
<file path=[Content_Types].xml><?xml version="1.0" encoding="utf-8"?>
<Types xmlns="http://schemas.openxmlformats.org/package/2006/content-types">
  <Override PartName="/ppt/slides/slide12.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notesSlides/notesSlide9.xml" ContentType="application/vnd.openxmlformats-officedocument.presentationml.notesSlide+xml"/>
  <Override PartName="/ppt/slides/slide35.xml" ContentType="application/vnd.openxmlformats-officedocument.presentationml.slide+xml"/>
  <Override PartName="/docProps/app.xml" ContentType="application/vnd.openxmlformats-officedocument.extended-properties+xml"/>
  <Override PartName="/ppt/slides/slide42.xml" ContentType="application/vnd.openxmlformats-officedocument.presentationml.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charts/chart1.xml" ContentType="application/vnd.openxmlformats-officedocument.drawingml.chart+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charts/chart3.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Override PartName="/ppt/notesSlides/notesSlide7.xml" ContentType="application/vnd.openxmlformats-officedocument.presentationml.notesSlide+xml"/>
  <Override PartName="/ppt/notesSlides/notesSlide15.xml" ContentType="application/vnd.openxmlformats-officedocument.presentationml.notesSlide+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40.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slides/slide34.xml" ContentType="application/vnd.openxmlformats-officedocument.presentationml.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5.xml" ContentType="application/vnd.openxmlformats-officedocument.presentationml.slide+xml"/>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notesSlides/notesSlide18.xml" ContentType="application/vnd.openxmlformats-officedocument.presentationml.notesSlide+xml"/>
  <Default Extension="png" ContentType="image/png"/>
  <Override PartName="/ppt/slides/slide3.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56" r:id="rId1"/>
  </p:sldMasterIdLst>
  <p:notesMasterIdLst>
    <p:notesMasterId r:id="rId49"/>
  </p:notesMasterIdLst>
  <p:handoutMasterIdLst>
    <p:handoutMasterId r:id="rId50"/>
  </p:handoutMasterIdLst>
  <p:sldIdLst>
    <p:sldId id="371" r:id="rId2"/>
    <p:sldId id="390" r:id="rId3"/>
    <p:sldId id="388" r:id="rId4"/>
    <p:sldId id="392" r:id="rId5"/>
    <p:sldId id="391" r:id="rId6"/>
    <p:sldId id="393" r:id="rId7"/>
    <p:sldId id="387" r:id="rId8"/>
    <p:sldId id="389" r:id="rId9"/>
    <p:sldId id="385" r:id="rId10"/>
    <p:sldId id="368" r:id="rId11"/>
    <p:sldId id="350" r:id="rId12"/>
    <p:sldId id="386" r:id="rId13"/>
    <p:sldId id="259" r:id="rId14"/>
    <p:sldId id="369" r:id="rId15"/>
    <p:sldId id="370" r:id="rId16"/>
    <p:sldId id="360" r:id="rId17"/>
    <p:sldId id="311" r:id="rId18"/>
    <p:sldId id="324" r:id="rId19"/>
    <p:sldId id="341" r:id="rId20"/>
    <p:sldId id="351" r:id="rId21"/>
    <p:sldId id="362" r:id="rId22"/>
    <p:sldId id="315" r:id="rId23"/>
    <p:sldId id="320" r:id="rId24"/>
    <p:sldId id="323" r:id="rId25"/>
    <p:sldId id="326" r:id="rId26"/>
    <p:sldId id="337" r:id="rId27"/>
    <p:sldId id="353" r:id="rId28"/>
    <p:sldId id="359" r:id="rId29"/>
    <p:sldId id="364" r:id="rId30"/>
    <p:sldId id="333" r:id="rId31"/>
    <p:sldId id="312" r:id="rId32"/>
    <p:sldId id="366" r:id="rId33"/>
    <p:sldId id="365"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52" r:id="rId48"/>
  </p:sldIdLst>
  <p:sldSz cx="9144000" cy="6858000" type="screen4x3"/>
  <p:notesSz cx="6858000" cy="9144000"/>
  <p:defaultTextStyle>
    <a:defPPr>
      <a:defRPr lang="en-US"/>
    </a:defPPr>
    <a:lvl1pPr algn="l" rtl="0" fontAlgn="base">
      <a:spcBef>
        <a:spcPct val="0"/>
      </a:spcBef>
      <a:spcAft>
        <a:spcPct val="0"/>
      </a:spcAft>
      <a:defRPr sz="1200" kern="1200">
        <a:solidFill>
          <a:schemeClr val="bg1"/>
        </a:solidFill>
        <a:latin typeface="Arial" charset="0"/>
        <a:ea typeface="ヒラギノ明朝 ProN W3" charset="-128"/>
        <a:cs typeface="ヒラギノ明朝 ProN W3" charset="-128"/>
      </a:defRPr>
    </a:lvl1pPr>
    <a:lvl2pPr marL="457200" algn="l" rtl="0" fontAlgn="base">
      <a:spcBef>
        <a:spcPct val="0"/>
      </a:spcBef>
      <a:spcAft>
        <a:spcPct val="0"/>
      </a:spcAft>
      <a:defRPr sz="1200" kern="1200">
        <a:solidFill>
          <a:schemeClr val="bg1"/>
        </a:solidFill>
        <a:latin typeface="Arial" charset="0"/>
        <a:ea typeface="ヒラギノ明朝 ProN W3" charset="-128"/>
        <a:cs typeface="ヒラギノ明朝 ProN W3" charset="-128"/>
      </a:defRPr>
    </a:lvl2pPr>
    <a:lvl3pPr marL="914400" algn="l" rtl="0" fontAlgn="base">
      <a:spcBef>
        <a:spcPct val="0"/>
      </a:spcBef>
      <a:spcAft>
        <a:spcPct val="0"/>
      </a:spcAft>
      <a:defRPr sz="1200" kern="1200">
        <a:solidFill>
          <a:schemeClr val="bg1"/>
        </a:solidFill>
        <a:latin typeface="Arial" charset="0"/>
        <a:ea typeface="ヒラギノ明朝 ProN W3" charset="-128"/>
        <a:cs typeface="ヒラギノ明朝 ProN W3" charset="-128"/>
      </a:defRPr>
    </a:lvl3pPr>
    <a:lvl4pPr marL="1371600" algn="l" rtl="0" fontAlgn="base">
      <a:spcBef>
        <a:spcPct val="0"/>
      </a:spcBef>
      <a:spcAft>
        <a:spcPct val="0"/>
      </a:spcAft>
      <a:defRPr sz="1200" kern="1200">
        <a:solidFill>
          <a:schemeClr val="bg1"/>
        </a:solidFill>
        <a:latin typeface="Arial" charset="0"/>
        <a:ea typeface="ヒラギノ明朝 ProN W3" charset="-128"/>
        <a:cs typeface="ヒラギノ明朝 ProN W3" charset="-128"/>
      </a:defRPr>
    </a:lvl4pPr>
    <a:lvl5pPr marL="1828800" algn="l" rtl="0" fontAlgn="base">
      <a:spcBef>
        <a:spcPct val="0"/>
      </a:spcBef>
      <a:spcAft>
        <a:spcPct val="0"/>
      </a:spcAft>
      <a:defRPr sz="1200" kern="1200">
        <a:solidFill>
          <a:schemeClr val="bg1"/>
        </a:solidFill>
        <a:latin typeface="Arial" charset="0"/>
        <a:ea typeface="ヒラギノ明朝 ProN W3" charset="-128"/>
        <a:cs typeface="ヒラギノ明朝 ProN W3" charset="-128"/>
      </a:defRPr>
    </a:lvl5pPr>
    <a:lvl6pPr marL="2286000" algn="l" defTabSz="457200" rtl="0" eaLnBrk="1" latinLnBrk="0" hangingPunct="1">
      <a:defRPr sz="1200" kern="1200">
        <a:solidFill>
          <a:schemeClr val="bg1"/>
        </a:solidFill>
        <a:latin typeface="Arial" charset="0"/>
        <a:ea typeface="ヒラギノ明朝 ProN W3" charset="-128"/>
        <a:cs typeface="ヒラギノ明朝 ProN W3" charset="-128"/>
      </a:defRPr>
    </a:lvl6pPr>
    <a:lvl7pPr marL="2743200" algn="l" defTabSz="457200" rtl="0" eaLnBrk="1" latinLnBrk="0" hangingPunct="1">
      <a:defRPr sz="1200" kern="1200">
        <a:solidFill>
          <a:schemeClr val="bg1"/>
        </a:solidFill>
        <a:latin typeface="Arial" charset="0"/>
        <a:ea typeface="ヒラギノ明朝 ProN W3" charset="-128"/>
        <a:cs typeface="ヒラギノ明朝 ProN W3" charset="-128"/>
      </a:defRPr>
    </a:lvl7pPr>
    <a:lvl8pPr marL="3200400" algn="l" defTabSz="457200" rtl="0" eaLnBrk="1" latinLnBrk="0" hangingPunct="1">
      <a:defRPr sz="1200" kern="1200">
        <a:solidFill>
          <a:schemeClr val="bg1"/>
        </a:solidFill>
        <a:latin typeface="Arial" charset="0"/>
        <a:ea typeface="ヒラギノ明朝 ProN W3" charset="-128"/>
        <a:cs typeface="ヒラギノ明朝 ProN W3" charset="-128"/>
      </a:defRPr>
    </a:lvl8pPr>
    <a:lvl9pPr marL="3657600" algn="l" defTabSz="457200" rtl="0" eaLnBrk="1" latinLnBrk="0" hangingPunct="1">
      <a:defRPr sz="1200" kern="1200">
        <a:solidFill>
          <a:schemeClr val="bg1"/>
        </a:solidFill>
        <a:latin typeface="Arial" charset="0"/>
        <a:ea typeface="ヒラギノ明朝 ProN W3" charset="-128"/>
        <a:cs typeface="ヒラギノ明朝 ProN W3"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B0E1E4"/>
    <a:srgbClr val="9696B6"/>
    <a:srgbClr val="FF6600"/>
    <a:srgbClr val="3E40FF"/>
    <a:srgbClr val="00FF0E"/>
    <a:srgbClr val="FF000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p:cViewPr>
        <p:scale>
          <a:sx n="75" d="100"/>
          <a:sy n="75" d="100"/>
        </p:scale>
        <p:origin x="-488"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39" Type="http://schemas.openxmlformats.org/officeDocument/2006/relationships/slide" Target="slides/slide38.xml"/><Relationship Id="rId7" Type="http://schemas.openxmlformats.org/officeDocument/2006/relationships/slide" Target="slides/slide6.xml"/><Relationship Id="rId43" Type="http://schemas.openxmlformats.org/officeDocument/2006/relationships/slide" Target="slides/slide42.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handoutMaster" Target="handoutMasters/handoutMaster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42" Type="http://schemas.openxmlformats.org/officeDocument/2006/relationships/slide" Target="slides/slide41.xml"/><Relationship Id="rId6" Type="http://schemas.openxmlformats.org/officeDocument/2006/relationships/slide" Target="slides/slide5.xml"/><Relationship Id="rId49" Type="http://schemas.openxmlformats.org/officeDocument/2006/relationships/notesMaster" Target="notesMasters/notesMaster1.xml"/><Relationship Id="rId44" Type="http://schemas.openxmlformats.org/officeDocument/2006/relationships/slide" Target="slides/slide43.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35" Type="http://schemas.openxmlformats.org/officeDocument/2006/relationships/slide" Target="slides/slide34.xml"/><Relationship Id="rId51" Type="http://schemas.openxmlformats.org/officeDocument/2006/relationships/printerSettings" Target="printerSettings/printerSettings1.bin"/><Relationship Id="rId55" Type="http://schemas.openxmlformats.org/officeDocument/2006/relationships/tableStyles" Target="tableStyles.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36" Type="http://schemas.openxmlformats.org/officeDocument/2006/relationships/slide" Target="slides/slide35.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48" Type="http://schemas.openxmlformats.org/officeDocument/2006/relationships/slide" Target="slides/slide47.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presProps" Target="presProps.xml"/><Relationship Id="rId54" Type="http://schemas.openxmlformats.org/officeDocument/2006/relationships/theme" Target="theme/theme1.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53" Type="http://schemas.openxmlformats.org/officeDocument/2006/relationships/viewProps" Target="viewProps.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oliviercuvier:Documents:Eudora%20Folder:Attachments%20Folder:enrt-RNAseqJun-Beaf%201.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oliviercuvier:Documents:Eudora%20Folder:Attachments%20Folder:enrt-RNAseqJun-Beaf%201.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oliviercuvier:Documents:Oli-LBME:Cuvier-lab:Lab's%20progress-data:MS-Cuvier's%20lab:CP190/Jun:Fig8:Fig8-tables10quartNelfMbi_bi%201.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fr-FR"/>
  <c:style val="1"/>
  <c:chart>
    <c:view3D>
      <c:rotX val="30"/>
      <c:perspective val="30"/>
    </c:view3D>
    <c:plotArea>
      <c:layout/>
      <c:pie3DChart>
        <c:varyColors val="1"/>
        <c:ser>
          <c:idx val="0"/>
          <c:order val="0"/>
          <c:dPt>
            <c:idx val="0"/>
            <c:spPr>
              <a:solidFill>
                <a:schemeClr val="bg1">
                  <a:lumMod val="65000"/>
                </a:schemeClr>
              </a:solidFill>
            </c:spPr>
          </c:dPt>
          <c:dPt>
            <c:idx val="1"/>
            <c:spPr>
              <a:solidFill>
                <a:srgbClr val="FF6600"/>
              </a:solidFill>
            </c:spPr>
          </c:dPt>
          <c:dPt>
            <c:idx val="2"/>
            <c:spPr>
              <a:solidFill>
                <a:schemeClr val="accent1">
                  <a:lumMod val="90000"/>
                </a:schemeClr>
              </a:solidFill>
            </c:spPr>
          </c:dPt>
          <c:val>
            <c:numRef>
              <c:f>'enrt-RNAseqJun-Beaf 1.csv'!$K$4:$K$6</c:f>
              <c:numCache>
                <c:formatCode>General</c:formatCode>
                <c:ptCount val="3"/>
                <c:pt idx="0">
                  <c:v>8466.99999999996</c:v>
                </c:pt>
                <c:pt idx="1">
                  <c:v>3262.000000000011</c:v>
                </c:pt>
                <c:pt idx="2">
                  <c:v>1692.0</c:v>
                </c:pt>
              </c:numCache>
            </c:numRef>
          </c:val>
        </c:ser>
      </c:pie3DChart>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fr-FR"/>
  <c:style val="19"/>
  <c:chart>
    <c:view3D>
      <c:rotX val="30"/>
      <c:perspective val="30"/>
    </c:view3D>
    <c:plotArea>
      <c:layout/>
      <c:pie3DChart>
        <c:varyColors val="1"/>
        <c:ser>
          <c:idx val="1"/>
          <c:order val="1"/>
          <c:spPr>
            <a:effectLst/>
          </c:spPr>
          <c:dPt>
            <c:idx val="0"/>
            <c:spPr>
              <a:solidFill>
                <a:schemeClr val="bg1">
                  <a:lumMod val="65000"/>
                </a:schemeClr>
              </a:solidFill>
              <a:effectLst/>
            </c:spPr>
          </c:dPt>
          <c:dPt>
            <c:idx val="1"/>
            <c:spPr>
              <a:solidFill>
                <a:srgbClr val="FF6600"/>
              </a:solidFill>
              <a:effectLst/>
            </c:spPr>
          </c:dPt>
          <c:dPt>
            <c:idx val="2"/>
            <c:spPr>
              <a:solidFill>
                <a:schemeClr val="accent1">
                  <a:lumMod val="90000"/>
                </a:schemeClr>
              </a:solidFill>
              <a:effectLst/>
            </c:spPr>
          </c:dPt>
          <c:val>
            <c:numRef>
              <c:f>'enrt-RNAseqJun-Beaf 1.csv'!$H$4:$H$6</c:f>
              <c:numCache>
                <c:formatCode>General</c:formatCode>
                <c:ptCount val="3"/>
                <c:pt idx="0">
                  <c:v>0.334516415261757</c:v>
                </c:pt>
                <c:pt idx="1">
                  <c:v>0.481810115350488</c:v>
                </c:pt>
                <c:pt idx="2">
                  <c:v>0.267968056787933</c:v>
                </c:pt>
              </c:numCache>
            </c:numRef>
          </c:val>
        </c:ser>
        <c:ser>
          <c:idx val="0"/>
          <c:order val="0"/>
          <c:val>
            <c:numRef>
              <c:f>'enrt-RNAseqJun-Beaf 1.csv'!$H$4:$H$6</c:f>
              <c:numCache>
                <c:formatCode>General</c:formatCode>
                <c:ptCount val="3"/>
                <c:pt idx="0">
                  <c:v>0.334516415261757</c:v>
                </c:pt>
                <c:pt idx="1">
                  <c:v>0.481810115350488</c:v>
                </c:pt>
                <c:pt idx="2">
                  <c:v>0.267968056787933</c:v>
                </c:pt>
              </c:numCache>
            </c:numRef>
          </c:val>
        </c:ser>
      </c:pie3DChart>
    </c:plotArea>
    <c:plotVisOnly val="1"/>
  </c:chart>
  <c:spPr>
    <a:effectLst/>
  </c:sp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fr-FR"/>
  <c:style val="18"/>
  <c:chart>
    <c:plotArea>
      <c:layout>
        <c:manualLayout>
          <c:layoutTarget val="inner"/>
          <c:xMode val="edge"/>
          <c:yMode val="edge"/>
          <c:x val="0.0719438601540331"/>
          <c:y val="0.361111111111111"/>
          <c:w val="0.534478215057688"/>
          <c:h val="0.606481481481481"/>
        </c:manualLayout>
      </c:layout>
      <c:barChart>
        <c:barDir val="col"/>
        <c:grouping val="stacked"/>
        <c:ser>
          <c:idx val="0"/>
          <c:order val="0"/>
          <c:dPt>
            <c:idx val="0"/>
            <c:spPr>
              <a:solidFill>
                <a:srgbClr val="FF6600"/>
              </a:solidFill>
            </c:spPr>
          </c:dPt>
          <c:dPt>
            <c:idx val="1"/>
            <c:spPr>
              <a:solidFill>
                <a:srgbClr val="FFB982"/>
              </a:solidFill>
            </c:spPr>
          </c:dPt>
          <c:dPt>
            <c:idx val="2"/>
            <c:spPr>
              <a:solidFill>
                <a:srgbClr val="FFDAC1"/>
              </a:solidFill>
            </c:spPr>
          </c:dPt>
          <c:dPt>
            <c:idx val="4"/>
            <c:spPr>
              <a:solidFill>
                <a:srgbClr val="FF6600"/>
              </a:solidFill>
            </c:spPr>
          </c:dPt>
          <c:dPt>
            <c:idx val="5"/>
            <c:spPr>
              <a:solidFill>
                <a:srgbClr val="FFB982"/>
              </a:solidFill>
            </c:spPr>
          </c:dPt>
          <c:dPt>
            <c:idx val="6"/>
            <c:spPr>
              <a:solidFill>
                <a:srgbClr val="FFDAC1"/>
              </a:solidFill>
            </c:spPr>
          </c:dPt>
          <c:dPt>
            <c:idx val="8"/>
            <c:spPr>
              <a:solidFill>
                <a:srgbClr val="FF6600"/>
              </a:solidFill>
            </c:spPr>
          </c:dPt>
          <c:dPt>
            <c:idx val="9"/>
            <c:spPr>
              <a:solidFill>
                <a:srgbClr val="FFB982"/>
              </a:solidFill>
            </c:spPr>
          </c:dPt>
          <c:dPt>
            <c:idx val="10"/>
            <c:spPr>
              <a:solidFill>
                <a:srgbClr val="FFDAC1"/>
              </a:solidFill>
            </c:spPr>
          </c:dPt>
          <c:dPt>
            <c:idx val="12"/>
            <c:spPr>
              <a:solidFill>
                <a:srgbClr val="FF6600"/>
              </a:solidFill>
            </c:spPr>
          </c:dPt>
          <c:dPt>
            <c:idx val="13"/>
            <c:spPr>
              <a:solidFill>
                <a:srgbClr val="FFB982"/>
              </a:solidFill>
            </c:spPr>
          </c:dPt>
          <c:dPt>
            <c:idx val="14"/>
            <c:spPr>
              <a:solidFill>
                <a:srgbClr val="FFDAC1"/>
              </a:solidFill>
            </c:spPr>
          </c:dPt>
          <c:val>
            <c:numRef>
              <c:f>'Fig8-tables10quartNelfMbi_bi 1.'!$A$66:$O$66</c:f>
              <c:numCache>
                <c:formatCode>General</c:formatCode>
                <c:ptCount val="15"/>
                <c:pt idx="0">
                  <c:v>16.8</c:v>
                </c:pt>
                <c:pt idx="1">
                  <c:v>27.3</c:v>
                </c:pt>
                <c:pt idx="2">
                  <c:v>21.7</c:v>
                </c:pt>
                <c:pt idx="4">
                  <c:v>37.2</c:v>
                </c:pt>
                <c:pt idx="5">
                  <c:v>12.0</c:v>
                </c:pt>
                <c:pt idx="6">
                  <c:v>9.9</c:v>
                </c:pt>
                <c:pt idx="8">
                  <c:v>59.8</c:v>
                </c:pt>
                <c:pt idx="9">
                  <c:v>8.7</c:v>
                </c:pt>
                <c:pt idx="10">
                  <c:v>5.9</c:v>
                </c:pt>
                <c:pt idx="12">
                  <c:v>9.8</c:v>
                </c:pt>
                <c:pt idx="13">
                  <c:v>7.9</c:v>
                </c:pt>
                <c:pt idx="14">
                  <c:v>9.1</c:v>
                </c:pt>
              </c:numCache>
            </c:numRef>
          </c:val>
        </c:ser>
        <c:ser>
          <c:idx val="1"/>
          <c:order val="1"/>
          <c:spPr>
            <a:noFill/>
            <a:ln w="19050">
              <a:noFill/>
              <a:prstDash val="sysDash"/>
              <a:round/>
            </a:ln>
          </c:spPr>
          <c:errBars>
            <c:errBarType val="minus"/>
            <c:errValType val="percentage"/>
            <c:noEndCap val="1"/>
            <c:val val="100.0"/>
            <c:spPr>
              <a:ln w="31750" cap="flat" cmpd="sng" algn="ctr">
                <a:solidFill>
                  <a:schemeClr val="tx2">
                    <a:lumMod val="40000"/>
                    <a:lumOff val="60000"/>
                  </a:schemeClr>
                </a:solidFill>
                <a:prstDash val="solid"/>
                <a:miter lim="800000"/>
                <a:headEnd type="none" w="med" len="med"/>
                <a:tailEnd type="none" w="sm" len="med"/>
              </a:ln>
            </c:spPr>
          </c:errBars>
          <c:val>
            <c:numRef>
              <c:f>'Fig8-tables10quartNelfMbi_bi 1.'!$A$67:$O$67</c:f>
              <c:numCache>
                <c:formatCode>General</c:formatCode>
                <c:ptCount val="15"/>
                <c:pt idx="0">
                  <c:v>12.8</c:v>
                </c:pt>
                <c:pt idx="1">
                  <c:v>1.0</c:v>
                </c:pt>
                <c:pt idx="2">
                  <c:v>3.3</c:v>
                </c:pt>
                <c:pt idx="4">
                  <c:v>17.5</c:v>
                </c:pt>
                <c:pt idx="5">
                  <c:v>7.8</c:v>
                </c:pt>
                <c:pt idx="6">
                  <c:v>4.1</c:v>
                </c:pt>
                <c:pt idx="8">
                  <c:v>17.5</c:v>
                </c:pt>
                <c:pt idx="9">
                  <c:v>13.3</c:v>
                </c:pt>
                <c:pt idx="10">
                  <c:v>0.6</c:v>
                </c:pt>
                <c:pt idx="12">
                  <c:v>0.9</c:v>
                </c:pt>
                <c:pt idx="13">
                  <c:v>0.3</c:v>
                </c:pt>
                <c:pt idx="14">
                  <c:v>0.1</c:v>
                </c:pt>
              </c:numCache>
            </c:numRef>
          </c:val>
        </c:ser>
        <c:overlap val="100"/>
        <c:axId val="1025771384"/>
        <c:axId val="1025774440"/>
      </c:barChart>
      <c:catAx>
        <c:axId val="1025771384"/>
        <c:scaling>
          <c:orientation val="minMax"/>
        </c:scaling>
        <c:delete val="1"/>
        <c:axPos val="b"/>
        <c:tickLblPos val="nextTo"/>
        <c:crossAx val="1025774440"/>
        <c:crosses val="autoZero"/>
        <c:auto val="1"/>
        <c:lblAlgn val="ctr"/>
        <c:lblOffset val="100"/>
      </c:catAx>
      <c:valAx>
        <c:axId val="1025774440"/>
        <c:scaling>
          <c:orientation val="minMax"/>
        </c:scaling>
        <c:axPos val="l"/>
        <c:majorGridlines/>
        <c:numFmt formatCode="General" sourceLinked="1"/>
        <c:tickLblPos val="nextTo"/>
        <c:txPr>
          <a:bodyPr/>
          <a:lstStyle/>
          <a:p>
            <a:pPr>
              <a:defRPr b="1"/>
            </a:pPr>
            <a:endParaRPr lang="fr-FR"/>
          </a:p>
        </c:txPr>
        <c:crossAx val="1025771384"/>
        <c:crosses val="autoZero"/>
        <c:crossBetween val="between"/>
      </c:valAx>
      <c:spPr>
        <a:ln>
          <a:solidFill>
            <a:schemeClr val="tx1"/>
          </a:solidFill>
        </a:ln>
      </c:spPr>
    </c:plotArea>
    <c:plotVisOnly val="1"/>
  </c:chart>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rgbClr val="000000"/>
                </a:solidFill>
                <a:latin typeface="Times" charset="0"/>
                <a:sym typeface="Times" charset="0"/>
              </a:defRPr>
            </a:lvl1pPr>
          </a:lstStyle>
          <a:p>
            <a:pPr>
              <a:defRPr/>
            </a:pPr>
            <a:endParaRPr lang="fr-FR"/>
          </a:p>
        </p:txBody>
      </p:sp>
      <p:sp>
        <p:nvSpPr>
          <p:cNvPr id="36867" name="Rectangle 3"/>
          <p:cNvSpPr>
            <a:spLocks noGrp="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solidFill>
                  <a:srgbClr val="000000"/>
                </a:solidFill>
                <a:latin typeface="Times" charset="0"/>
                <a:sym typeface="Times" charset="0"/>
              </a:defRPr>
            </a:lvl1pPr>
          </a:lstStyle>
          <a:p>
            <a:pPr>
              <a:defRPr/>
            </a:pPr>
            <a:endParaRPr lang="fr-FR"/>
          </a:p>
        </p:txBody>
      </p:sp>
      <p:sp>
        <p:nvSpPr>
          <p:cNvPr id="36868" name="Rectangle 4"/>
          <p:cNvSpPr>
            <a:spLocks noGrp="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solidFill>
                  <a:srgbClr val="000000"/>
                </a:solidFill>
                <a:latin typeface="Times" charset="0"/>
                <a:sym typeface="Times" charset="0"/>
              </a:defRPr>
            </a:lvl1pPr>
          </a:lstStyle>
          <a:p>
            <a:pPr>
              <a:defRPr/>
            </a:pPr>
            <a:endParaRPr lang="fr-FR"/>
          </a:p>
        </p:txBody>
      </p:sp>
      <p:sp>
        <p:nvSpPr>
          <p:cNvPr id="36869" name="Rectangle 5"/>
          <p:cNvSpPr>
            <a:spLocks noGrp="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solidFill>
                  <a:srgbClr val="000000"/>
                </a:solidFill>
                <a:latin typeface="Times" charset="0"/>
                <a:sym typeface="Times" charset="0"/>
              </a:defRPr>
            </a:lvl1pPr>
          </a:lstStyle>
          <a:p>
            <a:pPr>
              <a:defRPr/>
            </a:pPr>
            <a:fld id="{AED544B8-C22E-A141-8D9E-09B6960810E2}" type="slidenum">
              <a:rPr lang="fr-FR"/>
              <a:pPr>
                <a:defRPr/>
              </a:pPr>
              <a:t>‹#›</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6146" name="Placeholder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p:spPr>
      </p:sp>
      <p:sp>
        <p:nvSpPr>
          <p:cNvPr id="3074"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Placeholder 1"/>
          <p:cNvSpPr>
            <a:spLocks noGrp="1" noRot="1" noChangeAspect="1" noChangeArrowheads="1"/>
          </p:cNvSpPr>
          <p:nvPr>
            <p:ph type="sldImg"/>
          </p:nvPr>
        </p:nvSpPr>
        <p:spPr>
          <a:solidFill>
            <a:srgbClr val="FFFFFF"/>
          </a:solidFill>
          <a:ln/>
        </p:spPr>
      </p:sp>
      <p:sp>
        <p:nvSpPr>
          <p:cNvPr id="8195" name="Rectangle 2"/>
          <p:cNvSpPr>
            <a:spLocks noGrp="1" noChangeArrowheads="1"/>
          </p:cNvSpPr>
          <p:nvPr>
            <p:ph type="body" idx="1"/>
          </p:nvPr>
        </p:nvSpPr>
        <p:spPr>
          <a:noFill/>
          <a:ln/>
        </p:spPr>
        <p:txBody>
          <a:bodyPr/>
          <a:lstStyle/>
          <a:p>
            <a:pPr marL="39688" eaLnBrk="1" hangingPunct="1">
              <a:spcBef>
                <a:spcPts val="413"/>
              </a:spcBef>
            </a:pPr>
            <a:r>
              <a:rPr lang="en-US">
                <a:solidFill>
                  <a:srgbClr val="000000"/>
                </a:solidFill>
                <a:latin typeface="Arial" charset="0"/>
                <a:ea typeface="Times" charset="0"/>
                <a:cs typeface="Times" charset="0"/>
                <a:sym typeface="Times" charset="0"/>
              </a:rPr>
              <a:t>Parler du Projet développer au sein du groupe que je monte au LBME, projet qui porte sur les NACRE, l’acronyme francais de mother of pearls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Placeholder 2"/>
          <p:cNvSpPr>
            <a:spLocks noGrp="1" noRot="1" noChangeAspect="1" noChangeArrowheads="1" noTextEdit="1"/>
          </p:cNvSpPr>
          <p:nvPr>
            <p:ph type="sldImg"/>
          </p:nvPr>
        </p:nvSpPr>
        <p:spPr>
          <a:ln/>
        </p:spPr>
      </p:sp>
      <p:sp>
        <p:nvSpPr>
          <p:cNvPr id="25603" name="Placeholder 3"/>
          <p:cNvSpPr>
            <a:spLocks noGrp="1" noChangeArrowheads="1"/>
          </p:cNvSpPr>
          <p:nvPr>
            <p:ph type="body" idx="1"/>
          </p:nvPr>
        </p:nvSpPr>
        <p:spPr>
          <a:noFill/>
          <a:ln/>
        </p:spPr>
        <p:txBody>
          <a:bodyPr/>
          <a:lstStyle/>
          <a:p>
            <a:pPr eaLnBrk="1" hangingPunct="1"/>
            <a:endParaRPr lang="fr-FR" dirty="0">
              <a:solidFill>
                <a:schemeClr val="bg1"/>
              </a:solidFill>
              <a:latin typeface="Arial" charset="0"/>
              <a:ea typeface="ヒラギノ明朝 ProN W3" charset="-128"/>
              <a:cs typeface="ヒラギノ明朝 ProN W3"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Placeholder 2"/>
          <p:cNvSpPr>
            <a:spLocks noGrp="1" noRot="1" noChangeAspect="1" noChangeArrowheads="1" noTextEdit="1"/>
          </p:cNvSpPr>
          <p:nvPr>
            <p:ph type="sldImg"/>
          </p:nvPr>
        </p:nvSpPr>
        <p:spPr>
          <a:ln/>
        </p:spPr>
      </p:sp>
      <p:sp>
        <p:nvSpPr>
          <p:cNvPr id="25603" name="Placeholder 3"/>
          <p:cNvSpPr>
            <a:spLocks noGrp="1" noChangeArrowheads="1"/>
          </p:cNvSpPr>
          <p:nvPr>
            <p:ph type="body" idx="1"/>
          </p:nvPr>
        </p:nvSpPr>
        <p:spPr>
          <a:noFill/>
          <a:ln/>
        </p:spPr>
        <p:txBody>
          <a:bodyPr/>
          <a:lstStyle/>
          <a:p>
            <a:pPr eaLnBrk="1" hangingPunct="1"/>
            <a:endParaRPr lang="fr-FR">
              <a:solidFill>
                <a:schemeClr val="bg1"/>
              </a:solidFill>
              <a:latin typeface="Arial" charset="0"/>
              <a:ea typeface="ヒラギノ明朝 ProN W3" charset="-128"/>
              <a:cs typeface="ヒラギノ明朝 ProN W3"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Placeholder 1"/>
          <p:cNvSpPr>
            <a:spLocks noGrp="1" noRot="1" noChangeAspect="1" noChangeArrowheads="1"/>
          </p:cNvSpPr>
          <p:nvPr>
            <p:ph type="sldImg"/>
          </p:nvPr>
        </p:nvSpPr>
        <p:spPr>
          <a:solidFill>
            <a:srgbClr val="FFFFFF"/>
          </a:solidFill>
          <a:ln/>
        </p:spPr>
      </p:sp>
      <p:sp>
        <p:nvSpPr>
          <p:cNvPr id="11267" name="Rectangle 2"/>
          <p:cNvSpPr>
            <a:spLocks noGrp="1" noChangeArrowheads="1"/>
          </p:cNvSpPr>
          <p:nvPr>
            <p:ph type="body" idx="1"/>
          </p:nvPr>
        </p:nvSpPr>
        <p:spPr>
          <a:noFill/>
          <a:ln/>
        </p:spPr>
        <p:txBody>
          <a:bodyPr/>
          <a:lstStyle/>
          <a:p>
            <a:pPr marL="39688" eaLnBrk="1" hangingPunct="1">
              <a:spcBef>
                <a:spcPts val="413"/>
              </a:spcBef>
            </a:pPr>
            <a:r>
              <a:rPr lang="en-US">
                <a:solidFill>
                  <a:srgbClr val="000000"/>
                </a:solidFill>
                <a:latin typeface="Arial" charset="0"/>
                <a:ea typeface="Times" charset="0"/>
                <a:cs typeface="Times" charset="0"/>
                <a:sym typeface="Times" charset="0"/>
              </a:rPr>
              <a:t>…Qui sont des structures qui s’assemblent dans la chromatine des noyaux en phase S.  </a:t>
            </a:r>
            <a:r>
              <a:rPr lang="en-US" b="1">
                <a:solidFill>
                  <a:srgbClr val="000000"/>
                </a:solidFill>
                <a:latin typeface="Arial" charset="0"/>
                <a:ea typeface="Times" charset="0"/>
                <a:cs typeface="Times" charset="0"/>
                <a:sym typeface="Times" charset="0"/>
              </a:rPr>
              <a:t>-30sec</a:t>
            </a:r>
          </a:p>
          <a:p>
            <a:pPr marL="39688" eaLnBrk="1" hangingPunct="1">
              <a:spcBef>
                <a:spcPts val="413"/>
              </a:spcBef>
            </a:pPr>
            <a:endParaRPr lang="en-US">
              <a:solidFill>
                <a:srgbClr val="000000"/>
              </a:solidFill>
              <a:latin typeface="Arial" charset="0"/>
              <a:ea typeface="Times" charset="0"/>
              <a:cs typeface="Times" charset="0"/>
              <a:sym typeface="Times" charset="0"/>
            </a:endParaRPr>
          </a:p>
          <a:p>
            <a:pPr marL="39688" eaLnBrk="1" hangingPunct="1">
              <a:spcBef>
                <a:spcPts val="413"/>
              </a:spcBef>
            </a:pPr>
            <a:r>
              <a:rPr lang="en-US">
                <a:solidFill>
                  <a:srgbClr val="000000"/>
                </a:solidFill>
                <a:latin typeface="Arial" charset="0"/>
                <a:ea typeface="Times" charset="0"/>
                <a:cs typeface="Times" charset="0"/>
                <a:sym typeface="Times" charset="0"/>
              </a:rPr>
              <a:t>Spécialisé chromatine organization - fonctions essentielles-cycle cellulaire-labo renommée internationale</a:t>
            </a:r>
          </a:p>
          <a:p>
            <a:pPr marL="39688" eaLnBrk="1" hangingPunct="1">
              <a:spcBef>
                <a:spcPts val="413"/>
              </a:spcBef>
            </a:pPr>
            <a:endParaRPr lang="en-US">
              <a:solidFill>
                <a:srgbClr val="000000"/>
              </a:solidFill>
              <a:latin typeface="Arial" charset="0"/>
              <a:ea typeface="Times" charset="0"/>
              <a:cs typeface="Times" charset="0"/>
              <a:sym typeface="Times" charset="0"/>
            </a:endParaRPr>
          </a:p>
          <a:p>
            <a:pPr marL="39688" eaLnBrk="1" hangingPunct="1">
              <a:spcBef>
                <a:spcPts val="413"/>
              </a:spcBef>
            </a:pPr>
            <a:r>
              <a:rPr lang="en-US">
                <a:solidFill>
                  <a:srgbClr val="000000"/>
                </a:solidFill>
                <a:latin typeface="Arial" charset="0"/>
                <a:ea typeface="Times" charset="0"/>
                <a:cs typeface="Times" charset="0"/>
                <a:sym typeface="Times" charset="0"/>
              </a:rPr>
              <a:t>La chromatine est organisée par des niveaux d’enroulement successifs, en commencant l’enroulement de l’ADN autour des histones pour former le nucleosome, puis par la fibre de 30 nm, et ensuite par des structures complexes.</a:t>
            </a:r>
          </a:p>
          <a:p>
            <a:pPr marL="39688" eaLnBrk="1" hangingPunct="1">
              <a:spcBef>
                <a:spcPts val="413"/>
              </a:spcBef>
            </a:pPr>
            <a:r>
              <a:rPr lang="en-US" b="1">
                <a:solidFill>
                  <a:srgbClr val="000000"/>
                </a:solidFill>
                <a:latin typeface="Arial" charset="0"/>
                <a:ea typeface="Times" charset="0"/>
                <a:cs typeface="Times" charset="0"/>
                <a:sym typeface="Times" charset="0"/>
              </a:rPr>
              <a:t>Toutes mes recherches chez Laemmli, puis chez Hirano ont EN FAIT portées sur la structure de la chromatine</a:t>
            </a:r>
          </a:p>
          <a:p>
            <a:pPr marL="39688" eaLnBrk="1" hangingPunct="1">
              <a:spcBef>
                <a:spcPts val="413"/>
              </a:spcBef>
            </a:pPr>
            <a:r>
              <a:rPr lang="en-US" b="1">
                <a:solidFill>
                  <a:srgbClr val="000000"/>
                </a:solidFill>
                <a:latin typeface="Arial" charset="0"/>
                <a:ea typeface="Times" charset="0"/>
                <a:cs typeface="Times" charset="0"/>
                <a:sym typeface="Times" charset="0"/>
              </a:rPr>
              <a:t>Je vais maintenant vous montrer que la chromatine  joue un role important sur la transcription</a:t>
            </a:r>
          </a:p>
          <a:p>
            <a:pPr marL="39688" eaLnBrk="1" hangingPunct="1">
              <a:spcBef>
                <a:spcPts val="413"/>
              </a:spcBef>
            </a:pPr>
            <a:r>
              <a:rPr lang="en-US" b="1">
                <a:solidFill>
                  <a:srgbClr val="000000"/>
                </a:solidFill>
                <a:latin typeface="Arial" charset="0"/>
                <a:ea typeface="Times" charset="0"/>
                <a:cs typeface="Times" charset="0"/>
                <a:sym typeface="Times" charset="0"/>
              </a:rPr>
              <a:t>Aussi, LA REPLICATION N”EST PAS UN PHENOMENE isolé et IL DOIT DONC EXISTER DES MECANISMES QUI ASSURENT QUE CES PHENOMENES AGISSENT EN CONCERTATION </a:t>
            </a:r>
          </a:p>
          <a:p>
            <a:pPr marL="39688" eaLnBrk="1" hangingPunct="1">
              <a:spcBef>
                <a:spcPts val="413"/>
              </a:spcBef>
            </a:pPr>
            <a:r>
              <a:rPr lang="en-US" b="1">
                <a:solidFill>
                  <a:srgbClr val="000000"/>
                </a:solidFill>
                <a:latin typeface="Arial" charset="0"/>
                <a:ea typeface="Times" charset="0"/>
                <a:cs typeface="Times" charset="0"/>
                <a:sym typeface="Times" charset="0"/>
              </a:rPr>
              <a:t>AINSI, le laboratoire Mechali vient de trouver que les genes HOX sont activés que si la replication est initiée au niveau d’1 origine de replciation  </a:t>
            </a:r>
          </a:p>
          <a:p>
            <a:pPr marL="39688" eaLnBrk="1" hangingPunct="1">
              <a:spcBef>
                <a:spcPts val="413"/>
              </a:spcBef>
            </a:pPr>
            <a:r>
              <a:rPr lang="en-US" b="1">
                <a:solidFill>
                  <a:srgbClr val="000000"/>
                </a:solidFill>
                <a:latin typeface="Arial" charset="0"/>
                <a:ea typeface="Times" charset="0"/>
                <a:cs typeface="Times" charset="0"/>
                <a:sym typeface="Times" charset="0"/>
              </a:rPr>
              <a:t>et sur ces interactions notement avec la transcription des genes </a:t>
            </a:r>
          </a:p>
          <a:p>
            <a:pPr marL="39688" eaLnBrk="1" hangingPunct="1">
              <a:spcBef>
                <a:spcPts val="413"/>
              </a:spcBef>
            </a:pPr>
            <a:r>
              <a:rPr lang="en-US" b="1">
                <a:solidFill>
                  <a:srgbClr val="000000"/>
                </a:solidFill>
                <a:latin typeface="Arial" charset="0"/>
                <a:ea typeface="Times" charset="0"/>
                <a:cs typeface="Times" charset="0"/>
                <a:sym typeface="Times" charset="0"/>
              </a:rPr>
              <a:t>EN plus de ces niveaux d’enroulements, la chromatine N’EST PAS HOMOGENE CAR ELLE CONTIENT DES REGIONS PLUS CONDENSée appelé HETROCHROMATINE ou les GENES SONT SOUVENT DANS UN ETAT REPRIME ET DES REGIONS moins condensées appelées EUCHROMATINE OU LES GENES SONT SOUVENT PLUS FACILEMENT ACTIVABLES. </a:t>
            </a:r>
            <a:r>
              <a:rPr lang="en-US">
                <a:solidFill>
                  <a:srgbClr val="000000"/>
                </a:solidFill>
                <a:latin typeface="Arial" charset="0"/>
                <a:ea typeface="Times" charset="0"/>
                <a:cs typeface="Times" charset="0"/>
                <a:sym typeface="Times" charset="0"/>
              </a:rPr>
              <a:t>J’ai deja pu identifier des sequences qui influencent la structure de la chromatine appelées boundary element/insulators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prstTxWarp prst="textNoShape">
              <a:avLst/>
            </a:prstTxWarp>
          </a:bodyPr>
          <a:lstStyle/>
          <a:p>
            <a:fld id="{C635FC71-79A1-334B-A579-A51D9B25BDF4}" type="slidenum">
              <a:rPr lang="fr-FR"/>
              <a:pPr/>
              <a:t>19</a:t>
            </a:fld>
            <a:endParaRPr lang="fr-F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Insulators</a:t>
            </a:r>
            <a:r>
              <a:rPr lang="fr-FR" baseline="0" dirty="0" smtClean="0"/>
              <a:t> are </a:t>
            </a:r>
            <a:r>
              <a:rPr lang="fr-FR" baseline="0" dirty="0" err="1" smtClean="0"/>
              <a:t>frontiers</a:t>
            </a:r>
            <a:r>
              <a:rPr lang="fr-FR" baseline="0" dirty="0" smtClean="0"/>
              <a:t> in the </a:t>
            </a:r>
            <a:r>
              <a:rPr lang="fr-FR" baseline="0" dirty="0" err="1" smtClean="0"/>
              <a:t>genome</a:t>
            </a:r>
            <a:r>
              <a:rPr lang="fr-FR" baseline="0" dirty="0" smtClean="0"/>
              <a:t>. IBP </a:t>
            </a:r>
            <a:r>
              <a:rPr lang="fr-FR" baseline="0" dirty="0" err="1" smtClean="0"/>
              <a:t>then</a:t>
            </a:r>
            <a:r>
              <a:rPr lang="fr-FR" baseline="0" dirty="0" smtClean="0"/>
              <a:t> </a:t>
            </a:r>
            <a:r>
              <a:rPr lang="fr-FR" baseline="0" dirty="0" err="1" smtClean="0"/>
              <a:t>delimitate</a:t>
            </a:r>
            <a:r>
              <a:rPr lang="fr-FR" baseline="0" dirty="0" smtClean="0"/>
              <a:t>  </a:t>
            </a:r>
            <a:r>
              <a:rPr lang="fr-FR" baseline="0" dirty="0" err="1" smtClean="0"/>
              <a:t>genome</a:t>
            </a:r>
            <a:r>
              <a:rPr lang="fr-FR" baseline="0" dirty="0" smtClean="0"/>
              <a:t> </a:t>
            </a:r>
            <a:r>
              <a:rPr lang="fr-FR" baseline="0" dirty="0" err="1" smtClean="0"/>
              <a:t>into</a:t>
            </a:r>
            <a:r>
              <a:rPr lang="fr-FR" baseline="0" dirty="0" smtClean="0"/>
              <a:t> </a:t>
            </a:r>
            <a:r>
              <a:rPr lang="fr-FR" baseline="0" dirty="0" err="1" smtClean="0"/>
              <a:t>euchromatin</a:t>
            </a:r>
            <a:r>
              <a:rPr lang="fr-FR" baseline="0" dirty="0" smtClean="0"/>
              <a:t> and </a:t>
            </a:r>
            <a:r>
              <a:rPr lang="fr-FR" baseline="0" dirty="0" err="1" smtClean="0"/>
              <a:t>heterochromatin</a:t>
            </a:r>
            <a:r>
              <a:rPr lang="fr-FR" baseline="0" dirty="0" smtClean="0"/>
              <a:t> </a:t>
            </a:r>
            <a:r>
              <a:rPr lang="fr-FR" baseline="0" dirty="0" err="1" smtClean="0"/>
              <a:t>domains</a:t>
            </a:r>
            <a:r>
              <a:rPr lang="fr-FR" baseline="0" dirty="0" smtClean="0"/>
              <a:t>.</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Euchromatin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open </a:t>
            </a:r>
            <a:r>
              <a:rPr lang="fr-FR" baseline="0" dirty="0" err="1" smtClean="0"/>
              <a:t>chromatin</a:t>
            </a:r>
            <a:r>
              <a:rPr lang="fr-FR" baseline="0" dirty="0" smtClean="0"/>
              <a:t> </a:t>
            </a:r>
            <a:r>
              <a:rPr lang="fr-FR" baseline="0" dirty="0" err="1" smtClean="0"/>
              <a:t>with</a:t>
            </a:r>
            <a:r>
              <a:rPr lang="fr-FR" baseline="0" dirty="0" smtClean="0"/>
              <a:t> active </a:t>
            </a:r>
            <a:r>
              <a:rPr lang="fr-FR" baseline="0" dirty="0" err="1" smtClean="0"/>
              <a:t>genes</a:t>
            </a:r>
            <a:r>
              <a:rPr lang="fr-FR" baseline="0" dirty="0" smtClean="0"/>
              <a:t>. </a:t>
            </a:r>
            <a:r>
              <a:rPr lang="fr-FR" baseline="0" dirty="0" err="1" smtClean="0"/>
              <a:t>Heterochromatin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a:t>
            </a:r>
            <a:r>
              <a:rPr lang="fr-FR" baseline="0" dirty="0" err="1" smtClean="0"/>
              <a:t>closed</a:t>
            </a:r>
            <a:r>
              <a:rPr lang="fr-FR" baseline="0" dirty="0" smtClean="0"/>
              <a:t> </a:t>
            </a:r>
            <a:r>
              <a:rPr lang="fr-FR" baseline="0" dirty="0" err="1" smtClean="0"/>
              <a:t>chromatin</a:t>
            </a:r>
            <a:r>
              <a:rPr lang="fr-FR" baseline="0" dirty="0" smtClean="0"/>
              <a:t> </a:t>
            </a:r>
            <a:r>
              <a:rPr lang="fr-FR" baseline="0" dirty="0" err="1" smtClean="0"/>
              <a:t>with</a:t>
            </a:r>
            <a:r>
              <a:rPr lang="fr-FR" baseline="0" dirty="0" smtClean="0"/>
              <a:t> inactive </a:t>
            </a:r>
            <a:r>
              <a:rPr lang="fr-FR" baseline="0" dirty="0" err="1" smtClean="0"/>
              <a:t>genes</a:t>
            </a:r>
            <a:r>
              <a:rPr lang="fr-FR" baseline="0" dirty="0" smtClean="0"/>
              <a:t>. </a:t>
            </a:r>
            <a:r>
              <a:rPr lang="fr-FR" dirty="0" err="1" smtClean="0"/>
              <a:t>Chromatin</a:t>
            </a:r>
            <a:r>
              <a:rPr lang="fr-FR" dirty="0" smtClean="0"/>
              <a:t> structure</a:t>
            </a:r>
            <a:r>
              <a:rPr lang="fr-FR" baseline="0" dirty="0" smtClean="0"/>
              <a:t> </a:t>
            </a:r>
            <a:r>
              <a:rPr lang="fr-FR" baseline="0" dirty="0" err="1" smtClean="0"/>
              <a:t>is</a:t>
            </a:r>
            <a:r>
              <a:rPr lang="fr-FR" baseline="0" dirty="0" smtClean="0"/>
              <a:t> </a:t>
            </a:r>
            <a:r>
              <a:rPr lang="fr-FR" baseline="0" dirty="0" err="1" smtClean="0"/>
              <a:t>closely</a:t>
            </a:r>
            <a:r>
              <a:rPr lang="fr-FR" baseline="0" dirty="0" smtClean="0"/>
              <a:t> </a:t>
            </a:r>
            <a:r>
              <a:rPr lang="fr-FR" baseline="0" dirty="0" err="1" smtClean="0"/>
              <a:t>linked</a:t>
            </a:r>
            <a:r>
              <a:rPr lang="fr-FR" baseline="0" dirty="0" smtClean="0"/>
              <a:t> to </a:t>
            </a:r>
            <a:r>
              <a:rPr lang="fr-FR" baseline="0" dirty="0" err="1" smtClean="0"/>
              <a:t>gene</a:t>
            </a:r>
            <a:r>
              <a:rPr lang="fr-FR" baseline="0" dirty="0" smtClean="0"/>
              <a:t> expression by </a:t>
            </a:r>
            <a:r>
              <a:rPr lang="fr-FR" baseline="0" dirty="0" err="1" smtClean="0"/>
              <a:t>regulating</a:t>
            </a:r>
            <a:r>
              <a:rPr lang="fr-FR" baseline="0" dirty="0" smtClean="0"/>
              <a:t> </a:t>
            </a:r>
            <a:r>
              <a:rPr lang="fr-FR" baseline="0" dirty="0" err="1" smtClean="0"/>
              <a:t>genes</a:t>
            </a:r>
            <a:r>
              <a:rPr lang="fr-FR" baseline="0" dirty="0" smtClean="0"/>
              <a:t> </a:t>
            </a:r>
            <a:r>
              <a:rPr lang="fr-FR" baseline="0" dirty="0" err="1" smtClean="0"/>
              <a:t>accessibility</a:t>
            </a:r>
            <a:r>
              <a:rPr lang="fr-FR" baseline="0" dirty="0" smtClean="0"/>
              <a:t>. </a:t>
            </a:r>
            <a:r>
              <a:rPr lang="fr-FR" baseline="0" dirty="0" err="1" smtClean="0"/>
              <a:t>Chromatin</a:t>
            </a:r>
            <a:r>
              <a:rPr lang="fr-FR" baseline="0" dirty="0" smtClean="0"/>
              <a:t> compaction/</a:t>
            </a:r>
            <a:r>
              <a:rPr lang="fr-FR" baseline="0" dirty="0" err="1" smtClean="0"/>
              <a:t>decompaction</a:t>
            </a:r>
            <a:r>
              <a:rPr lang="fr-FR" baseline="0" dirty="0" smtClean="0"/>
              <a:t> </a:t>
            </a:r>
            <a:r>
              <a:rPr lang="fr-FR" baseline="0" dirty="0" err="1" smtClean="0"/>
              <a:t>is</a:t>
            </a:r>
            <a:r>
              <a:rPr lang="fr-FR" baseline="0" dirty="0" smtClean="0"/>
              <a:t> in part due to modifications of histones, </a:t>
            </a:r>
            <a:r>
              <a:rPr lang="fr-FR" baseline="0" dirty="0" err="1" smtClean="0"/>
              <a:t>such</a:t>
            </a:r>
            <a:r>
              <a:rPr lang="fr-FR" baseline="0" dirty="0" smtClean="0"/>
              <a:t> as </a:t>
            </a:r>
            <a:r>
              <a:rPr lang="fr-FR" baseline="0" dirty="0" err="1" smtClean="0"/>
              <a:t>methylation</a:t>
            </a:r>
            <a:r>
              <a:rPr lang="fr-FR" baseline="0" dirty="0" smtClean="0"/>
              <a:t> or </a:t>
            </a:r>
            <a:r>
              <a:rPr lang="fr-FR" baseline="0" dirty="0" err="1" smtClean="0"/>
              <a:t>acetylation</a:t>
            </a:r>
            <a:r>
              <a:rPr lang="fr-FR"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Genome</a:t>
            </a:r>
            <a:r>
              <a:rPr lang="fr-FR" baseline="0" dirty="0" smtClean="0"/>
              <a:t> </a:t>
            </a:r>
            <a:r>
              <a:rPr lang="fr-FR" baseline="0" dirty="0" err="1" smtClean="0"/>
              <a:t>compartimentalization</a:t>
            </a:r>
            <a:r>
              <a:rPr lang="fr-FR" baseline="0" dirty="0" smtClean="0"/>
              <a:t> </a:t>
            </a:r>
            <a:r>
              <a:rPr lang="fr-FR" baseline="0" dirty="0" err="1" smtClean="0"/>
              <a:t>into</a:t>
            </a:r>
            <a:r>
              <a:rPr lang="fr-FR" baseline="0" dirty="0" smtClean="0"/>
              <a:t> </a:t>
            </a:r>
            <a:r>
              <a:rPr lang="fr-FR" baseline="0" dirty="0" err="1" smtClean="0"/>
              <a:t>domains</a:t>
            </a:r>
            <a:r>
              <a:rPr lang="fr-FR" baseline="0" dirty="0" smtClean="0"/>
              <a:t> </a:t>
            </a:r>
            <a:r>
              <a:rPr lang="fr-FR" baseline="0" dirty="0" err="1" smtClean="0"/>
              <a:t>may</a:t>
            </a:r>
            <a:r>
              <a:rPr lang="fr-FR" baseline="0" dirty="0" smtClean="0"/>
              <a:t> </a:t>
            </a:r>
            <a:r>
              <a:rPr lang="fr-FR" baseline="0" dirty="0" err="1" smtClean="0"/>
              <a:t>be</a:t>
            </a:r>
            <a:r>
              <a:rPr lang="fr-FR" baseline="0" dirty="0" smtClean="0"/>
              <a:t> </a:t>
            </a:r>
            <a:r>
              <a:rPr lang="fr-FR" baseline="0" dirty="0" err="1" smtClean="0"/>
              <a:t>represented</a:t>
            </a:r>
            <a:r>
              <a:rPr lang="fr-FR" baseline="0" dirty="0" smtClean="0"/>
              <a:t> as a </a:t>
            </a:r>
            <a:r>
              <a:rPr lang="fr-FR" baseline="0" dirty="0" err="1" smtClean="0"/>
              <a:t>barrcode</a:t>
            </a:r>
            <a:r>
              <a:rPr lang="fr-FR" baseline="0" dirty="0" smtClean="0"/>
              <a:t> </a:t>
            </a:r>
            <a:r>
              <a:rPr lang="fr-FR" baseline="0" dirty="0" err="1" smtClean="0"/>
              <a:t>where</a:t>
            </a:r>
            <a:r>
              <a:rPr lang="fr-FR" baseline="0" dirty="0" smtClean="0"/>
              <a:t> </a:t>
            </a:r>
            <a:r>
              <a:rPr lang="fr-FR" baseline="0" dirty="0" err="1" smtClean="0"/>
              <a:t>heterochromatin</a:t>
            </a:r>
            <a:r>
              <a:rPr lang="fr-FR" baseline="0" dirty="0" smtClean="0"/>
              <a:t> </a:t>
            </a:r>
            <a:r>
              <a:rPr lang="fr-FR" baseline="0" dirty="0" err="1" smtClean="0"/>
              <a:t>domains</a:t>
            </a:r>
            <a:r>
              <a:rPr lang="fr-FR" baseline="0" dirty="0" smtClean="0"/>
              <a:t> are </a:t>
            </a:r>
            <a:r>
              <a:rPr lang="fr-FR" baseline="0" dirty="0" err="1" smtClean="0"/>
              <a:t>shown</a:t>
            </a:r>
            <a:r>
              <a:rPr lang="fr-FR" baseline="0" dirty="0" smtClean="0"/>
              <a:t> in black and </a:t>
            </a:r>
            <a:r>
              <a:rPr lang="fr-FR" baseline="0" dirty="0" err="1" smtClean="0"/>
              <a:t>euchromatin</a:t>
            </a:r>
            <a:r>
              <a:rPr lang="fr-FR" baseline="0" dirty="0" smtClean="0"/>
              <a:t> </a:t>
            </a:r>
            <a:r>
              <a:rPr lang="fr-FR" baseline="0" dirty="0" err="1" smtClean="0"/>
              <a:t>domains</a:t>
            </a:r>
            <a:r>
              <a:rPr lang="fr-FR" baseline="0" dirty="0" smtClean="0"/>
              <a:t> in white. </a:t>
            </a:r>
            <a:r>
              <a:rPr lang="fr-FR" baseline="0" dirty="0" err="1" smtClean="0"/>
              <a:t>These</a:t>
            </a:r>
            <a:r>
              <a:rPr lang="fr-FR" baseline="0" dirty="0" smtClean="0"/>
              <a:t> </a:t>
            </a:r>
            <a:r>
              <a:rPr lang="fr-FR" baseline="0" dirty="0" err="1" smtClean="0"/>
              <a:t>barrcodes</a:t>
            </a:r>
            <a:r>
              <a:rPr lang="fr-FR" baseline="0" dirty="0" smtClean="0"/>
              <a:t> </a:t>
            </a:r>
            <a:r>
              <a:rPr lang="fr-FR" baseline="0" dirty="0" err="1" smtClean="0"/>
              <a:t>define</a:t>
            </a:r>
            <a:r>
              <a:rPr lang="fr-FR" baseline="0" dirty="0" smtClean="0"/>
              <a:t> the </a:t>
            </a:r>
            <a:r>
              <a:rPr lang="fr-FR" baseline="0" dirty="0" err="1" smtClean="0"/>
              <a:t>transcriptional</a:t>
            </a:r>
            <a:r>
              <a:rPr lang="fr-FR" baseline="0" dirty="0" smtClean="0"/>
              <a:t> pattern, </a:t>
            </a:r>
            <a:r>
              <a:rPr lang="fr-FR" baseline="0" dirty="0" err="1" smtClean="0"/>
              <a:t>then</a:t>
            </a:r>
            <a:r>
              <a:rPr lang="fr-FR" baseline="0" dirty="0" smtClean="0"/>
              <a:t> </a:t>
            </a:r>
            <a:r>
              <a:rPr lang="fr-FR" baseline="0" dirty="0" err="1" smtClean="0"/>
              <a:t>determining</a:t>
            </a:r>
            <a:r>
              <a:rPr lang="fr-FR" baseline="0" dirty="0" smtClean="0"/>
              <a:t> the </a:t>
            </a:r>
            <a:r>
              <a:rPr lang="fr-FR" baseline="0" dirty="0" err="1" smtClean="0"/>
              <a:t>cell</a:t>
            </a:r>
            <a:r>
              <a:rPr lang="fr-FR" baseline="0" dirty="0" smtClean="0"/>
              <a:t> fate. </a:t>
            </a:r>
          </a:p>
          <a:p>
            <a:r>
              <a:rPr lang="fr-FR" baseline="0" dirty="0" smtClean="0"/>
              <a:t>This </a:t>
            </a:r>
            <a:r>
              <a:rPr lang="fr-FR" baseline="0" dirty="0" err="1" smtClean="0"/>
              <a:t>barrcode</a:t>
            </a:r>
            <a:r>
              <a:rPr lang="fr-FR" baseline="0" dirty="0" smtClean="0"/>
              <a:t> </a:t>
            </a:r>
            <a:r>
              <a:rPr lang="fr-FR" baseline="0" dirty="0" err="1" smtClean="0"/>
              <a:t>is</a:t>
            </a:r>
            <a:r>
              <a:rPr lang="fr-FR" baseline="0" dirty="0" smtClean="0"/>
              <a:t> </a:t>
            </a:r>
            <a:r>
              <a:rPr lang="fr-FR" baseline="0" dirty="0" err="1" smtClean="0"/>
              <a:t>inherited</a:t>
            </a:r>
            <a:r>
              <a:rPr lang="fr-FR" baseline="0" dirty="0" smtClean="0"/>
              <a:t> </a:t>
            </a:r>
            <a:r>
              <a:rPr lang="fr-FR" baseline="0" dirty="0" err="1" smtClean="0"/>
              <a:t>during</a:t>
            </a:r>
            <a:r>
              <a:rPr lang="fr-FR" baseline="0" dirty="0" smtClean="0"/>
              <a:t> </a:t>
            </a:r>
            <a:r>
              <a:rPr lang="fr-FR" baseline="0" dirty="0" err="1" smtClean="0"/>
              <a:t>cell</a:t>
            </a:r>
            <a:r>
              <a:rPr lang="fr-FR" baseline="0" dirty="0" smtClean="0"/>
              <a:t> division, </a:t>
            </a:r>
            <a:r>
              <a:rPr lang="fr-FR" baseline="0" dirty="0" err="1" smtClean="0"/>
              <a:t>then</a:t>
            </a:r>
            <a:r>
              <a:rPr lang="fr-FR" baseline="0" dirty="0" smtClean="0"/>
              <a:t> </a:t>
            </a:r>
            <a:r>
              <a:rPr lang="fr-FR" baseline="0" dirty="0" err="1" smtClean="0"/>
              <a:t>bookmarking</a:t>
            </a:r>
            <a:r>
              <a:rPr lang="fr-FR" baseline="0" dirty="0" smtClean="0"/>
              <a:t> the </a:t>
            </a:r>
            <a:r>
              <a:rPr lang="fr-FR" baseline="0" dirty="0" err="1" smtClean="0"/>
              <a:t>genome</a:t>
            </a:r>
            <a:r>
              <a:rPr lang="fr-FR" baseline="0" dirty="0" smtClean="0"/>
              <a:t> </a:t>
            </a:r>
            <a:r>
              <a:rPr lang="fr-FR" baseline="0" dirty="0" err="1" smtClean="0"/>
              <a:t>into</a:t>
            </a:r>
            <a:r>
              <a:rPr lang="fr-FR" baseline="0" dirty="0" smtClean="0"/>
              <a:t> open/</a:t>
            </a:r>
            <a:r>
              <a:rPr lang="fr-FR" baseline="0" dirty="0" err="1" smtClean="0"/>
              <a:t>closed</a:t>
            </a:r>
            <a:r>
              <a:rPr lang="fr-FR" baseline="0" dirty="0" smtClean="0"/>
              <a:t> </a:t>
            </a:r>
            <a:r>
              <a:rPr lang="fr-FR" baseline="0" dirty="0" err="1" smtClean="0"/>
              <a:t>regions</a:t>
            </a:r>
            <a:r>
              <a:rPr lang="fr-FR" baseline="0" dirty="0" smtClean="0"/>
              <a:t>. </a:t>
            </a:r>
          </a:p>
          <a:p>
            <a:endParaRPr lang="fr-FR" baseline="0" dirty="0" smtClean="0"/>
          </a:p>
          <a:p>
            <a:r>
              <a:rPr lang="fr-FR" baseline="0" dirty="0" smtClean="0"/>
              <a:t>It </a:t>
            </a:r>
            <a:r>
              <a:rPr lang="fr-FR" baseline="0" dirty="0" err="1" smtClean="0"/>
              <a:t>is</a:t>
            </a:r>
            <a:r>
              <a:rPr lang="fr-FR" baseline="0" dirty="0" smtClean="0"/>
              <a:t> </a:t>
            </a:r>
            <a:r>
              <a:rPr lang="fr-FR" baseline="0" dirty="0" err="1" smtClean="0"/>
              <a:t>very</a:t>
            </a:r>
            <a:r>
              <a:rPr lang="fr-FR" baseline="0" dirty="0" smtClean="0"/>
              <a:t> important to know how </a:t>
            </a:r>
            <a:r>
              <a:rPr lang="fr-FR" baseline="0" dirty="0" err="1" smtClean="0"/>
              <a:t>frontiers</a:t>
            </a:r>
            <a:r>
              <a:rPr lang="fr-FR" baseline="0" dirty="0" smtClean="0"/>
              <a:t> </a:t>
            </a:r>
            <a:r>
              <a:rPr lang="fr-FR" baseline="0" dirty="0" err="1" smtClean="0"/>
              <a:t>containing</a:t>
            </a:r>
            <a:r>
              <a:rPr lang="fr-FR" baseline="0" dirty="0" smtClean="0"/>
              <a:t> </a:t>
            </a:r>
            <a:r>
              <a:rPr lang="fr-FR" baseline="0" dirty="0" err="1" smtClean="0"/>
              <a:t>insulator</a:t>
            </a:r>
            <a:r>
              <a:rPr lang="fr-FR" baseline="0" dirty="0" smtClean="0"/>
              <a:t> </a:t>
            </a:r>
            <a:r>
              <a:rPr lang="fr-FR" baseline="0" dirty="0" err="1" smtClean="0"/>
              <a:t>proteins</a:t>
            </a:r>
            <a:r>
              <a:rPr lang="fr-FR" baseline="0" dirty="0" smtClean="0"/>
              <a:t> are </a:t>
            </a:r>
            <a:r>
              <a:rPr lang="fr-FR" baseline="0" dirty="0" err="1" smtClean="0"/>
              <a:t>establised</a:t>
            </a:r>
            <a:r>
              <a:rPr lang="fr-FR" baseline="0" dirty="0" smtClean="0"/>
              <a:t> to </a:t>
            </a:r>
            <a:r>
              <a:rPr lang="fr-FR" baseline="0" dirty="0" err="1" smtClean="0"/>
              <a:t>maintain</a:t>
            </a:r>
            <a:r>
              <a:rPr lang="fr-FR" baseline="0" dirty="0" smtClean="0"/>
              <a:t> the </a:t>
            </a:r>
            <a:r>
              <a:rPr lang="fr-FR" baseline="0" dirty="0" err="1" smtClean="0"/>
              <a:t>proper</a:t>
            </a:r>
            <a:r>
              <a:rPr lang="fr-FR" baseline="0" dirty="0" smtClean="0"/>
              <a:t> </a:t>
            </a:r>
            <a:r>
              <a:rPr lang="fr-FR" baseline="0" dirty="0" err="1" smtClean="0"/>
              <a:t>transcriptional</a:t>
            </a:r>
            <a:r>
              <a:rPr lang="fr-FR" baseline="0" dirty="0" smtClean="0"/>
              <a:t> pattern of a </a:t>
            </a:r>
            <a:r>
              <a:rPr lang="fr-FR" baseline="0" dirty="0" err="1" smtClean="0"/>
              <a:t>given</a:t>
            </a:r>
            <a:r>
              <a:rPr lang="fr-FR" baseline="0" dirty="0" smtClean="0"/>
              <a:t> </a:t>
            </a:r>
            <a:r>
              <a:rPr lang="fr-FR" baseline="0" dirty="0" err="1" smtClean="0"/>
              <a:t>cell</a:t>
            </a:r>
            <a:r>
              <a:rPr lang="fr-FR" baseline="0" dirty="0" smtClean="0"/>
              <a:t>.</a:t>
            </a:r>
            <a:endParaRPr lang="fr-FR" dirty="0"/>
          </a:p>
        </p:txBody>
      </p:sp>
      <p:sp>
        <p:nvSpPr>
          <p:cNvPr id="4" name="Espace réservé du numéro de diapositive 3"/>
          <p:cNvSpPr>
            <a:spLocks noGrp="1"/>
          </p:cNvSpPr>
          <p:nvPr>
            <p:ph type="sldNum" sz="quarter" idx="10"/>
          </p:nvPr>
        </p:nvSpPr>
        <p:spPr>
          <a:xfrm>
            <a:off x="3883852" y="8685331"/>
            <a:ext cx="2972547" cy="457200"/>
          </a:xfrm>
          <a:prstGeom prst="rect">
            <a:avLst/>
          </a:prstGeom>
        </p:spPr>
        <p:txBody>
          <a:bodyPr/>
          <a:lstStyle/>
          <a:p>
            <a:fld id="{C35FA34E-784A-44E0-ACDA-C36C1402011F}" type="slidenum">
              <a:rPr lang="fr-FR" smtClean="0"/>
              <a:pPr/>
              <a:t>35</a:t>
            </a:fld>
            <a:endParaRPr lang="fr-F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1564036"/>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Insulators</a:t>
            </a:r>
            <a:r>
              <a:rPr lang="fr-FR" baseline="0" dirty="0" smtClean="0"/>
              <a:t> are </a:t>
            </a:r>
            <a:r>
              <a:rPr lang="fr-FR" baseline="0" dirty="0" err="1" smtClean="0"/>
              <a:t>frontiers</a:t>
            </a:r>
            <a:r>
              <a:rPr lang="fr-FR" baseline="0" dirty="0" smtClean="0"/>
              <a:t> in the </a:t>
            </a:r>
            <a:r>
              <a:rPr lang="fr-FR" baseline="0" dirty="0" err="1" smtClean="0"/>
              <a:t>genome</a:t>
            </a:r>
            <a:r>
              <a:rPr lang="fr-FR" baseline="0" dirty="0" smtClean="0"/>
              <a:t>. IBP </a:t>
            </a:r>
            <a:r>
              <a:rPr lang="fr-FR" baseline="0" dirty="0" err="1" smtClean="0"/>
              <a:t>then</a:t>
            </a:r>
            <a:r>
              <a:rPr lang="fr-FR" baseline="0" dirty="0" smtClean="0"/>
              <a:t> </a:t>
            </a:r>
            <a:r>
              <a:rPr lang="fr-FR" baseline="0" dirty="0" err="1" smtClean="0"/>
              <a:t>delimitate</a:t>
            </a:r>
            <a:r>
              <a:rPr lang="fr-FR" baseline="0" dirty="0" smtClean="0"/>
              <a:t>  </a:t>
            </a:r>
            <a:r>
              <a:rPr lang="fr-FR" baseline="0" dirty="0" err="1" smtClean="0"/>
              <a:t>genome</a:t>
            </a:r>
            <a:r>
              <a:rPr lang="fr-FR" baseline="0" dirty="0" smtClean="0"/>
              <a:t> </a:t>
            </a:r>
            <a:r>
              <a:rPr lang="fr-FR" baseline="0" dirty="0" err="1" smtClean="0"/>
              <a:t>into</a:t>
            </a:r>
            <a:r>
              <a:rPr lang="fr-FR" baseline="0" dirty="0" smtClean="0"/>
              <a:t> </a:t>
            </a:r>
            <a:r>
              <a:rPr lang="fr-FR" baseline="0" dirty="0" err="1" smtClean="0"/>
              <a:t>euchromatin</a:t>
            </a:r>
            <a:r>
              <a:rPr lang="fr-FR" baseline="0" dirty="0" smtClean="0"/>
              <a:t> and </a:t>
            </a:r>
            <a:r>
              <a:rPr lang="fr-FR" baseline="0" dirty="0" err="1" smtClean="0"/>
              <a:t>heterochromatin</a:t>
            </a:r>
            <a:r>
              <a:rPr lang="fr-FR" baseline="0" dirty="0" smtClean="0"/>
              <a:t> </a:t>
            </a:r>
            <a:r>
              <a:rPr lang="fr-FR" baseline="0" dirty="0" err="1" smtClean="0"/>
              <a:t>domains</a:t>
            </a:r>
            <a:r>
              <a:rPr lang="fr-FR" baseline="0" dirty="0" smtClean="0"/>
              <a:t>.</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Euchromatin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open </a:t>
            </a:r>
            <a:r>
              <a:rPr lang="fr-FR" baseline="0" dirty="0" err="1" smtClean="0"/>
              <a:t>chromatin</a:t>
            </a:r>
            <a:r>
              <a:rPr lang="fr-FR" baseline="0" dirty="0" smtClean="0"/>
              <a:t> </a:t>
            </a:r>
            <a:r>
              <a:rPr lang="fr-FR" baseline="0" dirty="0" err="1" smtClean="0"/>
              <a:t>with</a:t>
            </a:r>
            <a:r>
              <a:rPr lang="fr-FR" baseline="0" dirty="0" smtClean="0"/>
              <a:t> active </a:t>
            </a:r>
            <a:r>
              <a:rPr lang="fr-FR" baseline="0" dirty="0" err="1" smtClean="0"/>
              <a:t>genes</a:t>
            </a:r>
            <a:r>
              <a:rPr lang="fr-FR" baseline="0" dirty="0" smtClean="0"/>
              <a:t>. </a:t>
            </a:r>
            <a:r>
              <a:rPr lang="fr-FR" baseline="0" dirty="0" err="1" smtClean="0"/>
              <a:t>Heterochromatin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a:t>
            </a:r>
            <a:r>
              <a:rPr lang="fr-FR" baseline="0" dirty="0" err="1" smtClean="0"/>
              <a:t>closed</a:t>
            </a:r>
            <a:r>
              <a:rPr lang="fr-FR" baseline="0" dirty="0" smtClean="0"/>
              <a:t> </a:t>
            </a:r>
            <a:r>
              <a:rPr lang="fr-FR" baseline="0" dirty="0" err="1" smtClean="0"/>
              <a:t>chromatin</a:t>
            </a:r>
            <a:r>
              <a:rPr lang="fr-FR" baseline="0" dirty="0" smtClean="0"/>
              <a:t> </a:t>
            </a:r>
            <a:r>
              <a:rPr lang="fr-FR" baseline="0" dirty="0" err="1" smtClean="0"/>
              <a:t>with</a:t>
            </a:r>
            <a:r>
              <a:rPr lang="fr-FR" baseline="0" dirty="0" smtClean="0"/>
              <a:t> inactive </a:t>
            </a:r>
            <a:r>
              <a:rPr lang="fr-FR" baseline="0" dirty="0" err="1" smtClean="0"/>
              <a:t>genes</a:t>
            </a:r>
            <a:r>
              <a:rPr lang="fr-FR" baseline="0" dirty="0" smtClean="0"/>
              <a:t>. </a:t>
            </a:r>
            <a:r>
              <a:rPr lang="fr-FR" dirty="0" err="1" smtClean="0"/>
              <a:t>Chromatin</a:t>
            </a:r>
            <a:r>
              <a:rPr lang="fr-FR" dirty="0" smtClean="0"/>
              <a:t> structure</a:t>
            </a:r>
            <a:r>
              <a:rPr lang="fr-FR" baseline="0" dirty="0" smtClean="0"/>
              <a:t> </a:t>
            </a:r>
            <a:r>
              <a:rPr lang="fr-FR" baseline="0" dirty="0" err="1" smtClean="0"/>
              <a:t>is</a:t>
            </a:r>
            <a:r>
              <a:rPr lang="fr-FR" baseline="0" dirty="0" smtClean="0"/>
              <a:t> </a:t>
            </a:r>
            <a:r>
              <a:rPr lang="fr-FR" baseline="0" dirty="0" err="1" smtClean="0"/>
              <a:t>closely</a:t>
            </a:r>
            <a:r>
              <a:rPr lang="fr-FR" baseline="0" dirty="0" smtClean="0"/>
              <a:t> </a:t>
            </a:r>
            <a:r>
              <a:rPr lang="fr-FR" baseline="0" dirty="0" err="1" smtClean="0"/>
              <a:t>linked</a:t>
            </a:r>
            <a:r>
              <a:rPr lang="fr-FR" baseline="0" dirty="0" smtClean="0"/>
              <a:t> to </a:t>
            </a:r>
            <a:r>
              <a:rPr lang="fr-FR" baseline="0" dirty="0" err="1" smtClean="0"/>
              <a:t>gene</a:t>
            </a:r>
            <a:r>
              <a:rPr lang="fr-FR" baseline="0" dirty="0" smtClean="0"/>
              <a:t> expression by </a:t>
            </a:r>
            <a:r>
              <a:rPr lang="fr-FR" baseline="0" dirty="0" err="1" smtClean="0"/>
              <a:t>regulating</a:t>
            </a:r>
            <a:r>
              <a:rPr lang="fr-FR" baseline="0" dirty="0" smtClean="0"/>
              <a:t> </a:t>
            </a:r>
            <a:r>
              <a:rPr lang="fr-FR" baseline="0" dirty="0" err="1" smtClean="0"/>
              <a:t>genes</a:t>
            </a:r>
            <a:r>
              <a:rPr lang="fr-FR" baseline="0" dirty="0" smtClean="0"/>
              <a:t> </a:t>
            </a:r>
            <a:r>
              <a:rPr lang="fr-FR" baseline="0" dirty="0" err="1" smtClean="0"/>
              <a:t>accessibility</a:t>
            </a:r>
            <a:r>
              <a:rPr lang="fr-FR" baseline="0" dirty="0" smtClean="0"/>
              <a:t>. </a:t>
            </a:r>
            <a:r>
              <a:rPr lang="fr-FR" baseline="0" dirty="0" err="1" smtClean="0"/>
              <a:t>Chromatin</a:t>
            </a:r>
            <a:r>
              <a:rPr lang="fr-FR" baseline="0" dirty="0" smtClean="0"/>
              <a:t> compaction/</a:t>
            </a:r>
            <a:r>
              <a:rPr lang="fr-FR" baseline="0" dirty="0" err="1" smtClean="0"/>
              <a:t>decompaction</a:t>
            </a:r>
            <a:r>
              <a:rPr lang="fr-FR" baseline="0" dirty="0" smtClean="0"/>
              <a:t> </a:t>
            </a:r>
            <a:r>
              <a:rPr lang="fr-FR" baseline="0" dirty="0" err="1" smtClean="0"/>
              <a:t>is</a:t>
            </a:r>
            <a:r>
              <a:rPr lang="fr-FR" baseline="0" dirty="0" smtClean="0"/>
              <a:t> in part due to modifications of histones, </a:t>
            </a:r>
            <a:r>
              <a:rPr lang="fr-FR" baseline="0" dirty="0" err="1" smtClean="0"/>
              <a:t>such</a:t>
            </a:r>
            <a:r>
              <a:rPr lang="fr-FR" baseline="0" dirty="0" smtClean="0"/>
              <a:t> as </a:t>
            </a:r>
            <a:r>
              <a:rPr lang="fr-FR" baseline="0" dirty="0" err="1" smtClean="0"/>
              <a:t>methylation</a:t>
            </a:r>
            <a:r>
              <a:rPr lang="fr-FR" baseline="0" dirty="0" smtClean="0"/>
              <a:t> or </a:t>
            </a:r>
            <a:r>
              <a:rPr lang="fr-FR" baseline="0" dirty="0" err="1" smtClean="0"/>
              <a:t>acetylation</a:t>
            </a:r>
            <a:r>
              <a:rPr lang="fr-FR"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Genome</a:t>
            </a:r>
            <a:r>
              <a:rPr lang="fr-FR" baseline="0" dirty="0" smtClean="0"/>
              <a:t> </a:t>
            </a:r>
            <a:r>
              <a:rPr lang="fr-FR" baseline="0" dirty="0" err="1" smtClean="0"/>
              <a:t>compartimentalization</a:t>
            </a:r>
            <a:r>
              <a:rPr lang="fr-FR" baseline="0" dirty="0" smtClean="0"/>
              <a:t> </a:t>
            </a:r>
            <a:r>
              <a:rPr lang="fr-FR" baseline="0" dirty="0" err="1" smtClean="0"/>
              <a:t>into</a:t>
            </a:r>
            <a:r>
              <a:rPr lang="fr-FR" baseline="0" dirty="0" smtClean="0"/>
              <a:t> </a:t>
            </a:r>
            <a:r>
              <a:rPr lang="fr-FR" baseline="0" dirty="0" err="1" smtClean="0"/>
              <a:t>domains</a:t>
            </a:r>
            <a:r>
              <a:rPr lang="fr-FR" baseline="0" dirty="0" smtClean="0"/>
              <a:t> </a:t>
            </a:r>
            <a:r>
              <a:rPr lang="fr-FR" baseline="0" dirty="0" err="1" smtClean="0"/>
              <a:t>may</a:t>
            </a:r>
            <a:r>
              <a:rPr lang="fr-FR" baseline="0" dirty="0" smtClean="0"/>
              <a:t> </a:t>
            </a:r>
            <a:r>
              <a:rPr lang="fr-FR" baseline="0" dirty="0" err="1" smtClean="0"/>
              <a:t>be</a:t>
            </a:r>
            <a:r>
              <a:rPr lang="fr-FR" baseline="0" dirty="0" smtClean="0"/>
              <a:t> </a:t>
            </a:r>
            <a:r>
              <a:rPr lang="fr-FR" baseline="0" dirty="0" err="1" smtClean="0"/>
              <a:t>represented</a:t>
            </a:r>
            <a:r>
              <a:rPr lang="fr-FR" baseline="0" dirty="0" smtClean="0"/>
              <a:t> as a </a:t>
            </a:r>
            <a:r>
              <a:rPr lang="fr-FR" baseline="0" dirty="0" err="1" smtClean="0"/>
              <a:t>barrcode</a:t>
            </a:r>
            <a:r>
              <a:rPr lang="fr-FR" baseline="0" dirty="0" smtClean="0"/>
              <a:t> </a:t>
            </a:r>
            <a:r>
              <a:rPr lang="fr-FR" baseline="0" dirty="0" err="1" smtClean="0"/>
              <a:t>where</a:t>
            </a:r>
            <a:r>
              <a:rPr lang="fr-FR" baseline="0" dirty="0" smtClean="0"/>
              <a:t> </a:t>
            </a:r>
            <a:r>
              <a:rPr lang="fr-FR" baseline="0" dirty="0" err="1" smtClean="0"/>
              <a:t>heterochromatin</a:t>
            </a:r>
            <a:r>
              <a:rPr lang="fr-FR" baseline="0" dirty="0" smtClean="0"/>
              <a:t> </a:t>
            </a:r>
            <a:r>
              <a:rPr lang="fr-FR" baseline="0" dirty="0" err="1" smtClean="0"/>
              <a:t>domains</a:t>
            </a:r>
            <a:r>
              <a:rPr lang="fr-FR" baseline="0" dirty="0" smtClean="0"/>
              <a:t> are </a:t>
            </a:r>
            <a:r>
              <a:rPr lang="fr-FR" baseline="0" dirty="0" err="1" smtClean="0"/>
              <a:t>shown</a:t>
            </a:r>
            <a:r>
              <a:rPr lang="fr-FR" baseline="0" dirty="0" smtClean="0"/>
              <a:t> in black and </a:t>
            </a:r>
            <a:r>
              <a:rPr lang="fr-FR" baseline="0" dirty="0" err="1" smtClean="0"/>
              <a:t>euchromatin</a:t>
            </a:r>
            <a:r>
              <a:rPr lang="fr-FR" baseline="0" dirty="0" smtClean="0"/>
              <a:t> </a:t>
            </a:r>
            <a:r>
              <a:rPr lang="fr-FR" baseline="0" dirty="0" err="1" smtClean="0"/>
              <a:t>domains</a:t>
            </a:r>
            <a:r>
              <a:rPr lang="fr-FR" baseline="0" dirty="0" smtClean="0"/>
              <a:t> in white. </a:t>
            </a:r>
            <a:r>
              <a:rPr lang="fr-FR" baseline="0" dirty="0" err="1" smtClean="0"/>
              <a:t>These</a:t>
            </a:r>
            <a:r>
              <a:rPr lang="fr-FR" baseline="0" dirty="0" smtClean="0"/>
              <a:t> </a:t>
            </a:r>
            <a:r>
              <a:rPr lang="fr-FR" baseline="0" dirty="0" err="1" smtClean="0"/>
              <a:t>barrcodes</a:t>
            </a:r>
            <a:r>
              <a:rPr lang="fr-FR" baseline="0" dirty="0" smtClean="0"/>
              <a:t> </a:t>
            </a:r>
            <a:r>
              <a:rPr lang="fr-FR" baseline="0" dirty="0" err="1" smtClean="0"/>
              <a:t>define</a:t>
            </a:r>
            <a:r>
              <a:rPr lang="fr-FR" baseline="0" dirty="0" smtClean="0"/>
              <a:t> the </a:t>
            </a:r>
            <a:r>
              <a:rPr lang="fr-FR" baseline="0" dirty="0" err="1" smtClean="0"/>
              <a:t>transcriptional</a:t>
            </a:r>
            <a:r>
              <a:rPr lang="fr-FR" baseline="0" dirty="0" smtClean="0"/>
              <a:t> pattern, </a:t>
            </a:r>
            <a:r>
              <a:rPr lang="fr-FR" baseline="0" dirty="0" err="1" smtClean="0"/>
              <a:t>then</a:t>
            </a:r>
            <a:r>
              <a:rPr lang="fr-FR" baseline="0" dirty="0" smtClean="0"/>
              <a:t> </a:t>
            </a:r>
            <a:r>
              <a:rPr lang="fr-FR" baseline="0" dirty="0" err="1" smtClean="0"/>
              <a:t>determining</a:t>
            </a:r>
            <a:r>
              <a:rPr lang="fr-FR" baseline="0" dirty="0" smtClean="0"/>
              <a:t> the </a:t>
            </a:r>
            <a:r>
              <a:rPr lang="fr-FR" baseline="0" dirty="0" err="1" smtClean="0"/>
              <a:t>cell</a:t>
            </a:r>
            <a:r>
              <a:rPr lang="fr-FR" baseline="0" dirty="0" smtClean="0"/>
              <a:t> fate. </a:t>
            </a:r>
          </a:p>
          <a:p>
            <a:r>
              <a:rPr lang="fr-FR" baseline="0" dirty="0" smtClean="0"/>
              <a:t>This </a:t>
            </a:r>
            <a:r>
              <a:rPr lang="fr-FR" baseline="0" dirty="0" err="1" smtClean="0"/>
              <a:t>barrcode</a:t>
            </a:r>
            <a:r>
              <a:rPr lang="fr-FR" baseline="0" dirty="0" smtClean="0"/>
              <a:t> </a:t>
            </a:r>
            <a:r>
              <a:rPr lang="fr-FR" baseline="0" dirty="0" err="1" smtClean="0"/>
              <a:t>is</a:t>
            </a:r>
            <a:r>
              <a:rPr lang="fr-FR" baseline="0" dirty="0" smtClean="0"/>
              <a:t> </a:t>
            </a:r>
            <a:r>
              <a:rPr lang="fr-FR" baseline="0" dirty="0" err="1" smtClean="0"/>
              <a:t>inherited</a:t>
            </a:r>
            <a:r>
              <a:rPr lang="fr-FR" baseline="0" dirty="0" smtClean="0"/>
              <a:t> </a:t>
            </a:r>
            <a:r>
              <a:rPr lang="fr-FR" baseline="0" dirty="0" err="1" smtClean="0"/>
              <a:t>during</a:t>
            </a:r>
            <a:r>
              <a:rPr lang="fr-FR" baseline="0" dirty="0" smtClean="0"/>
              <a:t> </a:t>
            </a:r>
            <a:r>
              <a:rPr lang="fr-FR" baseline="0" dirty="0" err="1" smtClean="0"/>
              <a:t>cell</a:t>
            </a:r>
            <a:r>
              <a:rPr lang="fr-FR" baseline="0" dirty="0" smtClean="0"/>
              <a:t> division, </a:t>
            </a:r>
            <a:r>
              <a:rPr lang="fr-FR" baseline="0" dirty="0" err="1" smtClean="0"/>
              <a:t>then</a:t>
            </a:r>
            <a:r>
              <a:rPr lang="fr-FR" baseline="0" dirty="0" smtClean="0"/>
              <a:t> </a:t>
            </a:r>
            <a:r>
              <a:rPr lang="fr-FR" baseline="0" dirty="0" err="1" smtClean="0"/>
              <a:t>bookmarking</a:t>
            </a:r>
            <a:r>
              <a:rPr lang="fr-FR" baseline="0" dirty="0" smtClean="0"/>
              <a:t> the </a:t>
            </a:r>
            <a:r>
              <a:rPr lang="fr-FR" baseline="0" dirty="0" err="1" smtClean="0"/>
              <a:t>genome</a:t>
            </a:r>
            <a:r>
              <a:rPr lang="fr-FR" baseline="0" dirty="0" smtClean="0"/>
              <a:t> </a:t>
            </a:r>
            <a:r>
              <a:rPr lang="fr-FR" baseline="0" dirty="0" err="1" smtClean="0"/>
              <a:t>into</a:t>
            </a:r>
            <a:r>
              <a:rPr lang="fr-FR" baseline="0" dirty="0" smtClean="0"/>
              <a:t> open/</a:t>
            </a:r>
            <a:r>
              <a:rPr lang="fr-FR" baseline="0" dirty="0" err="1" smtClean="0"/>
              <a:t>closed</a:t>
            </a:r>
            <a:r>
              <a:rPr lang="fr-FR" baseline="0" dirty="0" smtClean="0"/>
              <a:t> </a:t>
            </a:r>
            <a:r>
              <a:rPr lang="fr-FR" baseline="0" dirty="0" err="1" smtClean="0"/>
              <a:t>regions</a:t>
            </a:r>
            <a:r>
              <a:rPr lang="fr-FR" baseline="0" dirty="0" smtClean="0"/>
              <a:t>. </a:t>
            </a:r>
          </a:p>
          <a:p>
            <a:endParaRPr lang="fr-FR" baseline="0" dirty="0" smtClean="0"/>
          </a:p>
          <a:p>
            <a:r>
              <a:rPr lang="fr-FR" baseline="0" dirty="0" smtClean="0"/>
              <a:t>It </a:t>
            </a:r>
            <a:r>
              <a:rPr lang="fr-FR" baseline="0" dirty="0" err="1" smtClean="0"/>
              <a:t>is</a:t>
            </a:r>
            <a:r>
              <a:rPr lang="fr-FR" baseline="0" dirty="0" smtClean="0"/>
              <a:t> </a:t>
            </a:r>
            <a:r>
              <a:rPr lang="fr-FR" baseline="0" dirty="0" err="1" smtClean="0"/>
              <a:t>very</a:t>
            </a:r>
            <a:r>
              <a:rPr lang="fr-FR" baseline="0" dirty="0" smtClean="0"/>
              <a:t> important to know how </a:t>
            </a:r>
            <a:r>
              <a:rPr lang="fr-FR" baseline="0" dirty="0" err="1" smtClean="0"/>
              <a:t>frontiers</a:t>
            </a:r>
            <a:r>
              <a:rPr lang="fr-FR" baseline="0" dirty="0" smtClean="0"/>
              <a:t> </a:t>
            </a:r>
            <a:r>
              <a:rPr lang="fr-FR" baseline="0" dirty="0" err="1" smtClean="0"/>
              <a:t>containing</a:t>
            </a:r>
            <a:r>
              <a:rPr lang="fr-FR" baseline="0" dirty="0" smtClean="0"/>
              <a:t> </a:t>
            </a:r>
            <a:r>
              <a:rPr lang="fr-FR" baseline="0" dirty="0" err="1" smtClean="0"/>
              <a:t>insulator</a:t>
            </a:r>
            <a:r>
              <a:rPr lang="fr-FR" baseline="0" dirty="0" smtClean="0"/>
              <a:t> </a:t>
            </a:r>
            <a:r>
              <a:rPr lang="fr-FR" baseline="0" dirty="0" err="1" smtClean="0"/>
              <a:t>proteins</a:t>
            </a:r>
            <a:r>
              <a:rPr lang="fr-FR" baseline="0" dirty="0" smtClean="0"/>
              <a:t> are </a:t>
            </a:r>
            <a:r>
              <a:rPr lang="fr-FR" baseline="0" dirty="0" err="1" smtClean="0"/>
              <a:t>establised</a:t>
            </a:r>
            <a:r>
              <a:rPr lang="fr-FR" baseline="0" dirty="0" smtClean="0"/>
              <a:t> to </a:t>
            </a:r>
            <a:r>
              <a:rPr lang="fr-FR" baseline="0" dirty="0" err="1" smtClean="0"/>
              <a:t>maintain</a:t>
            </a:r>
            <a:r>
              <a:rPr lang="fr-FR" baseline="0" dirty="0" smtClean="0"/>
              <a:t> the </a:t>
            </a:r>
            <a:r>
              <a:rPr lang="fr-FR" baseline="0" dirty="0" err="1" smtClean="0"/>
              <a:t>proper</a:t>
            </a:r>
            <a:r>
              <a:rPr lang="fr-FR" baseline="0" dirty="0" smtClean="0"/>
              <a:t> </a:t>
            </a:r>
            <a:r>
              <a:rPr lang="fr-FR" baseline="0" dirty="0" err="1" smtClean="0"/>
              <a:t>transcriptional</a:t>
            </a:r>
            <a:r>
              <a:rPr lang="fr-FR" baseline="0" dirty="0" smtClean="0"/>
              <a:t> pattern of a </a:t>
            </a:r>
            <a:r>
              <a:rPr lang="fr-FR" baseline="0" dirty="0" err="1" smtClean="0"/>
              <a:t>given</a:t>
            </a:r>
            <a:r>
              <a:rPr lang="fr-FR" baseline="0" dirty="0" smtClean="0"/>
              <a:t> </a:t>
            </a:r>
            <a:r>
              <a:rPr lang="fr-FR" baseline="0" dirty="0" err="1" smtClean="0"/>
              <a:t>cell</a:t>
            </a:r>
            <a:r>
              <a:rPr lang="fr-FR" baseline="0" dirty="0" smtClean="0"/>
              <a:t>.</a:t>
            </a:r>
            <a:endParaRPr lang="fr-FR" dirty="0"/>
          </a:p>
        </p:txBody>
      </p:sp>
      <p:sp>
        <p:nvSpPr>
          <p:cNvPr id="4" name="Espace réservé du numéro de diapositive 3"/>
          <p:cNvSpPr>
            <a:spLocks noGrp="1"/>
          </p:cNvSpPr>
          <p:nvPr>
            <p:ph type="sldNum" sz="quarter" idx="10"/>
          </p:nvPr>
        </p:nvSpPr>
        <p:spPr>
          <a:xfrm>
            <a:off x="3883852" y="8685331"/>
            <a:ext cx="2972547" cy="457200"/>
          </a:xfrm>
          <a:prstGeom prst="rect">
            <a:avLst/>
          </a:prstGeom>
        </p:spPr>
        <p:txBody>
          <a:bodyPr/>
          <a:lstStyle/>
          <a:p>
            <a:fld id="{C35FA34E-784A-44E0-ACDA-C36C1402011F}" type="slidenum">
              <a:rPr lang="fr-FR" smtClean="0"/>
              <a:pPr/>
              <a:t>36</a:t>
            </a:fld>
            <a:endParaRPr lang="fr-F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1564036"/>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Insulators</a:t>
            </a:r>
            <a:r>
              <a:rPr lang="fr-FR" baseline="0" dirty="0" smtClean="0"/>
              <a:t> are </a:t>
            </a:r>
            <a:r>
              <a:rPr lang="fr-FR" baseline="0" dirty="0" err="1" smtClean="0"/>
              <a:t>frontiers</a:t>
            </a:r>
            <a:r>
              <a:rPr lang="fr-FR" baseline="0" dirty="0" smtClean="0"/>
              <a:t> in the </a:t>
            </a:r>
            <a:r>
              <a:rPr lang="fr-FR" baseline="0" dirty="0" err="1" smtClean="0"/>
              <a:t>genome</a:t>
            </a:r>
            <a:r>
              <a:rPr lang="fr-FR" baseline="0" dirty="0" smtClean="0"/>
              <a:t>. IBP </a:t>
            </a:r>
            <a:r>
              <a:rPr lang="fr-FR" baseline="0" dirty="0" err="1" smtClean="0"/>
              <a:t>then</a:t>
            </a:r>
            <a:r>
              <a:rPr lang="fr-FR" baseline="0" dirty="0" smtClean="0"/>
              <a:t> </a:t>
            </a:r>
            <a:r>
              <a:rPr lang="fr-FR" baseline="0" dirty="0" err="1" smtClean="0"/>
              <a:t>delimitate</a:t>
            </a:r>
            <a:r>
              <a:rPr lang="fr-FR" baseline="0" dirty="0" smtClean="0"/>
              <a:t>  </a:t>
            </a:r>
            <a:r>
              <a:rPr lang="fr-FR" baseline="0" dirty="0" err="1" smtClean="0"/>
              <a:t>genome</a:t>
            </a:r>
            <a:r>
              <a:rPr lang="fr-FR" baseline="0" dirty="0" smtClean="0"/>
              <a:t> </a:t>
            </a:r>
            <a:r>
              <a:rPr lang="fr-FR" baseline="0" dirty="0" err="1" smtClean="0"/>
              <a:t>into</a:t>
            </a:r>
            <a:r>
              <a:rPr lang="fr-FR" baseline="0" dirty="0" smtClean="0"/>
              <a:t> </a:t>
            </a:r>
            <a:r>
              <a:rPr lang="fr-FR" baseline="0" dirty="0" err="1" smtClean="0"/>
              <a:t>euchromatin</a:t>
            </a:r>
            <a:r>
              <a:rPr lang="fr-FR" baseline="0" dirty="0" smtClean="0"/>
              <a:t> and </a:t>
            </a:r>
            <a:r>
              <a:rPr lang="fr-FR" baseline="0" dirty="0" err="1" smtClean="0"/>
              <a:t>heterochromatin</a:t>
            </a:r>
            <a:r>
              <a:rPr lang="fr-FR" baseline="0" dirty="0" smtClean="0"/>
              <a:t> </a:t>
            </a:r>
            <a:r>
              <a:rPr lang="fr-FR" baseline="0" dirty="0" err="1" smtClean="0"/>
              <a:t>domains</a:t>
            </a:r>
            <a:r>
              <a:rPr lang="fr-FR" baseline="0" dirty="0" smtClean="0"/>
              <a:t>.</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Euchromatin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open </a:t>
            </a:r>
            <a:r>
              <a:rPr lang="fr-FR" baseline="0" dirty="0" err="1" smtClean="0"/>
              <a:t>chromatin</a:t>
            </a:r>
            <a:r>
              <a:rPr lang="fr-FR" baseline="0" dirty="0" smtClean="0"/>
              <a:t> </a:t>
            </a:r>
            <a:r>
              <a:rPr lang="fr-FR" baseline="0" dirty="0" err="1" smtClean="0"/>
              <a:t>with</a:t>
            </a:r>
            <a:r>
              <a:rPr lang="fr-FR" baseline="0" dirty="0" smtClean="0"/>
              <a:t> active </a:t>
            </a:r>
            <a:r>
              <a:rPr lang="fr-FR" baseline="0" dirty="0" err="1" smtClean="0"/>
              <a:t>genes</a:t>
            </a:r>
            <a:r>
              <a:rPr lang="fr-FR" baseline="0" dirty="0" smtClean="0"/>
              <a:t>. </a:t>
            </a:r>
            <a:r>
              <a:rPr lang="fr-FR" baseline="0" dirty="0" err="1" smtClean="0"/>
              <a:t>Heterochromatin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a:t>
            </a:r>
            <a:r>
              <a:rPr lang="fr-FR" baseline="0" dirty="0" err="1" smtClean="0"/>
              <a:t>closed</a:t>
            </a:r>
            <a:r>
              <a:rPr lang="fr-FR" baseline="0" dirty="0" smtClean="0"/>
              <a:t> </a:t>
            </a:r>
            <a:r>
              <a:rPr lang="fr-FR" baseline="0" dirty="0" err="1" smtClean="0"/>
              <a:t>chromatin</a:t>
            </a:r>
            <a:r>
              <a:rPr lang="fr-FR" baseline="0" dirty="0" smtClean="0"/>
              <a:t> </a:t>
            </a:r>
            <a:r>
              <a:rPr lang="fr-FR" baseline="0" dirty="0" err="1" smtClean="0"/>
              <a:t>with</a:t>
            </a:r>
            <a:r>
              <a:rPr lang="fr-FR" baseline="0" dirty="0" smtClean="0"/>
              <a:t> inactive </a:t>
            </a:r>
            <a:r>
              <a:rPr lang="fr-FR" baseline="0" dirty="0" err="1" smtClean="0"/>
              <a:t>genes</a:t>
            </a:r>
            <a:r>
              <a:rPr lang="fr-FR" baseline="0" dirty="0" smtClean="0"/>
              <a:t>. </a:t>
            </a:r>
            <a:r>
              <a:rPr lang="fr-FR" dirty="0" err="1" smtClean="0"/>
              <a:t>Chromatin</a:t>
            </a:r>
            <a:r>
              <a:rPr lang="fr-FR" dirty="0" smtClean="0"/>
              <a:t> structure</a:t>
            </a:r>
            <a:r>
              <a:rPr lang="fr-FR" baseline="0" dirty="0" smtClean="0"/>
              <a:t> </a:t>
            </a:r>
            <a:r>
              <a:rPr lang="fr-FR" baseline="0" dirty="0" err="1" smtClean="0"/>
              <a:t>is</a:t>
            </a:r>
            <a:r>
              <a:rPr lang="fr-FR" baseline="0" dirty="0" smtClean="0"/>
              <a:t> </a:t>
            </a:r>
            <a:r>
              <a:rPr lang="fr-FR" baseline="0" dirty="0" err="1" smtClean="0"/>
              <a:t>closely</a:t>
            </a:r>
            <a:r>
              <a:rPr lang="fr-FR" baseline="0" dirty="0" smtClean="0"/>
              <a:t> </a:t>
            </a:r>
            <a:r>
              <a:rPr lang="fr-FR" baseline="0" dirty="0" err="1" smtClean="0"/>
              <a:t>linked</a:t>
            </a:r>
            <a:r>
              <a:rPr lang="fr-FR" baseline="0" dirty="0" smtClean="0"/>
              <a:t> to </a:t>
            </a:r>
            <a:r>
              <a:rPr lang="fr-FR" baseline="0" dirty="0" err="1" smtClean="0"/>
              <a:t>gene</a:t>
            </a:r>
            <a:r>
              <a:rPr lang="fr-FR" baseline="0" dirty="0" smtClean="0"/>
              <a:t> expression by </a:t>
            </a:r>
            <a:r>
              <a:rPr lang="fr-FR" baseline="0" dirty="0" err="1" smtClean="0"/>
              <a:t>regulating</a:t>
            </a:r>
            <a:r>
              <a:rPr lang="fr-FR" baseline="0" dirty="0" smtClean="0"/>
              <a:t> </a:t>
            </a:r>
            <a:r>
              <a:rPr lang="fr-FR" baseline="0" dirty="0" err="1" smtClean="0"/>
              <a:t>genes</a:t>
            </a:r>
            <a:r>
              <a:rPr lang="fr-FR" baseline="0" dirty="0" smtClean="0"/>
              <a:t> </a:t>
            </a:r>
            <a:r>
              <a:rPr lang="fr-FR" baseline="0" dirty="0" err="1" smtClean="0"/>
              <a:t>accessibility</a:t>
            </a:r>
            <a:r>
              <a:rPr lang="fr-FR" baseline="0" dirty="0" smtClean="0"/>
              <a:t>. </a:t>
            </a:r>
            <a:r>
              <a:rPr lang="fr-FR" baseline="0" dirty="0" err="1" smtClean="0"/>
              <a:t>Chromatin</a:t>
            </a:r>
            <a:r>
              <a:rPr lang="fr-FR" baseline="0" dirty="0" smtClean="0"/>
              <a:t> compaction/</a:t>
            </a:r>
            <a:r>
              <a:rPr lang="fr-FR" baseline="0" dirty="0" err="1" smtClean="0"/>
              <a:t>decompaction</a:t>
            </a:r>
            <a:r>
              <a:rPr lang="fr-FR" baseline="0" dirty="0" smtClean="0"/>
              <a:t> </a:t>
            </a:r>
            <a:r>
              <a:rPr lang="fr-FR" baseline="0" dirty="0" err="1" smtClean="0"/>
              <a:t>is</a:t>
            </a:r>
            <a:r>
              <a:rPr lang="fr-FR" baseline="0" dirty="0" smtClean="0"/>
              <a:t> in part due to modifications of histones, </a:t>
            </a:r>
            <a:r>
              <a:rPr lang="fr-FR" baseline="0" dirty="0" err="1" smtClean="0"/>
              <a:t>such</a:t>
            </a:r>
            <a:r>
              <a:rPr lang="fr-FR" baseline="0" dirty="0" smtClean="0"/>
              <a:t> as </a:t>
            </a:r>
            <a:r>
              <a:rPr lang="fr-FR" baseline="0" dirty="0" err="1" smtClean="0"/>
              <a:t>methylation</a:t>
            </a:r>
            <a:r>
              <a:rPr lang="fr-FR" baseline="0" dirty="0" smtClean="0"/>
              <a:t> or </a:t>
            </a:r>
            <a:r>
              <a:rPr lang="fr-FR" baseline="0" dirty="0" err="1" smtClean="0"/>
              <a:t>acetylation</a:t>
            </a:r>
            <a:r>
              <a:rPr lang="fr-FR"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Genome</a:t>
            </a:r>
            <a:r>
              <a:rPr lang="fr-FR" baseline="0" dirty="0" smtClean="0"/>
              <a:t> </a:t>
            </a:r>
            <a:r>
              <a:rPr lang="fr-FR" baseline="0" dirty="0" err="1" smtClean="0"/>
              <a:t>compartimentalization</a:t>
            </a:r>
            <a:r>
              <a:rPr lang="fr-FR" baseline="0" dirty="0" smtClean="0"/>
              <a:t> </a:t>
            </a:r>
            <a:r>
              <a:rPr lang="fr-FR" baseline="0" dirty="0" err="1" smtClean="0"/>
              <a:t>into</a:t>
            </a:r>
            <a:r>
              <a:rPr lang="fr-FR" baseline="0" dirty="0" smtClean="0"/>
              <a:t> </a:t>
            </a:r>
            <a:r>
              <a:rPr lang="fr-FR" baseline="0" dirty="0" err="1" smtClean="0"/>
              <a:t>domains</a:t>
            </a:r>
            <a:r>
              <a:rPr lang="fr-FR" baseline="0" dirty="0" smtClean="0"/>
              <a:t> </a:t>
            </a:r>
            <a:r>
              <a:rPr lang="fr-FR" baseline="0" dirty="0" err="1" smtClean="0"/>
              <a:t>may</a:t>
            </a:r>
            <a:r>
              <a:rPr lang="fr-FR" baseline="0" dirty="0" smtClean="0"/>
              <a:t> </a:t>
            </a:r>
            <a:r>
              <a:rPr lang="fr-FR" baseline="0" dirty="0" err="1" smtClean="0"/>
              <a:t>be</a:t>
            </a:r>
            <a:r>
              <a:rPr lang="fr-FR" baseline="0" dirty="0" smtClean="0"/>
              <a:t> </a:t>
            </a:r>
            <a:r>
              <a:rPr lang="fr-FR" baseline="0" dirty="0" err="1" smtClean="0"/>
              <a:t>represented</a:t>
            </a:r>
            <a:r>
              <a:rPr lang="fr-FR" baseline="0" dirty="0" smtClean="0"/>
              <a:t> as a </a:t>
            </a:r>
            <a:r>
              <a:rPr lang="fr-FR" baseline="0" dirty="0" err="1" smtClean="0"/>
              <a:t>barrcode</a:t>
            </a:r>
            <a:r>
              <a:rPr lang="fr-FR" baseline="0" dirty="0" smtClean="0"/>
              <a:t> </a:t>
            </a:r>
            <a:r>
              <a:rPr lang="fr-FR" baseline="0" dirty="0" err="1" smtClean="0"/>
              <a:t>where</a:t>
            </a:r>
            <a:r>
              <a:rPr lang="fr-FR" baseline="0" dirty="0" smtClean="0"/>
              <a:t> </a:t>
            </a:r>
            <a:r>
              <a:rPr lang="fr-FR" baseline="0" dirty="0" err="1" smtClean="0"/>
              <a:t>heterochromatin</a:t>
            </a:r>
            <a:r>
              <a:rPr lang="fr-FR" baseline="0" dirty="0" smtClean="0"/>
              <a:t> </a:t>
            </a:r>
            <a:r>
              <a:rPr lang="fr-FR" baseline="0" dirty="0" err="1" smtClean="0"/>
              <a:t>domains</a:t>
            </a:r>
            <a:r>
              <a:rPr lang="fr-FR" baseline="0" dirty="0" smtClean="0"/>
              <a:t> are </a:t>
            </a:r>
            <a:r>
              <a:rPr lang="fr-FR" baseline="0" dirty="0" err="1" smtClean="0"/>
              <a:t>shown</a:t>
            </a:r>
            <a:r>
              <a:rPr lang="fr-FR" baseline="0" dirty="0" smtClean="0"/>
              <a:t> in black and </a:t>
            </a:r>
            <a:r>
              <a:rPr lang="fr-FR" baseline="0" dirty="0" err="1" smtClean="0"/>
              <a:t>euchromatin</a:t>
            </a:r>
            <a:r>
              <a:rPr lang="fr-FR" baseline="0" dirty="0" smtClean="0"/>
              <a:t> </a:t>
            </a:r>
            <a:r>
              <a:rPr lang="fr-FR" baseline="0" dirty="0" err="1" smtClean="0"/>
              <a:t>domains</a:t>
            </a:r>
            <a:r>
              <a:rPr lang="fr-FR" baseline="0" dirty="0" smtClean="0"/>
              <a:t> in white. </a:t>
            </a:r>
            <a:r>
              <a:rPr lang="fr-FR" baseline="0" dirty="0" err="1" smtClean="0"/>
              <a:t>These</a:t>
            </a:r>
            <a:r>
              <a:rPr lang="fr-FR" baseline="0" dirty="0" smtClean="0"/>
              <a:t> </a:t>
            </a:r>
            <a:r>
              <a:rPr lang="fr-FR" baseline="0" dirty="0" err="1" smtClean="0"/>
              <a:t>barrcodes</a:t>
            </a:r>
            <a:r>
              <a:rPr lang="fr-FR" baseline="0" dirty="0" smtClean="0"/>
              <a:t> </a:t>
            </a:r>
            <a:r>
              <a:rPr lang="fr-FR" baseline="0" dirty="0" err="1" smtClean="0"/>
              <a:t>define</a:t>
            </a:r>
            <a:r>
              <a:rPr lang="fr-FR" baseline="0" dirty="0" smtClean="0"/>
              <a:t> the </a:t>
            </a:r>
            <a:r>
              <a:rPr lang="fr-FR" baseline="0" dirty="0" err="1" smtClean="0"/>
              <a:t>transcriptional</a:t>
            </a:r>
            <a:r>
              <a:rPr lang="fr-FR" baseline="0" dirty="0" smtClean="0"/>
              <a:t> pattern, </a:t>
            </a:r>
            <a:r>
              <a:rPr lang="fr-FR" baseline="0" dirty="0" err="1" smtClean="0"/>
              <a:t>then</a:t>
            </a:r>
            <a:r>
              <a:rPr lang="fr-FR" baseline="0" dirty="0" smtClean="0"/>
              <a:t> </a:t>
            </a:r>
            <a:r>
              <a:rPr lang="fr-FR" baseline="0" dirty="0" err="1" smtClean="0"/>
              <a:t>determining</a:t>
            </a:r>
            <a:r>
              <a:rPr lang="fr-FR" baseline="0" dirty="0" smtClean="0"/>
              <a:t> the </a:t>
            </a:r>
            <a:r>
              <a:rPr lang="fr-FR" baseline="0" dirty="0" err="1" smtClean="0"/>
              <a:t>cell</a:t>
            </a:r>
            <a:r>
              <a:rPr lang="fr-FR" baseline="0" dirty="0" smtClean="0"/>
              <a:t> fate. </a:t>
            </a:r>
          </a:p>
          <a:p>
            <a:r>
              <a:rPr lang="fr-FR" baseline="0" dirty="0" smtClean="0"/>
              <a:t>This </a:t>
            </a:r>
            <a:r>
              <a:rPr lang="fr-FR" baseline="0" dirty="0" err="1" smtClean="0"/>
              <a:t>barrcode</a:t>
            </a:r>
            <a:r>
              <a:rPr lang="fr-FR" baseline="0" dirty="0" smtClean="0"/>
              <a:t> </a:t>
            </a:r>
            <a:r>
              <a:rPr lang="fr-FR" baseline="0" dirty="0" err="1" smtClean="0"/>
              <a:t>is</a:t>
            </a:r>
            <a:r>
              <a:rPr lang="fr-FR" baseline="0" dirty="0" smtClean="0"/>
              <a:t> </a:t>
            </a:r>
            <a:r>
              <a:rPr lang="fr-FR" baseline="0" dirty="0" err="1" smtClean="0"/>
              <a:t>inherited</a:t>
            </a:r>
            <a:r>
              <a:rPr lang="fr-FR" baseline="0" dirty="0" smtClean="0"/>
              <a:t> </a:t>
            </a:r>
            <a:r>
              <a:rPr lang="fr-FR" baseline="0" dirty="0" err="1" smtClean="0"/>
              <a:t>during</a:t>
            </a:r>
            <a:r>
              <a:rPr lang="fr-FR" baseline="0" dirty="0" smtClean="0"/>
              <a:t> </a:t>
            </a:r>
            <a:r>
              <a:rPr lang="fr-FR" baseline="0" dirty="0" err="1" smtClean="0"/>
              <a:t>cell</a:t>
            </a:r>
            <a:r>
              <a:rPr lang="fr-FR" baseline="0" dirty="0" smtClean="0"/>
              <a:t> division, </a:t>
            </a:r>
            <a:r>
              <a:rPr lang="fr-FR" baseline="0" dirty="0" err="1" smtClean="0"/>
              <a:t>then</a:t>
            </a:r>
            <a:r>
              <a:rPr lang="fr-FR" baseline="0" dirty="0" smtClean="0"/>
              <a:t> </a:t>
            </a:r>
            <a:r>
              <a:rPr lang="fr-FR" baseline="0" dirty="0" err="1" smtClean="0"/>
              <a:t>bookmarking</a:t>
            </a:r>
            <a:r>
              <a:rPr lang="fr-FR" baseline="0" dirty="0" smtClean="0"/>
              <a:t> the </a:t>
            </a:r>
            <a:r>
              <a:rPr lang="fr-FR" baseline="0" dirty="0" err="1" smtClean="0"/>
              <a:t>genome</a:t>
            </a:r>
            <a:r>
              <a:rPr lang="fr-FR" baseline="0" dirty="0" smtClean="0"/>
              <a:t> </a:t>
            </a:r>
            <a:r>
              <a:rPr lang="fr-FR" baseline="0" dirty="0" err="1" smtClean="0"/>
              <a:t>into</a:t>
            </a:r>
            <a:r>
              <a:rPr lang="fr-FR" baseline="0" dirty="0" smtClean="0"/>
              <a:t> open/</a:t>
            </a:r>
            <a:r>
              <a:rPr lang="fr-FR" baseline="0" dirty="0" err="1" smtClean="0"/>
              <a:t>closed</a:t>
            </a:r>
            <a:r>
              <a:rPr lang="fr-FR" baseline="0" dirty="0" smtClean="0"/>
              <a:t> </a:t>
            </a:r>
            <a:r>
              <a:rPr lang="fr-FR" baseline="0" dirty="0" err="1" smtClean="0"/>
              <a:t>regions</a:t>
            </a:r>
            <a:r>
              <a:rPr lang="fr-FR" baseline="0" dirty="0" smtClean="0"/>
              <a:t>. </a:t>
            </a:r>
          </a:p>
          <a:p>
            <a:endParaRPr lang="fr-FR" baseline="0" dirty="0" smtClean="0"/>
          </a:p>
          <a:p>
            <a:r>
              <a:rPr lang="fr-FR" baseline="0" dirty="0" smtClean="0"/>
              <a:t>It </a:t>
            </a:r>
            <a:r>
              <a:rPr lang="fr-FR" baseline="0" dirty="0" err="1" smtClean="0"/>
              <a:t>is</a:t>
            </a:r>
            <a:r>
              <a:rPr lang="fr-FR" baseline="0" dirty="0" smtClean="0"/>
              <a:t> </a:t>
            </a:r>
            <a:r>
              <a:rPr lang="fr-FR" baseline="0" dirty="0" err="1" smtClean="0"/>
              <a:t>very</a:t>
            </a:r>
            <a:r>
              <a:rPr lang="fr-FR" baseline="0" dirty="0" smtClean="0"/>
              <a:t> important to know how </a:t>
            </a:r>
            <a:r>
              <a:rPr lang="fr-FR" baseline="0" dirty="0" err="1" smtClean="0"/>
              <a:t>frontiers</a:t>
            </a:r>
            <a:r>
              <a:rPr lang="fr-FR" baseline="0" dirty="0" smtClean="0"/>
              <a:t> </a:t>
            </a:r>
            <a:r>
              <a:rPr lang="fr-FR" baseline="0" dirty="0" err="1" smtClean="0"/>
              <a:t>containing</a:t>
            </a:r>
            <a:r>
              <a:rPr lang="fr-FR" baseline="0" dirty="0" smtClean="0"/>
              <a:t> </a:t>
            </a:r>
            <a:r>
              <a:rPr lang="fr-FR" baseline="0" dirty="0" err="1" smtClean="0"/>
              <a:t>insulator</a:t>
            </a:r>
            <a:r>
              <a:rPr lang="fr-FR" baseline="0" dirty="0" smtClean="0"/>
              <a:t> </a:t>
            </a:r>
            <a:r>
              <a:rPr lang="fr-FR" baseline="0" dirty="0" err="1" smtClean="0"/>
              <a:t>proteins</a:t>
            </a:r>
            <a:r>
              <a:rPr lang="fr-FR" baseline="0" dirty="0" smtClean="0"/>
              <a:t> are </a:t>
            </a:r>
            <a:r>
              <a:rPr lang="fr-FR" baseline="0" dirty="0" err="1" smtClean="0"/>
              <a:t>establised</a:t>
            </a:r>
            <a:r>
              <a:rPr lang="fr-FR" baseline="0" dirty="0" smtClean="0"/>
              <a:t> to </a:t>
            </a:r>
            <a:r>
              <a:rPr lang="fr-FR" baseline="0" dirty="0" err="1" smtClean="0"/>
              <a:t>maintain</a:t>
            </a:r>
            <a:r>
              <a:rPr lang="fr-FR" baseline="0" dirty="0" smtClean="0"/>
              <a:t> the </a:t>
            </a:r>
            <a:r>
              <a:rPr lang="fr-FR" baseline="0" dirty="0" err="1" smtClean="0"/>
              <a:t>proper</a:t>
            </a:r>
            <a:r>
              <a:rPr lang="fr-FR" baseline="0" dirty="0" smtClean="0"/>
              <a:t> </a:t>
            </a:r>
            <a:r>
              <a:rPr lang="fr-FR" baseline="0" dirty="0" err="1" smtClean="0"/>
              <a:t>transcriptional</a:t>
            </a:r>
            <a:r>
              <a:rPr lang="fr-FR" baseline="0" dirty="0" smtClean="0"/>
              <a:t> pattern of a </a:t>
            </a:r>
            <a:r>
              <a:rPr lang="fr-FR" baseline="0" dirty="0" err="1" smtClean="0"/>
              <a:t>given</a:t>
            </a:r>
            <a:r>
              <a:rPr lang="fr-FR" baseline="0" dirty="0" smtClean="0"/>
              <a:t> </a:t>
            </a:r>
            <a:r>
              <a:rPr lang="fr-FR" baseline="0" dirty="0" err="1" smtClean="0"/>
              <a:t>cell</a:t>
            </a:r>
            <a:r>
              <a:rPr lang="fr-FR" baseline="0" dirty="0" smtClean="0"/>
              <a:t>.</a:t>
            </a:r>
            <a:endParaRPr lang="fr-FR" dirty="0"/>
          </a:p>
        </p:txBody>
      </p:sp>
      <p:sp>
        <p:nvSpPr>
          <p:cNvPr id="4" name="Espace réservé du numéro de diapositive 3"/>
          <p:cNvSpPr>
            <a:spLocks noGrp="1"/>
          </p:cNvSpPr>
          <p:nvPr>
            <p:ph type="sldNum" sz="quarter" idx="10"/>
          </p:nvPr>
        </p:nvSpPr>
        <p:spPr>
          <a:xfrm>
            <a:off x="3883852" y="8685331"/>
            <a:ext cx="2972547" cy="457200"/>
          </a:xfrm>
          <a:prstGeom prst="rect">
            <a:avLst/>
          </a:prstGeom>
        </p:spPr>
        <p:txBody>
          <a:bodyPr/>
          <a:lstStyle/>
          <a:p>
            <a:fld id="{C35FA34E-784A-44E0-ACDA-C36C1402011F}" type="slidenum">
              <a:rPr lang="fr-FR" smtClean="0"/>
              <a:pPr/>
              <a:t>37</a:t>
            </a:fld>
            <a:endParaRPr lang="fr-F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1564036"/>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Insulators</a:t>
            </a:r>
            <a:r>
              <a:rPr lang="fr-FR" baseline="0" dirty="0" smtClean="0"/>
              <a:t> are </a:t>
            </a:r>
            <a:r>
              <a:rPr lang="fr-FR" baseline="0" dirty="0" err="1" smtClean="0"/>
              <a:t>frontiers</a:t>
            </a:r>
            <a:r>
              <a:rPr lang="fr-FR" baseline="0" dirty="0" smtClean="0"/>
              <a:t> in the </a:t>
            </a:r>
            <a:r>
              <a:rPr lang="fr-FR" baseline="0" dirty="0" err="1" smtClean="0"/>
              <a:t>genome</a:t>
            </a:r>
            <a:r>
              <a:rPr lang="fr-FR" baseline="0" dirty="0" smtClean="0"/>
              <a:t>. IBP </a:t>
            </a:r>
            <a:r>
              <a:rPr lang="fr-FR" baseline="0" dirty="0" err="1" smtClean="0"/>
              <a:t>then</a:t>
            </a:r>
            <a:r>
              <a:rPr lang="fr-FR" baseline="0" dirty="0" smtClean="0"/>
              <a:t> </a:t>
            </a:r>
            <a:r>
              <a:rPr lang="fr-FR" baseline="0" dirty="0" err="1" smtClean="0"/>
              <a:t>delimitate</a:t>
            </a:r>
            <a:r>
              <a:rPr lang="fr-FR" baseline="0" dirty="0" smtClean="0"/>
              <a:t>  </a:t>
            </a:r>
            <a:r>
              <a:rPr lang="fr-FR" baseline="0" dirty="0" err="1" smtClean="0"/>
              <a:t>genome</a:t>
            </a:r>
            <a:r>
              <a:rPr lang="fr-FR" baseline="0" dirty="0" smtClean="0"/>
              <a:t> </a:t>
            </a:r>
            <a:r>
              <a:rPr lang="fr-FR" baseline="0" dirty="0" err="1" smtClean="0"/>
              <a:t>into</a:t>
            </a:r>
            <a:r>
              <a:rPr lang="fr-FR" baseline="0" dirty="0" smtClean="0"/>
              <a:t> </a:t>
            </a:r>
            <a:r>
              <a:rPr lang="fr-FR" baseline="0" dirty="0" err="1" smtClean="0"/>
              <a:t>euchromatin</a:t>
            </a:r>
            <a:r>
              <a:rPr lang="fr-FR" baseline="0" dirty="0" smtClean="0"/>
              <a:t> and </a:t>
            </a:r>
            <a:r>
              <a:rPr lang="fr-FR" baseline="0" dirty="0" err="1" smtClean="0"/>
              <a:t>heterochromatin</a:t>
            </a:r>
            <a:r>
              <a:rPr lang="fr-FR" baseline="0" dirty="0" smtClean="0"/>
              <a:t> </a:t>
            </a:r>
            <a:r>
              <a:rPr lang="fr-FR" baseline="0" dirty="0" err="1" smtClean="0"/>
              <a:t>domains</a:t>
            </a:r>
            <a:r>
              <a:rPr lang="fr-FR" baseline="0" dirty="0" smtClean="0"/>
              <a:t>.</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Euchromatin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open </a:t>
            </a:r>
            <a:r>
              <a:rPr lang="fr-FR" baseline="0" dirty="0" err="1" smtClean="0"/>
              <a:t>chromatin</a:t>
            </a:r>
            <a:r>
              <a:rPr lang="fr-FR" baseline="0" dirty="0" smtClean="0"/>
              <a:t> </a:t>
            </a:r>
            <a:r>
              <a:rPr lang="fr-FR" baseline="0" dirty="0" err="1" smtClean="0"/>
              <a:t>with</a:t>
            </a:r>
            <a:r>
              <a:rPr lang="fr-FR" baseline="0" dirty="0" smtClean="0"/>
              <a:t> active </a:t>
            </a:r>
            <a:r>
              <a:rPr lang="fr-FR" baseline="0" dirty="0" err="1" smtClean="0"/>
              <a:t>genes</a:t>
            </a:r>
            <a:r>
              <a:rPr lang="fr-FR" baseline="0" dirty="0" smtClean="0"/>
              <a:t>. </a:t>
            </a:r>
            <a:r>
              <a:rPr lang="fr-FR" baseline="0" dirty="0" err="1" smtClean="0"/>
              <a:t>Heterochromatin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a:t>
            </a:r>
            <a:r>
              <a:rPr lang="fr-FR" baseline="0" dirty="0" err="1" smtClean="0"/>
              <a:t>closed</a:t>
            </a:r>
            <a:r>
              <a:rPr lang="fr-FR" baseline="0" dirty="0" smtClean="0"/>
              <a:t> </a:t>
            </a:r>
            <a:r>
              <a:rPr lang="fr-FR" baseline="0" dirty="0" err="1" smtClean="0"/>
              <a:t>chromatin</a:t>
            </a:r>
            <a:r>
              <a:rPr lang="fr-FR" baseline="0" dirty="0" smtClean="0"/>
              <a:t> </a:t>
            </a:r>
            <a:r>
              <a:rPr lang="fr-FR" baseline="0" dirty="0" err="1" smtClean="0"/>
              <a:t>with</a:t>
            </a:r>
            <a:r>
              <a:rPr lang="fr-FR" baseline="0" dirty="0" smtClean="0"/>
              <a:t> inactive </a:t>
            </a:r>
            <a:r>
              <a:rPr lang="fr-FR" baseline="0" dirty="0" err="1" smtClean="0"/>
              <a:t>genes</a:t>
            </a:r>
            <a:r>
              <a:rPr lang="fr-FR" baseline="0" dirty="0" smtClean="0"/>
              <a:t>. </a:t>
            </a:r>
            <a:r>
              <a:rPr lang="fr-FR" dirty="0" err="1" smtClean="0"/>
              <a:t>Chromatin</a:t>
            </a:r>
            <a:r>
              <a:rPr lang="fr-FR" dirty="0" smtClean="0"/>
              <a:t> structure</a:t>
            </a:r>
            <a:r>
              <a:rPr lang="fr-FR" baseline="0" dirty="0" smtClean="0"/>
              <a:t> </a:t>
            </a:r>
            <a:r>
              <a:rPr lang="fr-FR" baseline="0" dirty="0" err="1" smtClean="0"/>
              <a:t>is</a:t>
            </a:r>
            <a:r>
              <a:rPr lang="fr-FR" baseline="0" dirty="0" smtClean="0"/>
              <a:t> </a:t>
            </a:r>
            <a:r>
              <a:rPr lang="fr-FR" baseline="0" dirty="0" err="1" smtClean="0"/>
              <a:t>closely</a:t>
            </a:r>
            <a:r>
              <a:rPr lang="fr-FR" baseline="0" dirty="0" smtClean="0"/>
              <a:t> </a:t>
            </a:r>
            <a:r>
              <a:rPr lang="fr-FR" baseline="0" dirty="0" err="1" smtClean="0"/>
              <a:t>linked</a:t>
            </a:r>
            <a:r>
              <a:rPr lang="fr-FR" baseline="0" dirty="0" smtClean="0"/>
              <a:t> to </a:t>
            </a:r>
            <a:r>
              <a:rPr lang="fr-FR" baseline="0" dirty="0" err="1" smtClean="0"/>
              <a:t>gene</a:t>
            </a:r>
            <a:r>
              <a:rPr lang="fr-FR" baseline="0" dirty="0" smtClean="0"/>
              <a:t> expression by </a:t>
            </a:r>
            <a:r>
              <a:rPr lang="fr-FR" baseline="0" dirty="0" err="1" smtClean="0"/>
              <a:t>regulating</a:t>
            </a:r>
            <a:r>
              <a:rPr lang="fr-FR" baseline="0" dirty="0" smtClean="0"/>
              <a:t> </a:t>
            </a:r>
            <a:r>
              <a:rPr lang="fr-FR" baseline="0" dirty="0" err="1" smtClean="0"/>
              <a:t>genes</a:t>
            </a:r>
            <a:r>
              <a:rPr lang="fr-FR" baseline="0" dirty="0" smtClean="0"/>
              <a:t> </a:t>
            </a:r>
            <a:r>
              <a:rPr lang="fr-FR" baseline="0" dirty="0" err="1" smtClean="0"/>
              <a:t>accessibility</a:t>
            </a:r>
            <a:r>
              <a:rPr lang="fr-FR" baseline="0" dirty="0" smtClean="0"/>
              <a:t>. </a:t>
            </a:r>
            <a:r>
              <a:rPr lang="fr-FR" baseline="0" dirty="0" err="1" smtClean="0"/>
              <a:t>Chromatin</a:t>
            </a:r>
            <a:r>
              <a:rPr lang="fr-FR" baseline="0" dirty="0" smtClean="0"/>
              <a:t> compaction/</a:t>
            </a:r>
            <a:r>
              <a:rPr lang="fr-FR" baseline="0" dirty="0" err="1" smtClean="0"/>
              <a:t>decompaction</a:t>
            </a:r>
            <a:r>
              <a:rPr lang="fr-FR" baseline="0" dirty="0" smtClean="0"/>
              <a:t> </a:t>
            </a:r>
            <a:r>
              <a:rPr lang="fr-FR" baseline="0" dirty="0" err="1" smtClean="0"/>
              <a:t>is</a:t>
            </a:r>
            <a:r>
              <a:rPr lang="fr-FR" baseline="0" dirty="0" smtClean="0"/>
              <a:t> in part due to modifications of histones, </a:t>
            </a:r>
            <a:r>
              <a:rPr lang="fr-FR" baseline="0" dirty="0" err="1" smtClean="0"/>
              <a:t>such</a:t>
            </a:r>
            <a:r>
              <a:rPr lang="fr-FR" baseline="0" dirty="0" smtClean="0"/>
              <a:t> as </a:t>
            </a:r>
            <a:r>
              <a:rPr lang="fr-FR" baseline="0" dirty="0" err="1" smtClean="0"/>
              <a:t>methylation</a:t>
            </a:r>
            <a:r>
              <a:rPr lang="fr-FR" baseline="0" dirty="0" smtClean="0"/>
              <a:t> or </a:t>
            </a:r>
            <a:r>
              <a:rPr lang="fr-FR" baseline="0" dirty="0" err="1" smtClean="0"/>
              <a:t>acetylation</a:t>
            </a:r>
            <a:r>
              <a:rPr lang="fr-FR"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Genome</a:t>
            </a:r>
            <a:r>
              <a:rPr lang="fr-FR" baseline="0" dirty="0" smtClean="0"/>
              <a:t> </a:t>
            </a:r>
            <a:r>
              <a:rPr lang="fr-FR" baseline="0" dirty="0" err="1" smtClean="0"/>
              <a:t>compartimentalization</a:t>
            </a:r>
            <a:r>
              <a:rPr lang="fr-FR" baseline="0" dirty="0" smtClean="0"/>
              <a:t> </a:t>
            </a:r>
            <a:r>
              <a:rPr lang="fr-FR" baseline="0" dirty="0" err="1" smtClean="0"/>
              <a:t>into</a:t>
            </a:r>
            <a:r>
              <a:rPr lang="fr-FR" baseline="0" dirty="0" smtClean="0"/>
              <a:t> </a:t>
            </a:r>
            <a:r>
              <a:rPr lang="fr-FR" baseline="0" dirty="0" err="1" smtClean="0"/>
              <a:t>domains</a:t>
            </a:r>
            <a:r>
              <a:rPr lang="fr-FR" baseline="0" dirty="0" smtClean="0"/>
              <a:t> </a:t>
            </a:r>
            <a:r>
              <a:rPr lang="fr-FR" baseline="0" dirty="0" err="1" smtClean="0"/>
              <a:t>may</a:t>
            </a:r>
            <a:r>
              <a:rPr lang="fr-FR" baseline="0" dirty="0" smtClean="0"/>
              <a:t> </a:t>
            </a:r>
            <a:r>
              <a:rPr lang="fr-FR" baseline="0" dirty="0" err="1" smtClean="0"/>
              <a:t>be</a:t>
            </a:r>
            <a:r>
              <a:rPr lang="fr-FR" baseline="0" dirty="0" smtClean="0"/>
              <a:t> </a:t>
            </a:r>
            <a:r>
              <a:rPr lang="fr-FR" baseline="0" dirty="0" err="1" smtClean="0"/>
              <a:t>represented</a:t>
            </a:r>
            <a:r>
              <a:rPr lang="fr-FR" baseline="0" dirty="0" smtClean="0"/>
              <a:t> as a </a:t>
            </a:r>
            <a:r>
              <a:rPr lang="fr-FR" baseline="0" dirty="0" err="1" smtClean="0"/>
              <a:t>barrcode</a:t>
            </a:r>
            <a:r>
              <a:rPr lang="fr-FR" baseline="0" dirty="0" smtClean="0"/>
              <a:t> </a:t>
            </a:r>
            <a:r>
              <a:rPr lang="fr-FR" baseline="0" dirty="0" err="1" smtClean="0"/>
              <a:t>where</a:t>
            </a:r>
            <a:r>
              <a:rPr lang="fr-FR" baseline="0" dirty="0" smtClean="0"/>
              <a:t> </a:t>
            </a:r>
            <a:r>
              <a:rPr lang="fr-FR" baseline="0" dirty="0" err="1" smtClean="0"/>
              <a:t>heterochromatin</a:t>
            </a:r>
            <a:r>
              <a:rPr lang="fr-FR" baseline="0" dirty="0" smtClean="0"/>
              <a:t> </a:t>
            </a:r>
            <a:r>
              <a:rPr lang="fr-FR" baseline="0" dirty="0" err="1" smtClean="0"/>
              <a:t>domains</a:t>
            </a:r>
            <a:r>
              <a:rPr lang="fr-FR" baseline="0" dirty="0" smtClean="0"/>
              <a:t> are </a:t>
            </a:r>
            <a:r>
              <a:rPr lang="fr-FR" baseline="0" dirty="0" err="1" smtClean="0"/>
              <a:t>shown</a:t>
            </a:r>
            <a:r>
              <a:rPr lang="fr-FR" baseline="0" dirty="0" smtClean="0"/>
              <a:t> in black and </a:t>
            </a:r>
            <a:r>
              <a:rPr lang="fr-FR" baseline="0" dirty="0" err="1" smtClean="0"/>
              <a:t>euchromatin</a:t>
            </a:r>
            <a:r>
              <a:rPr lang="fr-FR" baseline="0" dirty="0" smtClean="0"/>
              <a:t> </a:t>
            </a:r>
            <a:r>
              <a:rPr lang="fr-FR" baseline="0" dirty="0" err="1" smtClean="0"/>
              <a:t>domains</a:t>
            </a:r>
            <a:r>
              <a:rPr lang="fr-FR" baseline="0" dirty="0" smtClean="0"/>
              <a:t> in white. </a:t>
            </a:r>
            <a:r>
              <a:rPr lang="fr-FR" baseline="0" dirty="0" err="1" smtClean="0"/>
              <a:t>These</a:t>
            </a:r>
            <a:r>
              <a:rPr lang="fr-FR" baseline="0" dirty="0" smtClean="0"/>
              <a:t> </a:t>
            </a:r>
            <a:r>
              <a:rPr lang="fr-FR" baseline="0" dirty="0" err="1" smtClean="0"/>
              <a:t>barrcodes</a:t>
            </a:r>
            <a:r>
              <a:rPr lang="fr-FR" baseline="0" dirty="0" smtClean="0"/>
              <a:t> </a:t>
            </a:r>
            <a:r>
              <a:rPr lang="fr-FR" baseline="0" dirty="0" err="1" smtClean="0"/>
              <a:t>define</a:t>
            </a:r>
            <a:r>
              <a:rPr lang="fr-FR" baseline="0" dirty="0" smtClean="0"/>
              <a:t> the </a:t>
            </a:r>
            <a:r>
              <a:rPr lang="fr-FR" baseline="0" dirty="0" err="1" smtClean="0"/>
              <a:t>transcriptional</a:t>
            </a:r>
            <a:r>
              <a:rPr lang="fr-FR" baseline="0" dirty="0" smtClean="0"/>
              <a:t> pattern, </a:t>
            </a:r>
            <a:r>
              <a:rPr lang="fr-FR" baseline="0" dirty="0" err="1" smtClean="0"/>
              <a:t>then</a:t>
            </a:r>
            <a:r>
              <a:rPr lang="fr-FR" baseline="0" dirty="0" smtClean="0"/>
              <a:t> </a:t>
            </a:r>
            <a:r>
              <a:rPr lang="fr-FR" baseline="0" dirty="0" err="1" smtClean="0"/>
              <a:t>determining</a:t>
            </a:r>
            <a:r>
              <a:rPr lang="fr-FR" baseline="0" dirty="0" smtClean="0"/>
              <a:t> the </a:t>
            </a:r>
            <a:r>
              <a:rPr lang="fr-FR" baseline="0" dirty="0" err="1" smtClean="0"/>
              <a:t>cell</a:t>
            </a:r>
            <a:r>
              <a:rPr lang="fr-FR" baseline="0" dirty="0" smtClean="0"/>
              <a:t> fate. </a:t>
            </a:r>
          </a:p>
          <a:p>
            <a:r>
              <a:rPr lang="fr-FR" baseline="0" dirty="0" smtClean="0"/>
              <a:t>This </a:t>
            </a:r>
            <a:r>
              <a:rPr lang="fr-FR" baseline="0" dirty="0" err="1" smtClean="0"/>
              <a:t>barrcode</a:t>
            </a:r>
            <a:r>
              <a:rPr lang="fr-FR" baseline="0" dirty="0" smtClean="0"/>
              <a:t> </a:t>
            </a:r>
            <a:r>
              <a:rPr lang="fr-FR" baseline="0" dirty="0" err="1" smtClean="0"/>
              <a:t>is</a:t>
            </a:r>
            <a:r>
              <a:rPr lang="fr-FR" baseline="0" dirty="0" smtClean="0"/>
              <a:t> </a:t>
            </a:r>
            <a:r>
              <a:rPr lang="fr-FR" baseline="0" dirty="0" err="1" smtClean="0"/>
              <a:t>inherited</a:t>
            </a:r>
            <a:r>
              <a:rPr lang="fr-FR" baseline="0" dirty="0" smtClean="0"/>
              <a:t> </a:t>
            </a:r>
            <a:r>
              <a:rPr lang="fr-FR" baseline="0" dirty="0" err="1" smtClean="0"/>
              <a:t>during</a:t>
            </a:r>
            <a:r>
              <a:rPr lang="fr-FR" baseline="0" dirty="0" smtClean="0"/>
              <a:t> </a:t>
            </a:r>
            <a:r>
              <a:rPr lang="fr-FR" baseline="0" dirty="0" err="1" smtClean="0"/>
              <a:t>cell</a:t>
            </a:r>
            <a:r>
              <a:rPr lang="fr-FR" baseline="0" dirty="0" smtClean="0"/>
              <a:t> division, </a:t>
            </a:r>
            <a:r>
              <a:rPr lang="fr-FR" baseline="0" dirty="0" err="1" smtClean="0"/>
              <a:t>then</a:t>
            </a:r>
            <a:r>
              <a:rPr lang="fr-FR" baseline="0" dirty="0" smtClean="0"/>
              <a:t> </a:t>
            </a:r>
            <a:r>
              <a:rPr lang="fr-FR" baseline="0" dirty="0" err="1" smtClean="0"/>
              <a:t>bookmarking</a:t>
            </a:r>
            <a:r>
              <a:rPr lang="fr-FR" baseline="0" dirty="0" smtClean="0"/>
              <a:t> the </a:t>
            </a:r>
            <a:r>
              <a:rPr lang="fr-FR" baseline="0" dirty="0" err="1" smtClean="0"/>
              <a:t>genome</a:t>
            </a:r>
            <a:r>
              <a:rPr lang="fr-FR" baseline="0" dirty="0" smtClean="0"/>
              <a:t> </a:t>
            </a:r>
            <a:r>
              <a:rPr lang="fr-FR" baseline="0" dirty="0" err="1" smtClean="0"/>
              <a:t>into</a:t>
            </a:r>
            <a:r>
              <a:rPr lang="fr-FR" baseline="0" dirty="0" smtClean="0"/>
              <a:t> open/</a:t>
            </a:r>
            <a:r>
              <a:rPr lang="fr-FR" baseline="0" dirty="0" err="1" smtClean="0"/>
              <a:t>closed</a:t>
            </a:r>
            <a:r>
              <a:rPr lang="fr-FR" baseline="0" dirty="0" smtClean="0"/>
              <a:t> </a:t>
            </a:r>
            <a:r>
              <a:rPr lang="fr-FR" baseline="0" dirty="0" err="1" smtClean="0"/>
              <a:t>regions</a:t>
            </a:r>
            <a:r>
              <a:rPr lang="fr-FR" baseline="0" dirty="0" smtClean="0"/>
              <a:t>. </a:t>
            </a:r>
          </a:p>
          <a:p>
            <a:endParaRPr lang="fr-FR" baseline="0" dirty="0" smtClean="0"/>
          </a:p>
          <a:p>
            <a:r>
              <a:rPr lang="fr-FR" baseline="0" dirty="0" smtClean="0"/>
              <a:t>It </a:t>
            </a:r>
            <a:r>
              <a:rPr lang="fr-FR" baseline="0" dirty="0" err="1" smtClean="0"/>
              <a:t>is</a:t>
            </a:r>
            <a:r>
              <a:rPr lang="fr-FR" baseline="0" dirty="0" smtClean="0"/>
              <a:t> </a:t>
            </a:r>
            <a:r>
              <a:rPr lang="fr-FR" baseline="0" dirty="0" err="1" smtClean="0"/>
              <a:t>very</a:t>
            </a:r>
            <a:r>
              <a:rPr lang="fr-FR" baseline="0" dirty="0" smtClean="0"/>
              <a:t> important to know how </a:t>
            </a:r>
            <a:r>
              <a:rPr lang="fr-FR" baseline="0" dirty="0" err="1" smtClean="0"/>
              <a:t>frontiers</a:t>
            </a:r>
            <a:r>
              <a:rPr lang="fr-FR" baseline="0" dirty="0" smtClean="0"/>
              <a:t> </a:t>
            </a:r>
            <a:r>
              <a:rPr lang="fr-FR" baseline="0" dirty="0" err="1" smtClean="0"/>
              <a:t>containing</a:t>
            </a:r>
            <a:r>
              <a:rPr lang="fr-FR" baseline="0" dirty="0" smtClean="0"/>
              <a:t> </a:t>
            </a:r>
            <a:r>
              <a:rPr lang="fr-FR" baseline="0" dirty="0" err="1" smtClean="0"/>
              <a:t>insulator</a:t>
            </a:r>
            <a:r>
              <a:rPr lang="fr-FR" baseline="0" dirty="0" smtClean="0"/>
              <a:t> </a:t>
            </a:r>
            <a:r>
              <a:rPr lang="fr-FR" baseline="0" dirty="0" err="1" smtClean="0"/>
              <a:t>proteins</a:t>
            </a:r>
            <a:r>
              <a:rPr lang="fr-FR" baseline="0" dirty="0" smtClean="0"/>
              <a:t> are </a:t>
            </a:r>
            <a:r>
              <a:rPr lang="fr-FR" baseline="0" dirty="0" err="1" smtClean="0"/>
              <a:t>establised</a:t>
            </a:r>
            <a:r>
              <a:rPr lang="fr-FR" baseline="0" dirty="0" smtClean="0"/>
              <a:t> to </a:t>
            </a:r>
            <a:r>
              <a:rPr lang="fr-FR" baseline="0" dirty="0" err="1" smtClean="0"/>
              <a:t>maintain</a:t>
            </a:r>
            <a:r>
              <a:rPr lang="fr-FR" baseline="0" dirty="0" smtClean="0"/>
              <a:t> the </a:t>
            </a:r>
            <a:r>
              <a:rPr lang="fr-FR" baseline="0" dirty="0" err="1" smtClean="0"/>
              <a:t>proper</a:t>
            </a:r>
            <a:r>
              <a:rPr lang="fr-FR" baseline="0" dirty="0" smtClean="0"/>
              <a:t> </a:t>
            </a:r>
            <a:r>
              <a:rPr lang="fr-FR" baseline="0" dirty="0" err="1" smtClean="0"/>
              <a:t>transcriptional</a:t>
            </a:r>
            <a:r>
              <a:rPr lang="fr-FR" baseline="0" dirty="0" smtClean="0"/>
              <a:t> pattern of a </a:t>
            </a:r>
            <a:r>
              <a:rPr lang="fr-FR" baseline="0" dirty="0" err="1" smtClean="0"/>
              <a:t>given</a:t>
            </a:r>
            <a:r>
              <a:rPr lang="fr-FR" baseline="0" dirty="0" smtClean="0"/>
              <a:t> </a:t>
            </a:r>
            <a:r>
              <a:rPr lang="fr-FR" baseline="0" dirty="0" err="1" smtClean="0"/>
              <a:t>cell</a:t>
            </a:r>
            <a:r>
              <a:rPr lang="fr-FR" baseline="0" dirty="0" smtClean="0"/>
              <a:t>.</a:t>
            </a:r>
            <a:endParaRPr lang="fr-FR" dirty="0"/>
          </a:p>
        </p:txBody>
      </p:sp>
      <p:sp>
        <p:nvSpPr>
          <p:cNvPr id="4" name="Espace réservé du numéro de diapositive 3"/>
          <p:cNvSpPr>
            <a:spLocks noGrp="1"/>
          </p:cNvSpPr>
          <p:nvPr>
            <p:ph type="sldNum" sz="quarter" idx="10"/>
          </p:nvPr>
        </p:nvSpPr>
        <p:spPr>
          <a:xfrm>
            <a:off x="3883852" y="8685331"/>
            <a:ext cx="2972547" cy="457200"/>
          </a:xfrm>
          <a:prstGeom prst="rect">
            <a:avLst/>
          </a:prstGeom>
        </p:spPr>
        <p:txBody>
          <a:bodyPr/>
          <a:lstStyle/>
          <a:p>
            <a:fld id="{C35FA34E-784A-44E0-ACDA-C36C1402011F}" type="slidenum">
              <a:rPr lang="fr-FR" smtClean="0"/>
              <a:pPr/>
              <a:t>39</a:t>
            </a:fld>
            <a:endParaRPr lang="fr-F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1564036"/>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Insulators</a:t>
            </a:r>
            <a:r>
              <a:rPr lang="fr-FR" baseline="0" dirty="0" smtClean="0"/>
              <a:t> are </a:t>
            </a:r>
            <a:r>
              <a:rPr lang="fr-FR" baseline="0" dirty="0" err="1" smtClean="0"/>
              <a:t>frontiers</a:t>
            </a:r>
            <a:r>
              <a:rPr lang="fr-FR" baseline="0" dirty="0" smtClean="0"/>
              <a:t> in the </a:t>
            </a:r>
            <a:r>
              <a:rPr lang="fr-FR" baseline="0" dirty="0" err="1" smtClean="0"/>
              <a:t>genome</a:t>
            </a:r>
            <a:r>
              <a:rPr lang="fr-FR" baseline="0" dirty="0" smtClean="0"/>
              <a:t>. IBP </a:t>
            </a:r>
            <a:r>
              <a:rPr lang="fr-FR" baseline="0" dirty="0" err="1" smtClean="0"/>
              <a:t>then</a:t>
            </a:r>
            <a:r>
              <a:rPr lang="fr-FR" baseline="0" dirty="0" smtClean="0"/>
              <a:t> </a:t>
            </a:r>
            <a:r>
              <a:rPr lang="fr-FR" baseline="0" dirty="0" err="1" smtClean="0"/>
              <a:t>delimitate</a:t>
            </a:r>
            <a:r>
              <a:rPr lang="fr-FR" baseline="0" dirty="0" smtClean="0"/>
              <a:t>  </a:t>
            </a:r>
            <a:r>
              <a:rPr lang="fr-FR" baseline="0" dirty="0" err="1" smtClean="0"/>
              <a:t>genome</a:t>
            </a:r>
            <a:r>
              <a:rPr lang="fr-FR" baseline="0" dirty="0" smtClean="0"/>
              <a:t> </a:t>
            </a:r>
            <a:r>
              <a:rPr lang="fr-FR" baseline="0" dirty="0" err="1" smtClean="0"/>
              <a:t>into</a:t>
            </a:r>
            <a:r>
              <a:rPr lang="fr-FR" baseline="0" dirty="0" smtClean="0"/>
              <a:t> </a:t>
            </a:r>
            <a:r>
              <a:rPr lang="fr-FR" baseline="0" dirty="0" err="1" smtClean="0"/>
              <a:t>euchromatin</a:t>
            </a:r>
            <a:r>
              <a:rPr lang="fr-FR" baseline="0" dirty="0" smtClean="0"/>
              <a:t> and </a:t>
            </a:r>
            <a:r>
              <a:rPr lang="fr-FR" baseline="0" dirty="0" err="1" smtClean="0"/>
              <a:t>heterochromatin</a:t>
            </a:r>
            <a:r>
              <a:rPr lang="fr-FR" baseline="0" dirty="0" smtClean="0"/>
              <a:t> </a:t>
            </a:r>
            <a:r>
              <a:rPr lang="fr-FR" baseline="0" dirty="0" err="1" smtClean="0"/>
              <a:t>domains</a:t>
            </a:r>
            <a:r>
              <a:rPr lang="fr-FR" baseline="0" dirty="0" smtClean="0"/>
              <a:t>.</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Euchromatin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open </a:t>
            </a:r>
            <a:r>
              <a:rPr lang="fr-FR" baseline="0" dirty="0" err="1" smtClean="0"/>
              <a:t>chromatin</a:t>
            </a:r>
            <a:r>
              <a:rPr lang="fr-FR" baseline="0" dirty="0" smtClean="0"/>
              <a:t> </a:t>
            </a:r>
            <a:r>
              <a:rPr lang="fr-FR" baseline="0" dirty="0" err="1" smtClean="0"/>
              <a:t>with</a:t>
            </a:r>
            <a:r>
              <a:rPr lang="fr-FR" baseline="0" dirty="0" smtClean="0"/>
              <a:t> active </a:t>
            </a:r>
            <a:r>
              <a:rPr lang="fr-FR" baseline="0" dirty="0" err="1" smtClean="0"/>
              <a:t>genes</a:t>
            </a:r>
            <a:r>
              <a:rPr lang="fr-FR" baseline="0" dirty="0" smtClean="0"/>
              <a:t>. </a:t>
            </a:r>
            <a:r>
              <a:rPr lang="fr-FR" baseline="0" dirty="0" err="1" smtClean="0"/>
              <a:t>Heterochromatin</a:t>
            </a:r>
            <a:r>
              <a:rPr lang="fr-FR" baseline="0" dirty="0" smtClean="0"/>
              <a:t> </a:t>
            </a:r>
            <a:r>
              <a:rPr lang="fr-FR" baseline="0" dirty="0" err="1" smtClean="0"/>
              <a:t>is</a:t>
            </a:r>
            <a:r>
              <a:rPr lang="fr-FR" baseline="0" dirty="0" smtClean="0"/>
              <a:t> </a:t>
            </a:r>
            <a:r>
              <a:rPr lang="fr-FR" baseline="0" dirty="0" err="1" smtClean="0"/>
              <a:t>mostly</a:t>
            </a:r>
            <a:r>
              <a:rPr lang="fr-FR" baseline="0" dirty="0" smtClean="0"/>
              <a:t> </a:t>
            </a:r>
            <a:r>
              <a:rPr lang="fr-FR" baseline="0" dirty="0" err="1" smtClean="0"/>
              <a:t>closed</a:t>
            </a:r>
            <a:r>
              <a:rPr lang="fr-FR" baseline="0" dirty="0" smtClean="0"/>
              <a:t> </a:t>
            </a:r>
            <a:r>
              <a:rPr lang="fr-FR" baseline="0" dirty="0" err="1" smtClean="0"/>
              <a:t>chromatin</a:t>
            </a:r>
            <a:r>
              <a:rPr lang="fr-FR" baseline="0" dirty="0" smtClean="0"/>
              <a:t> </a:t>
            </a:r>
            <a:r>
              <a:rPr lang="fr-FR" baseline="0" dirty="0" err="1" smtClean="0"/>
              <a:t>with</a:t>
            </a:r>
            <a:r>
              <a:rPr lang="fr-FR" baseline="0" dirty="0" smtClean="0"/>
              <a:t> inactive </a:t>
            </a:r>
            <a:r>
              <a:rPr lang="fr-FR" baseline="0" dirty="0" err="1" smtClean="0"/>
              <a:t>genes</a:t>
            </a:r>
            <a:r>
              <a:rPr lang="fr-FR" baseline="0" dirty="0" smtClean="0"/>
              <a:t>. </a:t>
            </a:r>
            <a:r>
              <a:rPr lang="fr-FR" dirty="0" err="1" smtClean="0"/>
              <a:t>Chromatin</a:t>
            </a:r>
            <a:r>
              <a:rPr lang="fr-FR" dirty="0" smtClean="0"/>
              <a:t> structure</a:t>
            </a:r>
            <a:r>
              <a:rPr lang="fr-FR" baseline="0" dirty="0" smtClean="0"/>
              <a:t> </a:t>
            </a:r>
            <a:r>
              <a:rPr lang="fr-FR" baseline="0" dirty="0" err="1" smtClean="0"/>
              <a:t>is</a:t>
            </a:r>
            <a:r>
              <a:rPr lang="fr-FR" baseline="0" dirty="0" smtClean="0"/>
              <a:t> </a:t>
            </a:r>
            <a:r>
              <a:rPr lang="fr-FR" baseline="0" dirty="0" err="1" smtClean="0"/>
              <a:t>closely</a:t>
            </a:r>
            <a:r>
              <a:rPr lang="fr-FR" baseline="0" dirty="0" smtClean="0"/>
              <a:t> </a:t>
            </a:r>
            <a:r>
              <a:rPr lang="fr-FR" baseline="0" dirty="0" err="1" smtClean="0"/>
              <a:t>linked</a:t>
            </a:r>
            <a:r>
              <a:rPr lang="fr-FR" baseline="0" dirty="0" smtClean="0"/>
              <a:t> to </a:t>
            </a:r>
            <a:r>
              <a:rPr lang="fr-FR" baseline="0" dirty="0" err="1" smtClean="0"/>
              <a:t>gene</a:t>
            </a:r>
            <a:r>
              <a:rPr lang="fr-FR" baseline="0" dirty="0" smtClean="0"/>
              <a:t> expression by </a:t>
            </a:r>
            <a:r>
              <a:rPr lang="fr-FR" baseline="0" dirty="0" err="1" smtClean="0"/>
              <a:t>regulating</a:t>
            </a:r>
            <a:r>
              <a:rPr lang="fr-FR" baseline="0" dirty="0" smtClean="0"/>
              <a:t> </a:t>
            </a:r>
            <a:r>
              <a:rPr lang="fr-FR" baseline="0" dirty="0" err="1" smtClean="0"/>
              <a:t>genes</a:t>
            </a:r>
            <a:r>
              <a:rPr lang="fr-FR" baseline="0" dirty="0" smtClean="0"/>
              <a:t> </a:t>
            </a:r>
            <a:r>
              <a:rPr lang="fr-FR" baseline="0" dirty="0" err="1" smtClean="0"/>
              <a:t>accessibility</a:t>
            </a:r>
            <a:r>
              <a:rPr lang="fr-FR" baseline="0" dirty="0" smtClean="0"/>
              <a:t>. </a:t>
            </a:r>
            <a:r>
              <a:rPr lang="fr-FR" baseline="0" dirty="0" err="1" smtClean="0"/>
              <a:t>Chromatin</a:t>
            </a:r>
            <a:r>
              <a:rPr lang="fr-FR" baseline="0" dirty="0" smtClean="0"/>
              <a:t> compaction/</a:t>
            </a:r>
            <a:r>
              <a:rPr lang="fr-FR" baseline="0" dirty="0" err="1" smtClean="0"/>
              <a:t>decompaction</a:t>
            </a:r>
            <a:r>
              <a:rPr lang="fr-FR" baseline="0" dirty="0" smtClean="0"/>
              <a:t> </a:t>
            </a:r>
            <a:r>
              <a:rPr lang="fr-FR" baseline="0" dirty="0" err="1" smtClean="0"/>
              <a:t>is</a:t>
            </a:r>
            <a:r>
              <a:rPr lang="fr-FR" baseline="0" dirty="0" smtClean="0"/>
              <a:t> in part due to modifications of histones, </a:t>
            </a:r>
            <a:r>
              <a:rPr lang="fr-FR" baseline="0" dirty="0" err="1" smtClean="0"/>
              <a:t>such</a:t>
            </a:r>
            <a:r>
              <a:rPr lang="fr-FR" baseline="0" dirty="0" smtClean="0"/>
              <a:t> as </a:t>
            </a:r>
            <a:r>
              <a:rPr lang="fr-FR" baseline="0" dirty="0" err="1" smtClean="0"/>
              <a:t>methylation</a:t>
            </a:r>
            <a:r>
              <a:rPr lang="fr-FR" baseline="0" dirty="0" smtClean="0"/>
              <a:t> or </a:t>
            </a:r>
            <a:r>
              <a:rPr lang="fr-FR" baseline="0" dirty="0" err="1" smtClean="0"/>
              <a:t>acetylation</a:t>
            </a:r>
            <a:r>
              <a:rPr lang="fr-FR"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Genome</a:t>
            </a:r>
            <a:r>
              <a:rPr lang="fr-FR" baseline="0" dirty="0" smtClean="0"/>
              <a:t> </a:t>
            </a:r>
            <a:r>
              <a:rPr lang="fr-FR" baseline="0" dirty="0" err="1" smtClean="0"/>
              <a:t>compartimentalization</a:t>
            </a:r>
            <a:r>
              <a:rPr lang="fr-FR" baseline="0" dirty="0" smtClean="0"/>
              <a:t> </a:t>
            </a:r>
            <a:r>
              <a:rPr lang="fr-FR" baseline="0" dirty="0" err="1" smtClean="0"/>
              <a:t>into</a:t>
            </a:r>
            <a:r>
              <a:rPr lang="fr-FR" baseline="0" dirty="0" smtClean="0"/>
              <a:t> </a:t>
            </a:r>
            <a:r>
              <a:rPr lang="fr-FR" baseline="0" dirty="0" err="1" smtClean="0"/>
              <a:t>domains</a:t>
            </a:r>
            <a:r>
              <a:rPr lang="fr-FR" baseline="0" dirty="0" smtClean="0"/>
              <a:t> </a:t>
            </a:r>
            <a:r>
              <a:rPr lang="fr-FR" baseline="0" dirty="0" err="1" smtClean="0"/>
              <a:t>may</a:t>
            </a:r>
            <a:r>
              <a:rPr lang="fr-FR" baseline="0" dirty="0" smtClean="0"/>
              <a:t> </a:t>
            </a:r>
            <a:r>
              <a:rPr lang="fr-FR" baseline="0" dirty="0" err="1" smtClean="0"/>
              <a:t>be</a:t>
            </a:r>
            <a:r>
              <a:rPr lang="fr-FR" baseline="0" dirty="0" smtClean="0"/>
              <a:t> </a:t>
            </a:r>
            <a:r>
              <a:rPr lang="fr-FR" baseline="0" dirty="0" err="1" smtClean="0"/>
              <a:t>represented</a:t>
            </a:r>
            <a:r>
              <a:rPr lang="fr-FR" baseline="0" dirty="0" smtClean="0"/>
              <a:t> as a </a:t>
            </a:r>
            <a:r>
              <a:rPr lang="fr-FR" baseline="0" dirty="0" err="1" smtClean="0"/>
              <a:t>barrcode</a:t>
            </a:r>
            <a:r>
              <a:rPr lang="fr-FR" baseline="0" dirty="0" smtClean="0"/>
              <a:t> </a:t>
            </a:r>
            <a:r>
              <a:rPr lang="fr-FR" baseline="0" dirty="0" err="1" smtClean="0"/>
              <a:t>where</a:t>
            </a:r>
            <a:r>
              <a:rPr lang="fr-FR" baseline="0" dirty="0" smtClean="0"/>
              <a:t> </a:t>
            </a:r>
            <a:r>
              <a:rPr lang="fr-FR" baseline="0" dirty="0" err="1" smtClean="0"/>
              <a:t>heterochromatin</a:t>
            </a:r>
            <a:r>
              <a:rPr lang="fr-FR" baseline="0" dirty="0" smtClean="0"/>
              <a:t> </a:t>
            </a:r>
            <a:r>
              <a:rPr lang="fr-FR" baseline="0" dirty="0" err="1" smtClean="0"/>
              <a:t>domains</a:t>
            </a:r>
            <a:r>
              <a:rPr lang="fr-FR" baseline="0" dirty="0" smtClean="0"/>
              <a:t> are </a:t>
            </a:r>
            <a:r>
              <a:rPr lang="fr-FR" baseline="0" dirty="0" err="1" smtClean="0"/>
              <a:t>shown</a:t>
            </a:r>
            <a:r>
              <a:rPr lang="fr-FR" baseline="0" dirty="0" smtClean="0"/>
              <a:t> in black and </a:t>
            </a:r>
            <a:r>
              <a:rPr lang="fr-FR" baseline="0" dirty="0" err="1" smtClean="0"/>
              <a:t>euchromatin</a:t>
            </a:r>
            <a:r>
              <a:rPr lang="fr-FR" baseline="0" dirty="0" smtClean="0"/>
              <a:t> </a:t>
            </a:r>
            <a:r>
              <a:rPr lang="fr-FR" baseline="0" dirty="0" err="1" smtClean="0"/>
              <a:t>domains</a:t>
            </a:r>
            <a:r>
              <a:rPr lang="fr-FR" baseline="0" dirty="0" smtClean="0"/>
              <a:t> in white. </a:t>
            </a:r>
            <a:r>
              <a:rPr lang="fr-FR" baseline="0" dirty="0" err="1" smtClean="0"/>
              <a:t>These</a:t>
            </a:r>
            <a:r>
              <a:rPr lang="fr-FR" baseline="0" dirty="0" smtClean="0"/>
              <a:t> </a:t>
            </a:r>
            <a:r>
              <a:rPr lang="fr-FR" baseline="0" dirty="0" err="1" smtClean="0"/>
              <a:t>barrcodes</a:t>
            </a:r>
            <a:r>
              <a:rPr lang="fr-FR" baseline="0" dirty="0" smtClean="0"/>
              <a:t> </a:t>
            </a:r>
            <a:r>
              <a:rPr lang="fr-FR" baseline="0" dirty="0" err="1" smtClean="0"/>
              <a:t>define</a:t>
            </a:r>
            <a:r>
              <a:rPr lang="fr-FR" baseline="0" dirty="0" smtClean="0"/>
              <a:t> the </a:t>
            </a:r>
            <a:r>
              <a:rPr lang="fr-FR" baseline="0" dirty="0" err="1" smtClean="0"/>
              <a:t>transcriptional</a:t>
            </a:r>
            <a:r>
              <a:rPr lang="fr-FR" baseline="0" dirty="0" smtClean="0"/>
              <a:t> pattern, </a:t>
            </a:r>
            <a:r>
              <a:rPr lang="fr-FR" baseline="0" dirty="0" err="1" smtClean="0"/>
              <a:t>then</a:t>
            </a:r>
            <a:r>
              <a:rPr lang="fr-FR" baseline="0" dirty="0" smtClean="0"/>
              <a:t> </a:t>
            </a:r>
            <a:r>
              <a:rPr lang="fr-FR" baseline="0" dirty="0" err="1" smtClean="0"/>
              <a:t>determining</a:t>
            </a:r>
            <a:r>
              <a:rPr lang="fr-FR" baseline="0" dirty="0" smtClean="0"/>
              <a:t> the </a:t>
            </a:r>
            <a:r>
              <a:rPr lang="fr-FR" baseline="0" dirty="0" err="1" smtClean="0"/>
              <a:t>cell</a:t>
            </a:r>
            <a:r>
              <a:rPr lang="fr-FR" baseline="0" dirty="0" smtClean="0"/>
              <a:t> fate. </a:t>
            </a:r>
          </a:p>
          <a:p>
            <a:r>
              <a:rPr lang="fr-FR" baseline="0" dirty="0" smtClean="0"/>
              <a:t>This </a:t>
            </a:r>
            <a:r>
              <a:rPr lang="fr-FR" baseline="0" dirty="0" err="1" smtClean="0"/>
              <a:t>barrcode</a:t>
            </a:r>
            <a:r>
              <a:rPr lang="fr-FR" baseline="0" dirty="0" smtClean="0"/>
              <a:t> </a:t>
            </a:r>
            <a:r>
              <a:rPr lang="fr-FR" baseline="0" dirty="0" err="1" smtClean="0"/>
              <a:t>is</a:t>
            </a:r>
            <a:r>
              <a:rPr lang="fr-FR" baseline="0" dirty="0" smtClean="0"/>
              <a:t> </a:t>
            </a:r>
            <a:r>
              <a:rPr lang="fr-FR" baseline="0" dirty="0" err="1" smtClean="0"/>
              <a:t>inherited</a:t>
            </a:r>
            <a:r>
              <a:rPr lang="fr-FR" baseline="0" dirty="0" smtClean="0"/>
              <a:t> </a:t>
            </a:r>
            <a:r>
              <a:rPr lang="fr-FR" baseline="0" dirty="0" err="1" smtClean="0"/>
              <a:t>during</a:t>
            </a:r>
            <a:r>
              <a:rPr lang="fr-FR" baseline="0" dirty="0" smtClean="0"/>
              <a:t> </a:t>
            </a:r>
            <a:r>
              <a:rPr lang="fr-FR" baseline="0" dirty="0" err="1" smtClean="0"/>
              <a:t>cell</a:t>
            </a:r>
            <a:r>
              <a:rPr lang="fr-FR" baseline="0" dirty="0" smtClean="0"/>
              <a:t> division, </a:t>
            </a:r>
            <a:r>
              <a:rPr lang="fr-FR" baseline="0" dirty="0" err="1" smtClean="0"/>
              <a:t>then</a:t>
            </a:r>
            <a:r>
              <a:rPr lang="fr-FR" baseline="0" dirty="0" smtClean="0"/>
              <a:t> </a:t>
            </a:r>
            <a:r>
              <a:rPr lang="fr-FR" baseline="0" dirty="0" err="1" smtClean="0"/>
              <a:t>bookmarking</a:t>
            </a:r>
            <a:r>
              <a:rPr lang="fr-FR" baseline="0" dirty="0" smtClean="0"/>
              <a:t> the </a:t>
            </a:r>
            <a:r>
              <a:rPr lang="fr-FR" baseline="0" dirty="0" err="1" smtClean="0"/>
              <a:t>genome</a:t>
            </a:r>
            <a:r>
              <a:rPr lang="fr-FR" baseline="0" dirty="0" smtClean="0"/>
              <a:t> </a:t>
            </a:r>
            <a:r>
              <a:rPr lang="fr-FR" baseline="0" dirty="0" err="1" smtClean="0"/>
              <a:t>into</a:t>
            </a:r>
            <a:r>
              <a:rPr lang="fr-FR" baseline="0" dirty="0" smtClean="0"/>
              <a:t> open/</a:t>
            </a:r>
            <a:r>
              <a:rPr lang="fr-FR" baseline="0" dirty="0" err="1" smtClean="0"/>
              <a:t>closed</a:t>
            </a:r>
            <a:r>
              <a:rPr lang="fr-FR" baseline="0" dirty="0" smtClean="0"/>
              <a:t> </a:t>
            </a:r>
            <a:r>
              <a:rPr lang="fr-FR" baseline="0" dirty="0" err="1" smtClean="0"/>
              <a:t>regions</a:t>
            </a:r>
            <a:r>
              <a:rPr lang="fr-FR" baseline="0" dirty="0" smtClean="0"/>
              <a:t>. </a:t>
            </a:r>
          </a:p>
          <a:p>
            <a:endParaRPr lang="fr-FR" baseline="0" dirty="0" smtClean="0"/>
          </a:p>
          <a:p>
            <a:r>
              <a:rPr lang="fr-FR" baseline="0" dirty="0" smtClean="0"/>
              <a:t>It </a:t>
            </a:r>
            <a:r>
              <a:rPr lang="fr-FR" baseline="0" dirty="0" err="1" smtClean="0"/>
              <a:t>is</a:t>
            </a:r>
            <a:r>
              <a:rPr lang="fr-FR" baseline="0" dirty="0" smtClean="0"/>
              <a:t> </a:t>
            </a:r>
            <a:r>
              <a:rPr lang="fr-FR" baseline="0" dirty="0" err="1" smtClean="0"/>
              <a:t>very</a:t>
            </a:r>
            <a:r>
              <a:rPr lang="fr-FR" baseline="0" dirty="0" smtClean="0"/>
              <a:t> important to know how </a:t>
            </a:r>
            <a:r>
              <a:rPr lang="fr-FR" baseline="0" dirty="0" err="1" smtClean="0"/>
              <a:t>frontiers</a:t>
            </a:r>
            <a:r>
              <a:rPr lang="fr-FR" baseline="0" dirty="0" smtClean="0"/>
              <a:t> </a:t>
            </a:r>
            <a:r>
              <a:rPr lang="fr-FR" baseline="0" dirty="0" err="1" smtClean="0"/>
              <a:t>containing</a:t>
            </a:r>
            <a:r>
              <a:rPr lang="fr-FR" baseline="0" dirty="0" smtClean="0"/>
              <a:t> </a:t>
            </a:r>
            <a:r>
              <a:rPr lang="fr-FR" baseline="0" dirty="0" err="1" smtClean="0"/>
              <a:t>insulator</a:t>
            </a:r>
            <a:r>
              <a:rPr lang="fr-FR" baseline="0" dirty="0" smtClean="0"/>
              <a:t> </a:t>
            </a:r>
            <a:r>
              <a:rPr lang="fr-FR" baseline="0" dirty="0" err="1" smtClean="0"/>
              <a:t>proteins</a:t>
            </a:r>
            <a:r>
              <a:rPr lang="fr-FR" baseline="0" dirty="0" smtClean="0"/>
              <a:t> are </a:t>
            </a:r>
            <a:r>
              <a:rPr lang="fr-FR" baseline="0" dirty="0" err="1" smtClean="0"/>
              <a:t>establised</a:t>
            </a:r>
            <a:r>
              <a:rPr lang="fr-FR" baseline="0" dirty="0" smtClean="0"/>
              <a:t> to </a:t>
            </a:r>
            <a:r>
              <a:rPr lang="fr-FR" baseline="0" dirty="0" err="1" smtClean="0"/>
              <a:t>maintain</a:t>
            </a:r>
            <a:r>
              <a:rPr lang="fr-FR" baseline="0" dirty="0" smtClean="0"/>
              <a:t> the </a:t>
            </a:r>
            <a:r>
              <a:rPr lang="fr-FR" baseline="0" dirty="0" err="1" smtClean="0"/>
              <a:t>proper</a:t>
            </a:r>
            <a:r>
              <a:rPr lang="fr-FR" baseline="0" dirty="0" smtClean="0"/>
              <a:t> </a:t>
            </a:r>
            <a:r>
              <a:rPr lang="fr-FR" baseline="0" dirty="0" err="1" smtClean="0"/>
              <a:t>transcriptional</a:t>
            </a:r>
            <a:r>
              <a:rPr lang="fr-FR" baseline="0" dirty="0" smtClean="0"/>
              <a:t> pattern of a </a:t>
            </a:r>
            <a:r>
              <a:rPr lang="fr-FR" baseline="0" dirty="0" err="1" smtClean="0"/>
              <a:t>given</a:t>
            </a:r>
            <a:r>
              <a:rPr lang="fr-FR" baseline="0" dirty="0" smtClean="0"/>
              <a:t> </a:t>
            </a:r>
            <a:r>
              <a:rPr lang="fr-FR" baseline="0" dirty="0" err="1" smtClean="0"/>
              <a:t>cell</a:t>
            </a:r>
            <a:r>
              <a:rPr lang="fr-FR" baseline="0" dirty="0" smtClean="0"/>
              <a:t>.</a:t>
            </a:r>
            <a:endParaRPr lang="fr-FR" dirty="0"/>
          </a:p>
        </p:txBody>
      </p:sp>
      <p:sp>
        <p:nvSpPr>
          <p:cNvPr id="4" name="Espace réservé du numéro de diapositive 3"/>
          <p:cNvSpPr>
            <a:spLocks noGrp="1"/>
          </p:cNvSpPr>
          <p:nvPr>
            <p:ph type="sldNum" sz="quarter" idx="10"/>
          </p:nvPr>
        </p:nvSpPr>
        <p:spPr>
          <a:xfrm>
            <a:off x="3883852" y="8685331"/>
            <a:ext cx="2972547" cy="457200"/>
          </a:xfrm>
          <a:prstGeom prst="rect">
            <a:avLst/>
          </a:prstGeom>
        </p:spPr>
        <p:txBody>
          <a:bodyPr/>
          <a:lstStyle/>
          <a:p>
            <a:fld id="{C35FA34E-784A-44E0-ACDA-C36C1402011F}" type="slidenum">
              <a:rPr lang="fr-FR" smtClean="0"/>
              <a:pPr/>
              <a:t>44</a:t>
            </a:fld>
            <a:endParaRPr lang="fr-F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1564036"/>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Placeholder 2"/>
          <p:cNvSpPr>
            <a:spLocks noGrp="1" noRot="1" noChangeAspect="1" noChangeArrowheads="1" noTextEdit="1"/>
          </p:cNvSpPr>
          <p:nvPr>
            <p:ph type="sldImg"/>
          </p:nvPr>
        </p:nvSpPr>
        <p:spPr>
          <a:ln/>
        </p:spPr>
      </p:sp>
      <p:sp>
        <p:nvSpPr>
          <p:cNvPr id="29699" name="Placeholder 3"/>
          <p:cNvSpPr>
            <a:spLocks noGrp="1" noChangeArrowheads="1"/>
          </p:cNvSpPr>
          <p:nvPr>
            <p:ph type="body" idx="1"/>
          </p:nvPr>
        </p:nvSpPr>
        <p:spPr>
          <a:noFill/>
          <a:ln/>
        </p:spPr>
        <p:txBody>
          <a:bodyPr/>
          <a:lstStyle/>
          <a:p>
            <a:pPr eaLnBrk="1" hangingPunct="1"/>
            <a:endParaRPr lang="fr-FR">
              <a:solidFill>
                <a:schemeClr val="bg1"/>
              </a:solidFill>
              <a:latin typeface="Arial" charset="0"/>
              <a:ea typeface="ヒラギノ明朝 ProN W3" charset="-128"/>
              <a:cs typeface="ヒラギノ明朝 ProN W3"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Placeholder 1"/>
          <p:cNvSpPr>
            <a:spLocks noGrp="1" noRot="1" noChangeAspect="1" noChangeArrowheads="1"/>
          </p:cNvSpPr>
          <p:nvPr>
            <p:ph type="sldImg"/>
          </p:nvPr>
        </p:nvSpPr>
        <p:spPr>
          <a:solidFill>
            <a:srgbClr val="FFFFFF"/>
          </a:solidFill>
          <a:ln/>
        </p:spPr>
      </p:sp>
      <p:sp>
        <p:nvSpPr>
          <p:cNvPr id="10243" name="Rectangle 2"/>
          <p:cNvSpPr>
            <a:spLocks noGrp="1" noChangeArrowheads="1"/>
          </p:cNvSpPr>
          <p:nvPr>
            <p:ph type="body" idx="1"/>
          </p:nvPr>
        </p:nvSpPr>
        <p:spPr>
          <a:noFill/>
          <a:ln/>
        </p:spPr>
        <p:txBody>
          <a:bodyPr/>
          <a:lstStyle/>
          <a:p>
            <a:pPr marL="39688" eaLnBrk="1" hangingPunct="1">
              <a:spcBef>
                <a:spcPts val="413"/>
              </a:spcBef>
            </a:pPr>
            <a:r>
              <a:rPr lang="en-US">
                <a:solidFill>
                  <a:srgbClr val="000000"/>
                </a:solidFill>
                <a:latin typeface="Arial" charset="0"/>
                <a:ea typeface="Times" charset="0"/>
                <a:cs typeface="Times" charset="0"/>
                <a:sym typeface="Times" charset="0"/>
              </a:rPr>
              <a:t>…Qui sont des structures qui s’assemblent dans la chromatine des noyaux en phase S.  </a:t>
            </a:r>
            <a:r>
              <a:rPr lang="en-US" b="1">
                <a:solidFill>
                  <a:srgbClr val="000000"/>
                </a:solidFill>
                <a:latin typeface="Arial" charset="0"/>
                <a:ea typeface="Times" charset="0"/>
                <a:cs typeface="Times" charset="0"/>
                <a:sym typeface="Times" charset="0"/>
              </a:rPr>
              <a:t>-30sec</a:t>
            </a:r>
          </a:p>
          <a:p>
            <a:pPr marL="39688" eaLnBrk="1" hangingPunct="1">
              <a:spcBef>
                <a:spcPts val="413"/>
              </a:spcBef>
            </a:pPr>
            <a:endParaRPr lang="en-US">
              <a:solidFill>
                <a:srgbClr val="000000"/>
              </a:solidFill>
              <a:latin typeface="Arial" charset="0"/>
              <a:ea typeface="Times" charset="0"/>
              <a:cs typeface="Times" charset="0"/>
              <a:sym typeface="Times" charset="0"/>
            </a:endParaRPr>
          </a:p>
          <a:p>
            <a:pPr marL="39688" eaLnBrk="1" hangingPunct="1">
              <a:spcBef>
                <a:spcPts val="413"/>
              </a:spcBef>
            </a:pPr>
            <a:r>
              <a:rPr lang="en-US">
                <a:solidFill>
                  <a:srgbClr val="000000"/>
                </a:solidFill>
                <a:latin typeface="Arial" charset="0"/>
                <a:ea typeface="Times" charset="0"/>
                <a:cs typeface="Times" charset="0"/>
                <a:sym typeface="Times" charset="0"/>
              </a:rPr>
              <a:t>Spécialisé chromatine organization - fonctions essentielles-cycle cellulaire-labo renommée internationale</a:t>
            </a:r>
          </a:p>
          <a:p>
            <a:pPr marL="39688" eaLnBrk="1" hangingPunct="1">
              <a:spcBef>
                <a:spcPts val="413"/>
              </a:spcBef>
            </a:pPr>
            <a:endParaRPr lang="en-US">
              <a:solidFill>
                <a:srgbClr val="000000"/>
              </a:solidFill>
              <a:latin typeface="Arial" charset="0"/>
              <a:ea typeface="Times" charset="0"/>
              <a:cs typeface="Times" charset="0"/>
              <a:sym typeface="Times" charset="0"/>
            </a:endParaRPr>
          </a:p>
          <a:p>
            <a:pPr marL="39688" eaLnBrk="1" hangingPunct="1">
              <a:spcBef>
                <a:spcPts val="413"/>
              </a:spcBef>
            </a:pPr>
            <a:r>
              <a:rPr lang="en-US">
                <a:solidFill>
                  <a:srgbClr val="000000"/>
                </a:solidFill>
                <a:latin typeface="Arial" charset="0"/>
                <a:ea typeface="Times" charset="0"/>
                <a:cs typeface="Times" charset="0"/>
                <a:sym typeface="Times" charset="0"/>
              </a:rPr>
              <a:t>La chromatine est organisée par des niveaux d’enroulement successifs, en commencant l’enroulement de l’ADN autour des histones pour former le nucleosome, puis par la fibre de 30 nm, et ensuite par des structures complexes.</a:t>
            </a:r>
          </a:p>
          <a:p>
            <a:pPr marL="39688" eaLnBrk="1" hangingPunct="1">
              <a:spcBef>
                <a:spcPts val="413"/>
              </a:spcBef>
            </a:pPr>
            <a:r>
              <a:rPr lang="en-US" b="1">
                <a:solidFill>
                  <a:srgbClr val="000000"/>
                </a:solidFill>
                <a:latin typeface="Arial" charset="0"/>
                <a:ea typeface="Times" charset="0"/>
                <a:cs typeface="Times" charset="0"/>
                <a:sym typeface="Times" charset="0"/>
              </a:rPr>
              <a:t>Toutes mes recherches chez Laemmli, puis chez Hirano ont EN FAIT portées sur la structure de la chromatine</a:t>
            </a:r>
          </a:p>
          <a:p>
            <a:pPr marL="39688" eaLnBrk="1" hangingPunct="1">
              <a:spcBef>
                <a:spcPts val="413"/>
              </a:spcBef>
            </a:pPr>
            <a:r>
              <a:rPr lang="en-US" b="1">
                <a:solidFill>
                  <a:srgbClr val="000000"/>
                </a:solidFill>
                <a:latin typeface="Arial" charset="0"/>
                <a:ea typeface="Times" charset="0"/>
                <a:cs typeface="Times" charset="0"/>
                <a:sym typeface="Times" charset="0"/>
              </a:rPr>
              <a:t>Je vais maintenant vous montrer que la chromatine  joue un role important sur la transcription</a:t>
            </a:r>
          </a:p>
          <a:p>
            <a:pPr marL="39688" eaLnBrk="1" hangingPunct="1">
              <a:spcBef>
                <a:spcPts val="413"/>
              </a:spcBef>
            </a:pPr>
            <a:r>
              <a:rPr lang="en-US" b="1">
                <a:solidFill>
                  <a:srgbClr val="000000"/>
                </a:solidFill>
                <a:latin typeface="Arial" charset="0"/>
                <a:ea typeface="Times" charset="0"/>
                <a:cs typeface="Times" charset="0"/>
                <a:sym typeface="Times" charset="0"/>
              </a:rPr>
              <a:t>Aussi, LA REPLICATION N”EST PAS UN PHENOMENE isolé et IL DOIT DONC EXISTER DES MECANISMES QUI ASSURENT QUE CES PHENOMENES AGISSENT EN CONCERTATION </a:t>
            </a:r>
          </a:p>
          <a:p>
            <a:pPr marL="39688" eaLnBrk="1" hangingPunct="1">
              <a:spcBef>
                <a:spcPts val="413"/>
              </a:spcBef>
            </a:pPr>
            <a:r>
              <a:rPr lang="en-US" b="1">
                <a:solidFill>
                  <a:srgbClr val="000000"/>
                </a:solidFill>
                <a:latin typeface="Arial" charset="0"/>
                <a:ea typeface="Times" charset="0"/>
                <a:cs typeface="Times" charset="0"/>
                <a:sym typeface="Times" charset="0"/>
              </a:rPr>
              <a:t>AINSI, le laboratoire Mechali vient de trouver que les genes HOX sont activés que si la replication est initiée au niveau d’1 origine de replciation  </a:t>
            </a:r>
          </a:p>
          <a:p>
            <a:pPr marL="39688" eaLnBrk="1" hangingPunct="1">
              <a:spcBef>
                <a:spcPts val="413"/>
              </a:spcBef>
            </a:pPr>
            <a:r>
              <a:rPr lang="en-US" b="1">
                <a:solidFill>
                  <a:srgbClr val="000000"/>
                </a:solidFill>
                <a:latin typeface="Arial" charset="0"/>
                <a:ea typeface="Times" charset="0"/>
                <a:cs typeface="Times" charset="0"/>
                <a:sym typeface="Times" charset="0"/>
              </a:rPr>
              <a:t>et sur ces interactions notement avec la transcription des genes </a:t>
            </a:r>
          </a:p>
          <a:p>
            <a:pPr marL="39688" eaLnBrk="1" hangingPunct="1">
              <a:spcBef>
                <a:spcPts val="413"/>
              </a:spcBef>
            </a:pPr>
            <a:r>
              <a:rPr lang="en-US" b="1">
                <a:solidFill>
                  <a:srgbClr val="000000"/>
                </a:solidFill>
                <a:latin typeface="Arial" charset="0"/>
                <a:ea typeface="Times" charset="0"/>
                <a:cs typeface="Times" charset="0"/>
                <a:sym typeface="Times" charset="0"/>
              </a:rPr>
              <a:t>EN plus de ces niveaux d’enroulements, la chromatine N’EST PAS HOMOGENE CAR ELLE CONTIENT DES REGIONS PLUS CONDENSée appelé HETROCHROMATINE ou les GENES SONT SOUVENT DANS UN ETAT REPRIME ET DES REGIONS moins condensées appelées EUCHROMATINE OU LES GENES SONT SOUVENT PLUS FACILEMENT ACTIVABLES. </a:t>
            </a:r>
            <a:r>
              <a:rPr lang="en-US">
                <a:solidFill>
                  <a:srgbClr val="000000"/>
                </a:solidFill>
                <a:latin typeface="Arial" charset="0"/>
                <a:ea typeface="Times" charset="0"/>
                <a:cs typeface="Times" charset="0"/>
                <a:sym typeface="Times" charset="0"/>
              </a:rPr>
              <a:t>J’ai deja pu identifier des sequences qui influencent la structure de la chromatine appelées boundary element/insulators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Placeholder 1"/>
          <p:cNvSpPr>
            <a:spLocks noGrp="1" noRot="1" noChangeAspect="1" noChangeArrowheads="1"/>
          </p:cNvSpPr>
          <p:nvPr>
            <p:ph type="sldImg"/>
          </p:nvPr>
        </p:nvSpPr>
        <p:spPr>
          <a:solidFill>
            <a:srgbClr val="FFFFFF"/>
          </a:solidFill>
          <a:ln/>
        </p:spPr>
      </p:sp>
      <p:sp>
        <p:nvSpPr>
          <p:cNvPr id="11267" name="Rectangle 2"/>
          <p:cNvSpPr>
            <a:spLocks noGrp="1" noChangeArrowheads="1"/>
          </p:cNvSpPr>
          <p:nvPr>
            <p:ph type="body" idx="1"/>
          </p:nvPr>
        </p:nvSpPr>
        <p:spPr>
          <a:noFill/>
          <a:ln/>
        </p:spPr>
        <p:txBody>
          <a:bodyPr/>
          <a:lstStyle/>
          <a:p>
            <a:pPr marL="39688" eaLnBrk="1" hangingPunct="1">
              <a:spcBef>
                <a:spcPts val="413"/>
              </a:spcBef>
            </a:pPr>
            <a:r>
              <a:rPr lang="en-US">
                <a:solidFill>
                  <a:srgbClr val="000000"/>
                </a:solidFill>
                <a:latin typeface="Arial" charset="0"/>
                <a:ea typeface="Times" charset="0"/>
                <a:cs typeface="Times" charset="0"/>
                <a:sym typeface="Times" charset="0"/>
              </a:rPr>
              <a:t>…Qui sont des structures qui s’assemblent dans la chromatine des noyaux en phase S.  </a:t>
            </a:r>
            <a:r>
              <a:rPr lang="en-US" b="1">
                <a:solidFill>
                  <a:srgbClr val="000000"/>
                </a:solidFill>
                <a:latin typeface="Arial" charset="0"/>
                <a:ea typeface="Times" charset="0"/>
                <a:cs typeface="Times" charset="0"/>
                <a:sym typeface="Times" charset="0"/>
              </a:rPr>
              <a:t>-30sec</a:t>
            </a:r>
          </a:p>
          <a:p>
            <a:pPr marL="39688" eaLnBrk="1" hangingPunct="1">
              <a:spcBef>
                <a:spcPts val="413"/>
              </a:spcBef>
            </a:pPr>
            <a:endParaRPr lang="en-US">
              <a:solidFill>
                <a:srgbClr val="000000"/>
              </a:solidFill>
              <a:latin typeface="Arial" charset="0"/>
              <a:ea typeface="Times" charset="0"/>
              <a:cs typeface="Times" charset="0"/>
              <a:sym typeface="Times" charset="0"/>
            </a:endParaRPr>
          </a:p>
          <a:p>
            <a:pPr marL="39688" eaLnBrk="1" hangingPunct="1">
              <a:spcBef>
                <a:spcPts val="413"/>
              </a:spcBef>
            </a:pPr>
            <a:r>
              <a:rPr lang="en-US">
                <a:solidFill>
                  <a:srgbClr val="000000"/>
                </a:solidFill>
                <a:latin typeface="Arial" charset="0"/>
                <a:ea typeface="Times" charset="0"/>
                <a:cs typeface="Times" charset="0"/>
                <a:sym typeface="Times" charset="0"/>
              </a:rPr>
              <a:t>Spécialisé chromatine organization - fonctions essentielles-cycle cellulaire-labo renommée internationale</a:t>
            </a:r>
          </a:p>
          <a:p>
            <a:pPr marL="39688" eaLnBrk="1" hangingPunct="1">
              <a:spcBef>
                <a:spcPts val="413"/>
              </a:spcBef>
            </a:pPr>
            <a:endParaRPr lang="en-US">
              <a:solidFill>
                <a:srgbClr val="000000"/>
              </a:solidFill>
              <a:latin typeface="Arial" charset="0"/>
              <a:ea typeface="Times" charset="0"/>
              <a:cs typeface="Times" charset="0"/>
              <a:sym typeface="Times" charset="0"/>
            </a:endParaRPr>
          </a:p>
          <a:p>
            <a:pPr marL="39688" eaLnBrk="1" hangingPunct="1">
              <a:spcBef>
                <a:spcPts val="413"/>
              </a:spcBef>
            </a:pPr>
            <a:r>
              <a:rPr lang="en-US">
                <a:solidFill>
                  <a:srgbClr val="000000"/>
                </a:solidFill>
                <a:latin typeface="Arial" charset="0"/>
                <a:ea typeface="Times" charset="0"/>
                <a:cs typeface="Times" charset="0"/>
                <a:sym typeface="Times" charset="0"/>
              </a:rPr>
              <a:t>La chromatine est organisée par des niveaux d’enroulement successifs, en commencant l’enroulement de l’ADN autour des histones pour former le nucleosome, puis par la fibre de 30 nm, et ensuite par des structures complexes.</a:t>
            </a:r>
          </a:p>
          <a:p>
            <a:pPr marL="39688" eaLnBrk="1" hangingPunct="1">
              <a:spcBef>
                <a:spcPts val="413"/>
              </a:spcBef>
            </a:pPr>
            <a:r>
              <a:rPr lang="en-US" b="1">
                <a:solidFill>
                  <a:srgbClr val="000000"/>
                </a:solidFill>
                <a:latin typeface="Arial" charset="0"/>
                <a:ea typeface="Times" charset="0"/>
                <a:cs typeface="Times" charset="0"/>
                <a:sym typeface="Times" charset="0"/>
              </a:rPr>
              <a:t>Toutes mes recherches chez Laemmli, puis chez Hirano ont EN FAIT portées sur la structure de la chromatine</a:t>
            </a:r>
          </a:p>
          <a:p>
            <a:pPr marL="39688" eaLnBrk="1" hangingPunct="1">
              <a:spcBef>
                <a:spcPts val="413"/>
              </a:spcBef>
            </a:pPr>
            <a:r>
              <a:rPr lang="en-US" b="1">
                <a:solidFill>
                  <a:srgbClr val="000000"/>
                </a:solidFill>
                <a:latin typeface="Arial" charset="0"/>
                <a:ea typeface="Times" charset="0"/>
                <a:cs typeface="Times" charset="0"/>
                <a:sym typeface="Times" charset="0"/>
              </a:rPr>
              <a:t>Je vais maintenant vous montrer que la chromatine  joue un role important sur la transcription</a:t>
            </a:r>
          </a:p>
          <a:p>
            <a:pPr marL="39688" eaLnBrk="1" hangingPunct="1">
              <a:spcBef>
                <a:spcPts val="413"/>
              </a:spcBef>
            </a:pPr>
            <a:r>
              <a:rPr lang="en-US" b="1">
                <a:solidFill>
                  <a:srgbClr val="000000"/>
                </a:solidFill>
                <a:latin typeface="Arial" charset="0"/>
                <a:ea typeface="Times" charset="0"/>
                <a:cs typeface="Times" charset="0"/>
                <a:sym typeface="Times" charset="0"/>
              </a:rPr>
              <a:t>Aussi, LA REPLICATION N”EST PAS UN PHENOMENE isolé et IL DOIT DONC EXISTER DES MECANISMES QUI ASSURENT QUE CES PHENOMENES AGISSENT EN CONCERTATION </a:t>
            </a:r>
          </a:p>
          <a:p>
            <a:pPr marL="39688" eaLnBrk="1" hangingPunct="1">
              <a:spcBef>
                <a:spcPts val="413"/>
              </a:spcBef>
            </a:pPr>
            <a:r>
              <a:rPr lang="en-US" b="1">
                <a:solidFill>
                  <a:srgbClr val="000000"/>
                </a:solidFill>
                <a:latin typeface="Arial" charset="0"/>
                <a:ea typeface="Times" charset="0"/>
                <a:cs typeface="Times" charset="0"/>
                <a:sym typeface="Times" charset="0"/>
              </a:rPr>
              <a:t>AINSI, le laboratoire Mechali vient de trouver que les genes HOX sont activés que si la replication est initiée au niveau d’1 origine de replciation  </a:t>
            </a:r>
          </a:p>
          <a:p>
            <a:pPr marL="39688" eaLnBrk="1" hangingPunct="1">
              <a:spcBef>
                <a:spcPts val="413"/>
              </a:spcBef>
            </a:pPr>
            <a:r>
              <a:rPr lang="en-US" b="1">
                <a:solidFill>
                  <a:srgbClr val="000000"/>
                </a:solidFill>
                <a:latin typeface="Arial" charset="0"/>
                <a:ea typeface="Times" charset="0"/>
                <a:cs typeface="Times" charset="0"/>
                <a:sym typeface="Times" charset="0"/>
              </a:rPr>
              <a:t>et sur ces interactions notement avec la transcription des genes </a:t>
            </a:r>
          </a:p>
          <a:p>
            <a:pPr marL="39688" eaLnBrk="1" hangingPunct="1">
              <a:spcBef>
                <a:spcPts val="413"/>
              </a:spcBef>
            </a:pPr>
            <a:r>
              <a:rPr lang="en-US" b="1">
                <a:solidFill>
                  <a:srgbClr val="000000"/>
                </a:solidFill>
                <a:latin typeface="Arial" charset="0"/>
                <a:ea typeface="Times" charset="0"/>
                <a:cs typeface="Times" charset="0"/>
                <a:sym typeface="Times" charset="0"/>
              </a:rPr>
              <a:t>EN plus de ces niveaux d’enroulements, la chromatine N’EST PAS HOMOGENE CAR ELLE CONTIENT DES REGIONS PLUS CONDENSée appelé HETROCHROMATINE ou les GENES SONT SOUVENT DANS UN ETAT REPRIME ET DES REGIONS moins condensées appelées EUCHROMATINE OU LES GENES SONT SOUVENT PLUS FACILEMENT ACTIVABLES. </a:t>
            </a:r>
            <a:r>
              <a:rPr lang="en-US">
                <a:solidFill>
                  <a:srgbClr val="000000"/>
                </a:solidFill>
                <a:latin typeface="Arial" charset="0"/>
                <a:ea typeface="Times" charset="0"/>
                <a:cs typeface="Times" charset="0"/>
                <a:sym typeface="Times" charset="0"/>
              </a:rPr>
              <a:t>J’ai deja pu identifier des sequences qui influencent la structure de la chromatine appelées boundary element/insulators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L’ADN des organismes eucaryotes est fortement compacté à l’intérieur de leur noyaux sous forme de chromatine. Durant l’interphase il est possible d’observer une</a:t>
            </a:r>
            <a:r>
              <a:rPr lang="fr-FR" baseline="0" dirty="0" smtClean="0"/>
              <a:t> structure chromatinienne très condensé (hétérochromatine) où la plupart des gènes sont inactifs et une deuxièmes structure moins compacte où se situe la majorité des éventement </a:t>
            </a:r>
            <a:r>
              <a:rPr lang="fr-FR" baseline="0" dirty="0" err="1" smtClean="0"/>
              <a:t>transcriptionels</a:t>
            </a:r>
            <a:r>
              <a:rPr lang="fr-FR" baseline="0" dirty="0" smtClean="0"/>
              <a:t>. </a:t>
            </a:r>
            <a:r>
              <a:rPr lang="fr-FR" dirty="0" smtClean="0"/>
              <a:t>Cette compaction est intimement liée</a:t>
            </a:r>
            <a:r>
              <a:rPr lang="fr-FR" baseline="0" dirty="0" smtClean="0"/>
              <a:t> à l’unité structurale de la chromatique qui est le nucléosome. Celui-ci est formé d’un </a:t>
            </a:r>
            <a:r>
              <a:rPr lang="fr-FR" baseline="0" dirty="0" err="1" smtClean="0"/>
              <a:t>octamère</a:t>
            </a:r>
            <a:r>
              <a:rPr lang="fr-FR" baseline="0" dirty="0" smtClean="0"/>
              <a:t> d’histones autour duquel s’enroule env. 1.6 </a:t>
            </a:r>
            <a:r>
              <a:rPr lang="fr-FR" baseline="0" dirty="0" err="1" smtClean="0"/>
              <a:t>pb</a:t>
            </a:r>
            <a:r>
              <a:rPr lang="fr-FR" baseline="0" dirty="0" smtClean="0"/>
              <a:t> d’ADN ce qui correspond a env. 147 </a:t>
            </a:r>
            <a:r>
              <a:rPr lang="fr-FR" baseline="0" dirty="0" err="1" smtClean="0"/>
              <a:t>pb</a:t>
            </a:r>
            <a:r>
              <a:rPr lang="fr-FR" baseline="0" dirty="0" smtClean="0"/>
              <a:t>. </a:t>
            </a:r>
          </a:p>
          <a:p>
            <a:endParaRPr lang="fr-FR" baseline="0" dirty="0" smtClean="0"/>
          </a:p>
          <a:p>
            <a:r>
              <a:rPr lang="fr-FR" baseline="0" dirty="0" smtClean="0"/>
              <a:t>Cette dynamique  </a:t>
            </a:r>
            <a:r>
              <a:rPr lang="fr-FR" baseline="0" dirty="0" err="1" smtClean="0"/>
              <a:t>chromatinnienne</a:t>
            </a:r>
            <a:r>
              <a:rPr lang="fr-FR" baseline="0" dirty="0" smtClean="0"/>
              <a:t>  est intimement liée aux complexes de remodelages (CRC)</a:t>
            </a:r>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F900768E-6B2E-4C16-9EE3-0671CFE231DD}" type="slidenum">
              <a:rPr lang="fr-FR" smtClean="0"/>
              <a:pPr/>
              <a:t>4</a:t>
            </a:fld>
            <a:endParaRPr lang="fr-F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86367866"/>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effet, Il existe un nombre important de marques </a:t>
            </a:r>
            <a:r>
              <a:rPr lang="fr-FR" dirty="0" err="1" smtClean="0"/>
              <a:t>épigénétique</a:t>
            </a:r>
            <a:r>
              <a:rPr lang="fr-FR" dirty="0" smtClean="0"/>
              <a:t> qui contribuent à la dynamique chromatinienne. </a:t>
            </a:r>
            <a:r>
              <a:rPr lang="fr-FR" baseline="0" dirty="0" smtClean="0"/>
              <a:t>On peut remarquer sur ce schéma qu’une partie des modifications d’histones ont déjà été caractérisées dans les région </a:t>
            </a:r>
            <a:r>
              <a:rPr lang="fr-FR" baseline="0" dirty="0" err="1" smtClean="0"/>
              <a:t>hétérochromatinienne</a:t>
            </a:r>
            <a:r>
              <a:rPr lang="fr-FR" baseline="0" dirty="0" smtClean="0"/>
              <a:t> ou bien </a:t>
            </a:r>
            <a:r>
              <a:rPr lang="fr-FR" baseline="0" dirty="0" err="1" smtClean="0"/>
              <a:t>euchromatinienne</a:t>
            </a:r>
            <a:r>
              <a:rPr lang="fr-FR" baseline="0" dirty="0" smtClean="0"/>
              <a:t>. Notamment les acétylations qui réduisent l’affinité histone-ADN conduisant à un état décondensé de la chromatine et rendant accessible les différentes séquences aux facteurs de transcription. J’en reparlerai dans le modèle final.</a:t>
            </a:r>
            <a:endParaRPr lang="fr-FR"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F900768E-6B2E-4C16-9EE3-0671CFE231DD}" type="slidenum">
              <a:rPr lang="fr-FR" smtClean="0"/>
              <a:pPr/>
              <a:t>5</a:t>
            </a:fld>
            <a:endParaRPr lang="fr-F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36127674"/>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effet, Il existe un nombre important de marques </a:t>
            </a:r>
            <a:r>
              <a:rPr lang="fr-FR" dirty="0" err="1" smtClean="0"/>
              <a:t>épigénétique</a:t>
            </a:r>
            <a:r>
              <a:rPr lang="fr-FR" dirty="0" smtClean="0"/>
              <a:t> qui contribuent à la dynamique chromatinienne. </a:t>
            </a:r>
            <a:r>
              <a:rPr lang="fr-FR" baseline="0" dirty="0" smtClean="0"/>
              <a:t>On peut remarquer sur ce schéma qu’une partie des modifications d’histones ont déjà été caractérisées dans les région </a:t>
            </a:r>
            <a:r>
              <a:rPr lang="fr-FR" baseline="0" dirty="0" err="1" smtClean="0"/>
              <a:t>hétérochromatinienne</a:t>
            </a:r>
            <a:r>
              <a:rPr lang="fr-FR" baseline="0" dirty="0" smtClean="0"/>
              <a:t> ou bien </a:t>
            </a:r>
            <a:r>
              <a:rPr lang="fr-FR" baseline="0" dirty="0" err="1" smtClean="0"/>
              <a:t>euchromatinienne</a:t>
            </a:r>
            <a:r>
              <a:rPr lang="fr-FR" baseline="0" dirty="0" smtClean="0"/>
              <a:t>. Notamment les acétylations qui réduisent l’affinité histone-ADN conduisant à un état décondensé de la chromatine et rendant accessible les différentes séquences aux facteurs de transcription. J’en reparlerai dans le modèle final.</a:t>
            </a:r>
            <a:endParaRPr lang="fr-FR"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F900768E-6B2E-4C16-9EE3-0671CFE231DD}" type="slidenum">
              <a:rPr lang="fr-FR" smtClean="0"/>
              <a:pPr/>
              <a:t>6</a:t>
            </a:fld>
            <a:endParaRPr lang="fr-F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36127674"/>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Placeholder 1"/>
          <p:cNvSpPr>
            <a:spLocks noGrp="1" noRot="1" noChangeAspect="1" noChangeArrowheads="1"/>
          </p:cNvSpPr>
          <p:nvPr>
            <p:ph type="sldImg"/>
          </p:nvPr>
        </p:nvSpPr>
        <p:spPr>
          <a:solidFill>
            <a:srgbClr val="FFFFFF"/>
          </a:solidFill>
          <a:ln/>
        </p:spPr>
      </p:sp>
      <p:sp>
        <p:nvSpPr>
          <p:cNvPr id="8195" name="Rectangle 2"/>
          <p:cNvSpPr>
            <a:spLocks noGrp="1" noChangeArrowheads="1"/>
          </p:cNvSpPr>
          <p:nvPr>
            <p:ph type="body" idx="1"/>
          </p:nvPr>
        </p:nvSpPr>
        <p:spPr>
          <a:noFill/>
          <a:ln/>
        </p:spPr>
        <p:txBody>
          <a:bodyPr/>
          <a:lstStyle/>
          <a:p>
            <a:pPr marL="39688" eaLnBrk="1" hangingPunct="1">
              <a:spcBef>
                <a:spcPts val="413"/>
              </a:spcBef>
            </a:pPr>
            <a:r>
              <a:rPr lang="en-US">
                <a:solidFill>
                  <a:srgbClr val="000000"/>
                </a:solidFill>
                <a:latin typeface="Arial" charset="0"/>
                <a:ea typeface="Times" charset="0"/>
                <a:cs typeface="Times" charset="0"/>
                <a:sym typeface="Times" charset="0"/>
              </a:rPr>
              <a:t>Parler du Projet développer au sein du groupe que je monte au LBME, projet qui porte sur les NACRE, l’acronyme francais de mother of pearls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Placeholder 1"/>
          <p:cNvSpPr>
            <a:spLocks noGrp="1" noRot="1" noChangeAspect="1" noChangeArrowheads="1"/>
          </p:cNvSpPr>
          <p:nvPr>
            <p:ph type="sldImg"/>
          </p:nvPr>
        </p:nvSpPr>
        <p:spPr>
          <a:solidFill>
            <a:srgbClr val="FFFFFF"/>
          </a:solidFill>
          <a:ln/>
        </p:spPr>
      </p:sp>
      <p:sp>
        <p:nvSpPr>
          <p:cNvPr id="8195" name="Rectangle 2"/>
          <p:cNvSpPr>
            <a:spLocks noGrp="1" noChangeArrowheads="1"/>
          </p:cNvSpPr>
          <p:nvPr>
            <p:ph type="body" idx="1"/>
          </p:nvPr>
        </p:nvSpPr>
        <p:spPr>
          <a:noFill/>
          <a:ln/>
        </p:spPr>
        <p:txBody>
          <a:bodyPr/>
          <a:lstStyle/>
          <a:p>
            <a:pPr marL="39688" eaLnBrk="1" hangingPunct="1">
              <a:spcBef>
                <a:spcPts val="413"/>
              </a:spcBef>
            </a:pPr>
            <a:r>
              <a:rPr lang="en-US">
                <a:solidFill>
                  <a:srgbClr val="000000"/>
                </a:solidFill>
                <a:latin typeface="Arial" charset="0"/>
                <a:ea typeface="Times" charset="0"/>
                <a:cs typeface="Times" charset="0"/>
                <a:sym typeface="Times" charset="0"/>
              </a:rPr>
              <a:t>Parler du Projet développer au sein du groupe que je monte au LBME, projet qui porte sur les NACRE, l’acronyme francais de mother of pearls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Placeholder 2"/>
          <p:cNvSpPr>
            <a:spLocks noGrp="1" noRot="1" noChangeAspect="1" noChangeArrowheads="1" noTextEdit="1"/>
          </p:cNvSpPr>
          <p:nvPr>
            <p:ph type="sldImg"/>
          </p:nvPr>
        </p:nvSpPr>
        <p:spPr>
          <a:ln/>
        </p:spPr>
      </p:sp>
      <p:sp>
        <p:nvSpPr>
          <p:cNvPr id="25603" name="Placeholder 3"/>
          <p:cNvSpPr>
            <a:spLocks noGrp="1" noChangeArrowheads="1"/>
          </p:cNvSpPr>
          <p:nvPr>
            <p:ph type="body" idx="1"/>
          </p:nvPr>
        </p:nvSpPr>
        <p:spPr>
          <a:noFill/>
          <a:ln/>
        </p:spPr>
        <p:txBody>
          <a:bodyPr/>
          <a:lstStyle/>
          <a:p>
            <a:pPr eaLnBrk="1" hangingPunct="1"/>
            <a:endParaRPr lang="fr-FR">
              <a:solidFill>
                <a:schemeClr val="bg1"/>
              </a:solidFill>
              <a:latin typeface="Arial" charset="0"/>
              <a:ea typeface="ヒラギノ明朝 ProN W3" charset="-128"/>
              <a:cs typeface="ヒラギノ明朝 ProN W3"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Click to edit Master subtitle style</a:t>
            </a:r>
            <a:endParaRPr lang="en-US"/>
          </a:p>
        </p:txBody>
      </p:sp>
      <p:sp>
        <p:nvSpPr>
          <p:cNvPr id="4" name="Text Box 3"/>
          <p:cNvSpPr txBox="1">
            <a:spLocks noGrp="1" noChangeArrowheads="1"/>
          </p:cNvSpPr>
          <p:nvPr>
            <p:ph type="sldNum" sz="quarter" idx="10"/>
          </p:nvPr>
        </p:nvSpPr>
        <p:spPr/>
        <p:txBody>
          <a:bodyPr/>
          <a:lstStyle>
            <a:lvl1pPr>
              <a:defRPr/>
            </a:lvl1pPr>
          </a:lstStyle>
          <a:p>
            <a:pPr>
              <a:defRPr/>
            </a:pPr>
            <a:fld id="{72D5FCE8-D1E2-D740-9AE2-F5A22783AA0A}" type="slidenum">
              <a:rPr lang="en-US"/>
              <a:pPr>
                <a:defRPr/>
              </a:pPr>
              <a:t>‹#›</a:t>
            </a:fld>
            <a:endParaRPr lang="en-US"/>
          </a:p>
        </p:txBody>
      </p:sp>
      <p:sp>
        <p:nvSpPr>
          <p:cNvPr id="5" name="Text Box 3"/>
          <p:cNvSpPr txBox="1">
            <a:spLocks noGrp="1" noChangeArrowheads="1"/>
          </p:cNvSpPr>
          <p:nvPr>
            <p:ph type="sldNum" sz="quarter" idx="11"/>
          </p:nvPr>
        </p:nvSpPr>
        <p:spPr>
          <a:ln/>
        </p:spPr>
        <p:txBody>
          <a:bodyPr/>
          <a:lstStyle>
            <a:lvl1pPr>
              <a:defRPr/>
            </a:lvl1pPr>
          </a:lstStyle>
          <a:p>
            <a:pPr>
              <a:defRPr/>
            </a:pPr>
            <a:fld id="{D458F041-60DB-3045-9D52-55F386FC09F8}" type="slidenum">
              <a:rPr lang="en-US"/>
              <a:pPr>
                <a:defRPr/>
              </a:pPr>
              <a:t>‹#›</a:t>
            </a:fld>
            <a:endParaRPr lang="en-US"/>
          </a:p>
        </p:txBody>
      </p:sp>
      <p:sp>
        <p:nvSpPr>
          <p:cNvPr id="6" name="Text Box 3"/>
          <p:cNvSpPr txBox="1">
            <a:spLocks noGrp="1" noChangeArrowheads="1"/>
          </p:cNvSpPr>
          <p:nvPr>
            <p:ph type="sldNum" sz="quarter" idx="12"/>
          </p:nvPr>
        </p:nvSpPr>
        <p:spPr>
          <a:ln/>
        </p:spPr>
        <p:txBody>
          <a:bodyPr/>
          <a:lstStyle>
            <a:lvl1pPr>
              <a:defRPr/>
            </a:lvl1pPr>
          </a:lstStyle>
          <a:p>
            <a:pPr>
              <a:defRPr/>
            </a:pPr>
            <a:fld id="{2EEA349B-4BBD-5E4F-AADD-1B5A9CA5B993}" type="slidenum">
              <a:rPr lang="en-US"/>
              <a:pPr>
                <a:defRPr/>
              </a:pPr>
              <a:t>‹#›</a:t>
            </a:fld>
            <a:endParaRPr lang="en-US"/>
          </a:p>
        </p:txBody>
      </p:sp>
      <p:sp>
        <p:nvSpPr>
          <p:cNvPr id="7" name="Text Box 3"/>
          <p:cNvSpPr txBox="1">
            <a:spLocks noGrp="1" noChangeArrowheads="1"/>
          </p:cNvSpPr>
          <p:nvPr>
            <p:ph type="sldNum" sz="quarter" idx="13"/>
          </p:nvPr>
        </p:nvSpPr>
        <p:spPr>
          <a:ln/>
        </p:spPr>
        <p:txBody>
          <a:bodyPr/>
          <a:lstStyle>
            <a:lvl1pPr>
              <a:defRPr/>
            </a:lvl1pPr>
          </a:lstStyle>
          <a:p>
            <a:pPr>
              <a:defRPr/>
            </a:pPr>
            <a:fld id="{47F02E88-324F-A248-ACB4-90DD9B7DEA37}" type="slidenum">
              <a:rPr lang="en-US"/>
              <a:pPr>
                <a:defRPr/>
              </a:pPr>
              <a:t>‹#›</a:t>
            </a:fld>
            <a:endParaRPr lang="en-US"/>
          </a:p>
        </p:txBody>
      </p:sp>
      <p:sp>
        <p:nvSpPr>
          <p:cNvPr id="8" name="Text Box 3"/>
          <p:cNvSpPr txBox="1">
            <a:spLocks noGrp="1" noChangeArrowheads="1"/>
          </p:cNvSpPr>
          <p:nvPr>
            <p:ph type="sldNum" sz="quarter" idx="14"/>
          </p:nvPr>
        </p:nvSpPr>
        <p:spPr>
          <a:ln/>
        </p:spPr>
        <p:txBody>
          <a:bodyPr/>
          <a:lstStyle>
            <a:lvl1pPr>
              <a:defRPr/>
            </a:lvl1pPr>
          </a:lstStyle>
          <a:p>
            <a:pPr>
              <a:defRPr/>
            </a:pPr>
            <a:fld id="{D90C970E-2DD1-084A-A63B-998EB2BBEEBE}" type="slidenum">
              <a:rPr lang="en-US"/>
              <a:pPr>
                <a:defRPr/>
              </a:pPr>
              <a:t>‹#›</a:t>
            </a:fld>
            <a:endParaRPr lang="en-US"/>
          </a:p>
        </p:txBody>
      </p:sp>
      <p:sp>
        <p:nvSpPr>
          <p:cNvPr id="9" name="Text Box 3"/>
          <p:cNvSpPr txBox="1">
            <a:spLocks noGrp="1" noChangeArrowheads="1"/>
          </p:cNvSpPr>
          <p:nvPr>
            <p:ph type="sldNum" sz="quarter" idx="15"/>
          </p:nvPr>
        </p:nvSpPr>
        <p:spPr>
          <a:ln/>
        </p:spPr>
        <p:txBody>
          <a:bodyPr/>
          <a:lstStyle>
            <a:lvl1pPr>
              <a:defRPr/>
            </a:lvl1pPr>
          </a:lstStyle>
          <a:p>
            <a:pPr>
              <a:defRPr/>
            </a:pPr>
            <a:fld id="{C41F8B8F-EA92-5E45-84A5-FB40C592A4F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idx="1"/>
          </p:nvPr>
        </p:nvSpPr>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Text Box 3"/>
          <p:cNvSpPr txBox="1">
            <a:spLocks noGrp="1" noChangeArrowheads="1"/>
          </p:cNvSpPr>
          <p:nvPr>
            <p:ph type="sldNum" sz="quarter" idx="10"/>
          </p:nvPr>
        </p:nvSpPr>
        <p:spPr/>
        <p:txBody>
          <a:bodyPr/>
          <a:lstStyle>
            <a:lvl1pPr>
              <a:defRPr/>
            </a:lvl1pPr>
          </a:lstStyle>
          <a:p>
            <a:pPr>
              <a:defRPr/>
            </a:pPr>
            <a:fld id="{0DC3A9EE-A177-AF4D-A80B-5DFA6F843669}" type="slidenum">
              <a:rPr lang="en-US"/>
              <a:pPr>
                <a:defRPr/>
              </a:pPr>
              <a:t>‹#›</a:t>
            </a:fld>
            <a:endParaRPr lang="en-US"/>
          </a:p>
        </p:txBody>
      </p:sp>
      <p:sp>
        <p:nvSpPr>
          <p:cNvPr id="5" name="Text Box 3"/>
          <p:cNvSpPr txBox="1">
            <a:spLocks noGrp="1" noChangeArrowheads="1"/>
          </p:cNvSpPr>
          <p:nvPr>
            <p:ph type="sldNum" sz="quarter" idx="11"/>
          </p:nvPr>
        </p:nvSpPr>
        <p:spPr>
          <a:ln/>
        </p:spPr>
        <p:txBody>
          <a:bodyPr/>
          <a:lstStyle>
            <a:lvl1pPr>
              <a:defRPr/>
            </a:lvl1pPr>
          </a:lstStyle>
          <a:p>
            <a:pPr>
              <a:defRPr/>
            </a:pPr>
            <a:fld id="{17723E84-2FA2-8D48-AB0F-55BFF585ECB2}" type="slidenum">
              <a:rPr lang="en-US"/>
              <a:pPr>
                <a:defRPr/>
              </a:pPr>
              <a:t>‹#›</a:t>
            </a:fld>
            <a:endParaRPr lang="en-US"/>
          </a:p>
        </p:txBody>
      </p:sp>
      <p:sp>
        <p:nvSpPr>
          <p:cNvPr id="6" name="Text Box 3"/>
          <p:cNvSpPr txBox="1">
            <a:spLocks noGrp="1" noChangeArrowheads="1"/>
          </p:cNvSpPr>
          <p:nvPr>
            <p:ph type="sldNum" sz="quarter" idx="12"/>
          </p:nvPr>
        </p:nvSpPr>
        <p:spPr>
          <a:ln/>
        </p:spPr>
        <p:txBody>
          <a:bodyPr/>
          <a:lstStyle>
            <a:lvl1pPr>
              <a:defRPr/>
            </a:lvl1pPr>
          </a:lstStyle>
          <a:p>
            <a:pPr>
              <a:defRPr/>
            </a:pPr>
            <a:fld id="{00CC82F6-4386-7E43-AAE6-26A93625BC28}" type="slidenum">
              <a:rPr lang="en-US"/>
              <a:pPr>
                <a:defRPr/>
              </a:pPr>
              <a:t>‹#›</a:t>
            </a:fld>
            <a:endParaRPr lang="en-US"/>
          </a:p>
        </p:txBody>
      </p:sp>
      <p:sp>
        <p:nvSpPr>
          <p:cNvPr id="7" name="Text Box 3"/>
          <p:cNvSpPr txBox="1">
            <a:spLocks noGrp="1" noChangeArrowheads="1"/>
          </p:cNvSpPr>
          <p:nvPr>
            <p:ph type="sldNum" sz="quarter" idx="13"/>
          </p:nvPr>
        </p:nvSpPr>
        <p:spPr>
          <a:ln/>
        </p:spPr>
        <p:txBody>
          <a:bodyPr/>
          <a:lstStyle>
            <a:lvl1pPr>
              <a:defRPr/>
            </a:lvl1pPr>
          </a:lstStyle>
          <a:p>
            <a:pPr>
              <a:defRPr/>
            </a:pPr>
            <a:fld id="{7B3A092C-632B-4B45-BB58-044E292B4181}" type="slidenum">
              <a:rPr lang="en-US"/>
              <a:pPr>
                <a:defRPr/>
              </a:pPr>
              <a:t>‹#›</a:t>
            </a:fld>
            <a:endParaRPr lang="en-US"/>
          </a:p>
        </p:txBody>
      </p:sp>
      <p:sp>
        <p:nvSpPr>
          <p:cNvPr id="8" name="Text Box 3"/>
          <p:cNvSpPr txBox="1">
            <a:spLocks noGrp="1" noChangeArrowheads="1"/>
          </p:cNvSpPr>
          <p:nvPr>
            <p:ph type="sldNum" sz="quarter" idx="14"/>
          </p:nvPr>
        </p:nvSpPr>
        <p:spPr>
          <a:ln/>
        </p:spPr>
        <p:txBody>
          <a:bodyPr/>
          <a:lstStyle>
            <a:lvl1pPr>
              <a:defRPr/>
            </a:lvl1pPr>
          </a:lstStyle>
          <a:p>
            <a:pPr>
              <a:defRPr/>
            </a:pPr>
            <a:fld id="{2856EB59-7007-F746-9BDF-8A08CF7C65B2}" type="slidenum">
              <a:rPr lang="en-US"/>
              <a:pPr>
                <a:defRPr/>
              </a:pPr>
              <a:t>‹#›</a:t>
            </a:fld>
            <a:endParaRPr lang="en-US"/>
          </a:p>
        </p:txBody>
      </p:sp>
      <p:sp>
        <p:nvSpPr>
          <p:cNvPr id="9" name="Text Box 3"/>
          <p:cNvSpPr txBox="1">
            <a:spLocks noGrp="1" noChangeArrowheads="1"/>
          </p:cNvSpPr>
          <p:nvPr>
            <p:ph type="sldNum" sz="quarter" idx="15"/>
          </p:nvPr>
        </p:nvSpPr>
        <p:spPr>
          <a:ln/>
        </p:spPr>
        <p:txBody>
          <a:bodyPr/>
          <a:lstStyle>
            <a:lvl1pPr>
              <a:defRPr/>
            </a:lvl1pPr>
          </a:lstStyle>
          <a:p>
            <a:pPr>
              <a:defRPr/>
            </a:pPr>
            <a:fld id="{DE89417E-5C4B-9644-AB64-AA6ECD051A5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p:txBody>
          <a:bodyPr/>
          <a:lstStyle>
            <a:lvl1pPr>
              <a:defRPr/>
            </a:lvl1pPr>
          </a:lstStyle>
          <a:p>
            <a:pPr>
              <a:defRPr/>
            </a:pPr>
            <a:fld id="{A98E97CE-7084-DC4B-8FE8-27D121FAC200}" type="slidenum">
              <a:rPr lang="en-US"/>
              <a:pPr>
                <a:defRPr/>
              </a:pPr>
              <a:t>‹#›</a:t>
            </a:fld>
            <a:endParaRPr lang="en-US"/>
          </a:p>
        </p:txBody>
      </p:sp>
      <p:sp>
        <p:nvSpPr>
          <p:cNvPr id="3" name="Text Box 3"/>
          <p:cNvSpPr txBox="1">
            <a:spLocks noGrp="1" noChangeArrowheads="1"/>
          </p:cNvSpPr>
          <p:nvPr>
            <p:ph type="sldNum" sz="quarter" idx="11"/>
          </p:nvPr>
        </p:nvSpPr>
        <p:spPr>
          <a:ln/>
        </p:spPr>
        <p:txBody>
          <a:bodyPr/>
          <a:lstStyle>
            <a:lvl1pPr>
              <a:defRPr/>
            </a:lvl1pPr>
          </a:lstStyle>
          <a:p>
            <a:pPr>
              <a:defRPr/>
            </a:pPr>
            <a:fld id="{8662C436-3858-D24A-8EC6-18C70161DFB5}" type="slidenum">
              <a:rPr lang="en-US"/>
              <a:pPr>
                <a:defRPr/>
              </a:pPr>
              <a:t>‹#›</a:t>
            </a:fld>
            <a:endParaRPr lang="en-US"/>
          </a:p>
        </p:txBody>
      </p:sp>
      <p:sp>
        <p:nvSpPr>
          <p:cNvPr id="4" name="Text Box 3"/>
          <p:cNvSpPr txBox="1">
            <a:spLocks noGrp="1" noChangeArrowheads="1"/>
          </p:cNvSpPr>
          <p:nvPr>
            <p:ph type="sldNum" sz="quarter" idx="12"/>
          </p:nvPr>
        </p:nvSpPr>
        <p:spPr>
          <a:ln/>
        </p:spPr>
        <p:txBody>
          <a:bodyPr/>
          <a:lstStyle>
            <a:lvl1pPr>
              <a:defRPr/>
            </a:lvl1pPr>
          </a:lstStyle>
          <a:p>
            <a:pPr>
              <a:defRPr/>
            </a:pPr>
            <a:fld id="{77322346-D1F8-1B48-835B-3255160A0067}" type="slidenum">
              <a:rPr lang="en-US"/>
              <a:pPr>
                <a:defRPr/>
              </a:pPr>
              <a:t>‹#›</a:t>
            </a:fld>
            <a:endParaRPr lang="en-US"/>
          </a:p>
        </p:txBody>
      </p:sp>
      <p:sp>
        <p:nvSpPr>
          <p:cNvPr id="5" name="Text Box 3"/>
          <p:cNvSpPr txBox="1">
            <a:spLocks noGrp="1" noChangeArrowheads="1"/>
          </p:cNvSpPr>
          <p:nvPr>
            <p:ph type="sldNum" sz="quarter" idx="13"/>
          </p:nvPr>
        </p:nvSpPr>
        <p:spPr>
          <a:ln/>
        </p:spPr>
        <p:txBody>
          <a:bodyPr/>
          <a:lstStyle>
            <a:lvl1pPr>
              <a:defRPr/>
            </a:lvl1pPr>
          </a:lstStyle>
          <a:p>
            <a:pPr>
              <a:defRPr/>
            </a:pPr>
            <a:fld id="{E0B31742-73CC-0242-9709-B903E6A96460}" type="slidenum">
              <a:rPr lang="en-US"/>
              <a:pPr>
                <a:defRPr/>
              </a:pPr>
              <a:t>‹#›</a:t>
            </a:fld>
            <a:endParaRPr lang="en-US"/>
          </a:p>
        </p:txBody>
      </p:sp>
      <p:sp>
        <p:nvSpPr>
          <p:cNvPr id="6" name="Text Box 3"/>
          <p:cNvSpPr txBox="1">
            <a:spLocks noGrp="1" noChangeArrowheads="1"/>
          </p:cNvSpPr>
          <p:nvPr>
            <p:ph type="sldNum" sz="quarter" idx="14"/>
          </p:nvPr>
        </p:nvSpPr>
        <p:spPr>
          <a:ln/>
        </p:spPr>
        <p:txBody>
          <a:bodyPr/>
          <a:lstStyle>
            <a:lvl1pPr>
              <a:defRPr/>
            </a:lvl1pPr>
          </a:lstStyle>
          <a:p>
            <a:pPr>
              <a:defRPr/>
            </a:pPr>
            <a:fld id="{0E196B4C-A158-994C-944C-AE4DBE6A319F}" type="slidenum">
              <a:rPr lang="en-US"/>
              <a:pPr>
                <a:defRPr/>
              </a:pPr>
              <a:t>‹#›</a:t>
            </a:fld>
            <a:endParaRPr lang="en-US"/>
          </a:p>
        </p:txBody>
      </p:sp>
      <p:sp>
        <p:nvSpPr>
          <p:cNvPr id="7" name="Text Box 3"/>
          <p:cNvSpPr txBox="1">
            <a:spLocks noGrp="1" noChangeArrowheads="1"/>
          </p:cNvSpPr>
          <p:nvPr>
            <p:ph type="sldNum" sz="quarter" idx="15"/>
          </p:nvPr>
        </p:nvSpPr>
        <p:spPr>
          <a:ln/>
        </p:spPr>
        <p:txBody>
          <a:bodyPr/>
          <a:lstStyle>
            <a:lvl1pPr>
              <a:defRPr/>
            </a:lvl1pPr>
          </a:lstStyle>
          <a:p>
            <a:pPr>
              <a:defRPr/>
            </a:pPr>
            <a:fld id="{D48520DA-76A4-2F4B-A82D-7BBA7620A64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a:xfrm>
            <a:off x="457200" y="6356350"/>
            <a:ext cx="2133600" cy="365125"/>
          </a:xfrm>
          <a:prstGeom prst="rect">
            <a:avLst/>
          </a:prstGeom>
        </p:spPr>
        <p:txBody>
          <a:bodyPr/>
          <a:lstStyle/>
          <a:p>
            <a:fld id="{545E8E4A-5DD1-0843-8049-21F74D2A7E72}" type="datetimeFigureOut">
              <a:rPr lang="fr-FR" smtClean="0"/>
              <a:pPr/>
              <a:t>27/10/14</a:t>
            </a:fld>
            <a:endParaRPr lang="fr-FR"/>
          </a:p>
        </p:txBody>
      </p:sp>
      <p:sp>
        <p:nvSpPr>
          <p:cNvPr id="4" name="Espace réservé du pied de page 3"/>
          <p:cNvSpPr>
            <a:spLocks noGrp="1"/>
          </p:cNvSpPr>
          <p:nvPr>
            <p:ph type="ftr" sz="quarter" idx="11"/>
          </p:nvPr>
        </p:nvSpPr>
        <p:spPr>
          <a:xfrm>
            <a:off x="3124200" y="6356350"/>
            <a:ext cx="2895600" cy="365125"/>
          </a:xfrm>
          <a:prstGeom prst="rect">
            <a:avLst/>
          </a:prstGeom>
        </p:spPr>
        <p:txBody>
          <a:bodyPr/>
          <a:lstStyle/>
          <a:p>
            <a:endParaRPr lang="fr-FR"/>
          </a:p>
        </p:txBody>
      </p:sp>
      <p:sp>
        <p:nvSpPr>
          <p:cNvPr id="5" name="Espace réservé du numéro de diapositive 4"/>
          <p:cNvSpPr>
            <a:spLocks noGrp="1"/>
          </p:cNvSpPr>
          <p:nvPr>
            <p:ph type="sldNum" sz="quarter" idx="12"/>
          </p:nvPr>
        </p:nvSpPr>
        <p:spPr/>
        <p:txBody>
          <a:bodyPr/>
          <a:lstStyle/>
          <a:p>
            <a:fld id="{3FE25EAC-8FB6-3343-AA02-7997530EA571}" type="slidenum">
              <a:rPr lang="fr-FR" smtClean="0"/>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slideLayout" Target="../slideLayouts/slideLayout4.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85800" y="381000"/>
            <a:ext cx="7772400" cy="1600200"/>
          </a:xfrm>
          <a:prstGeom prst="rect">
            <a:avLst/>
          </a:prstGeom>
          <a:noFill/>
          <a:ln w="12700">
            <a:noFill/>
            <a:miter lim="800000"/>
            <a:headEnd/>
            <a:tailEnd/>
          </a:ln>
        </p:spPr>
        <p:txBody>
          <a:bodyPr vert="horz" wrap="square" lIns="50800" tIns="50800" rIns="91440" bIns="50800" numCol="1" anchor="ctr" anchorCtr="0" compatLnSpc="1">
            <a:prstTxWarp prst="textNoShape">
              <a:avLst/>
            </a:prstTxWarp>
          </a:bodyPr>
          <a:lstStyle/>
          <a:p>
            <a:pPr lvl="0"/>
            <a:r>
              <a:rPr lang="en-US">
                <a:sym typeface="Times" charset="0"/>
              </a:rPr>
              <a:t>Cliquez et modifiez le titre</a:t>
            </a:r>
          </a:p>
        </p:txBody>
      </p:sp>
      <p:sp>
        <p:nvSpPr>
          <p:cNvPr id="1027" name="Rectangle 2"/>
          <p:cNvSpPr>
            <a:spLocks noGrp="1" noChangeArrowheads="1"/>
          </p:cNvSpPr>
          <p:nvPr>
            <p:ph type="body" idx="1"/>
          </p:nvPr>
        </p:nvSpPr>
        <p:spPr bwMode="auto">
          <a:xfrm>
            <a:off x="685800" y="1981200"/>
            <a:ext cx="7772400" cy="4876800"/>
          </a:xfrm>
          <a:prstGeom prst="rect">
            <a:avLst/>
          </a:prstGeom>
          <a:noFill/>
          <a:ln w="12700">
            <a:noFill/>
            <a:miter lim="800000"/>
            <a:headEnd/>
            <a:tailEnd/>
          </a:ln>
        </p:spPr>
        <p:txBody>
          <a:bodyPr vert="horz" wrap="square" lIns="50800" tIns="50800" rIns="91440" bIns="50800" numCol="1" anchor="t" anchorCtr="0" compatLnSpc="1">
            <a:prstTxWarp prst="textNoShape">
              <a:avLst/>
            </a:prstTxWarp>
          </a:bodyPr>
          <a:lstStyle/>
          <a:p>
            <a:pPr lvl="0"/>
            <a:r>
              <a:rPr lang="en-US">
                <a:sym typeface="Times" charset="0"/>
              </a:rPr>
              <a:t>Cliquez pour modifier les styles du texte du masque</a:t>
            </a:r>
          </a:p>
          <a:p>
            <a:pPr lvl="1"/>
            <a:r>
              <a:rPr lang="en-US">
                <a:sym typeface="Times" charset="0"/>
              </a:rPr>
              <a:t>Deuxième niveau</a:t>
            </a:r>
          </a:p>
          <a:p>
            <a:pPr lvl="2"/>
            <a:r>
              <a:rPr lang="en-US">
                <a:sym typeface="Times" charset="0"/>
              </a:rPr>
              <a:t>Troisième niveau</a:t>
            </a:r>
          </a:p>
          <a:p>
            <a:pPr lvl="3"/>
            <a:r>
              <a:rPr lang="en-US">
                <a:sym typeface="Times" charset="0"/>
              </a:rPr>
              <a:t>Quatrième niveau</a:t>
            </a:r>
          </a:p>
          <a:p>
            <a:pPr lvl="4"/>
            <a:r>
              <a:rPr lang="en-US">
                <a:sym typeface="Times" charset="0"/>
              </a:rPr>
              <a:t>Cinquième niveau</a:t>
            </a:r>
          </a:p>
        </p:txBody>
      </p:sp>
      <p:sp>
        <p:nvSpPr>
          <p:cNvPr id="6" name="Text Box 3"/>
          <p:cNvSpPr txBox="1">
            <a:spLocks noGrp="1" noChangeArrowheads="1"/>
          </p:cNvSpPr>
          <p:nvPr>
            <p:ph type="sldNum" sz="quarter" idx="4"/>
          </p:nvPr>
        </p:nvSpPr>
        <p:spPr bwMode="auto">
          <a:xfrm>
            <a:off x="7359650" y="6248400"/>
            <a:ext cx="292100" cy="342900"/>
          </a:xfrm>
          <a:prstGeom prst="rect">
            <a:avLst/>
          </a:prstGeom>
          <a:ln w="12700">
            <a:miter lim="800000"/>
            <a:headEnd/>
            <a:tailEnd/>
          </a:ln>
        </p:spPr>
        <p:txBody>
          <a:bodyPr vert="horz" wrap="none" lIns="91440" tIns="45720" rIns="91440" bIns="45720" numCol="1" anchor="t" anchorCtr="0" compatLnSpc="1">
            <a:prstTxWarp prst="textNoShape">
              <a:avLst/>
            </a:prstTxWarp>
          </a:bodyPr>
          <a:lstStyle>
            <a:lvl1pPr algn="ctr">
              <a:defRPr sz="1400">
                <a:solidFill>
                  <a:schemeClr val="tx1"/>
                </a:solidFill>
                <a:latin typeface="Times" charset="0"/>
                <a:ea typeface="Times" charset="0"/>
                <a:cs typeface="Times" charset="0"/>
                <a:sym typeface="Times" charset="0"/>
              </a:defRPr>
            </a:lvl1pPr>
          </a:lstStyle>
          <a:p>
            <a:pPr>
              <a:defRPr/>
            </a:pPr>
            <a:fld id="{76DE95BD-9B08-9046-B47A-AEE7E36C47A2}" type="slidenum">
              <a:rPr lang="en-US"/>
              <a:pPr>
                <a:defRPr/>
              </a:pPr>
              <a:t>‹#›</a:t>
            </a:fld>
            <a:endParaRPr lang="en-US"/>
          </a:p>
        </p:txBody>
      </p:sp>
      <p:sp>
        <p:nvSpPr>
          <p:cNvPr id="7" name="Text Box 3"/>
          <p:cNvSpPr txBox="1">
            <a:spLocks noGrp="1" noChangeArrowheads="1"/>
          </p:cNvSpPr>
          <p:nvPr>
            <p:ph type="sldNum" sz="quarter" idx="4"/>
          </p:nvPr>
        </p:nvSpPr>
        <p:spPr bwMode="auto">
          <a:xfrm>
            <a:off x="7359650" y="6248400"/>
            <a:ext cx="292100" cy="342900"/>
          </a:xfrm>
          <a:prstGeom prst="rect">
            <a:avLst/>
          </a:prstGeom>
          <a:ln w="12700">
            <a:miter lim="800000"/>
            <a:headEnd/>
            <a:tailEnd/>
          </a:ln>
        </p:spPr>
        <p:txBody>
          <a:bodyPr vert="horz" wrap="none" lIns="91440" tIns="45720" rIns="91440" bIns="45720" numCol="1" anchor="t" anchorCtr="0" compatLnSpc="1">
            <a:prstTxWarp prst="textNoShape">
              <a:avLst/>
            </a:prstTxWarp>
          </a:bodyPr>
          <a:lstStyle>
            <a:lvl1pPr algn="ctr">
              <a:defRPr sz="1400">
                <a:solidFill>
                  <a:schemeClr val="tx1"/>
                </a:solidFill>
                <a:latin typeface="Times" charset="0"/>
                <a:ea typeface="Times" charset="0"/>
                <a:cs typeface="Times" charset="0"/>
                <a:sym typeface="Times" charset="0"/>
              </a:defRPr>
            </a:lvl1pPr>
          </a:lstStyle>
          <a:p>
            <a:pPr>
              <a:defRPr/>
            </a:pPr>
            <a:fld id="{BA2472AA-F7D9-CC4C-9D57-13C911C3109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ransition/>
  <p:hf hdr="0" ftr="0" dt="0"/>
  <p:txStyles>
    <p:titleStyle>
      <a:lvl1pPr marL="39688" indent="-39688" algn="ctr" rtl="0" eaLnBrk="0" fontAlgn="base" hangingPunct="0">
        <a:spcBef>
          <a:spcPct val="0"/>
        </a:spcBef>
        <a:spcAft>
          <a:spcPct val="0"/>
        </a:spcAft>
        <a:defRPr sz="4400">
          <a:solidFill>
            <a:schemeClr val="tx1"/>
          </a:solidFill>
          <a:latin typeface="Arial" charset="0"/>
          <a:ea typeface="ＭＳ Ｐゴシック" charset="-128"/>
          <a:cs typeface="ＭＳ Ｐゴシック" charset="-128"/>
          <a:sym typeface="Times" charset="0"/>
        </a:defRPr>
      </a:lvl1pPr>
      <a:lvl2pPr marL="39688" indent="-39688" algn="ctr" rtl="0" eaLnBrk="0" fontAlgn="base" hangingPunct="0">
        <a:spcBef>
          <a:spcPct val="0"/>
        </a:spcBef>
        <a:spcAft>
          <a:spcPct val="0"/>
        </a:spcAft>
        <a:defRPr sz="4400">
          <a:solidFill>
            <a:schemeClr val="tx1"/>
          </a:solidFill>
          <a:latin typeface="Arial" charset="0"/>
          <a:ea typeface="ＭＳ Ｐゴシック" charset="-128"/>
          <a:cs typeface="ＭＳ Ｐゴシック" charset="-128"/>
          <a:sym typeface="Times" charset="0"/>
        </a:defRPr>
      </a:lvl2pPr>
      <a:lvl3pPr marL="39688" indent="-39688" algn="ctr" rtl="0" eaLnBrk="0" fontAlgn="base" hangingPunct="0">
        <a:spcBef>
          <a:spcPct val="0"/>
        </a:spcBef>
        <a:spcAft>
          <a:spcPct val="0"/>
        </a:spcAft>
        <a:defRPr sz="4400">
          <a:solidFill>
            <a:schemeClr val="tx1"/>
          </a:solidFill>
          <a:latin typeface="Arial" charset="0"/>
          <a:ea typeface="ＭＳ Ｐゴシック" charset="-128"/>
          <a:cs typeface="ＭＳ Ｐゴシック" charset="-128"/>
          <a:sym typeface="Times" charset="0"/>
        </a:defRPr>
      </a:lvl3pPr>
      <a:lvl4pPr marL="39688" indent="-39688" algn="ctr" rtl="0" eaLnBrk="0" fontAlgn="base" hangingPunct="0">
        <a:spcBef>
          <a:spcPct val="0"/>
        </a:spcBef>
        <a:spcAft>
          <a:spcPct val="0"/>
        </a:spcAft>
        <a:defRPr sz="4400">
          <a:solidFill>
            <a:schemeClr val="tx1"/>
          </a:solidFill>
          <a:latin typeface="Arial" charset="0"/>
          <a:ea typeface="ＭＳ Ｐゴシック" charset="-128"/>
          <a:cs typeface="ＭＳ Ｐゴシック" charset="-128"/>
          <a:sym typeface="Times" charset="0"/>
        </a:defRPr>
      </a:lvl4pPr>
      <a:lvl5pPr marL="39688" indent="-39688" algn="ctr" rtl="0" eaLnBrk="0" fontAlgn="base" hangingPunct="0">
        <a:spcBef>
          <a:spcPct val="0"/>
        </a:spcBef>
        <a:spcAft>
          <a:spcPct val="0"/>
        </a:spcAft>
        <a:defRPr sz="4400">
          <a:solidFill>
            <a:schemeClr val="tx1"/>
          </a:solidFill>
          <a:latin typeface="Arial" charset="0"/>
          <a:ea typeface="ＭＳ Ｐゴシック" charset="-128"/>
          <a:cs typeface="ＭＳ Ｐゴシック" charset="-128"/>
          <a:sym typeface="Times" charset="0"/>
        </a:defRPr>
      </a:lvl5pPr>
      <a:lvl6pPr marL="496888" algn="ctr" rtl="0" fontAlgn="base">
        <a:spcBef>
          <a:spcPct val="0"/>
        </a:spcBef>
        <a:spcAft>
          <a:spcPct val="0"/>
        </a:spcAft>
        <a:defRPr sz="4400">
          <a:solidFill>
            <a:schemeClr val="tx1"/>
          </a:solidFill>
          <a:latin typeface="Times" charset="0"/>
          <a:ea typeface="ヒラギノ明朝 ProN W3" charset="-128"/>
          <a:cs typeface="ヒラギノ明朝 ProN W3" charset="-128"/>
          <a:sym typeface="Times" charset="0"/>
        </a:defRPr>
      </a:lvl6pPr>
      <a:lvl7pPr marL="954088" algn="ctr" rtl="0" fontAlgn="base">
        <a:spcBef>
          <a:spcPct val="0"/>
        </a:spcBef>
        <a:spcAft>
          <a:spcPct val="0"/>
        </a:spcAft>
        <a:defRPr sz="4400">
          <a:solidFill>
            <a:schemeClr val="tx1"/>
          </a:solidFill>
          <a:latin typeface="Times" charset="0"/>
          <a:ea typeface="ヒラギノ明朝 ProN W3" charset="-128"/>
          <a:cs typeface="ヒラギノ明朝 ProN W3" charset="-128"/>
          <a:sym typeface="Times" charset="0"/>
        </a:defRPr>
      </a:lvl7pPr>
      <a:lvl8pPr marL="1411288" algn="ctr" rtl="0" fontAlgn="base">
        <a:spcBef>
          <a:spcPct val="0"/>
        </a:spcBef>
        <a:spcAft>
          <a:spcPct val="0"/>
        </a:spcAft>
        <a:defRPr sz="4400">
          <a:solidFill>
            <a:schemeClr val="tx1"/>
          </a:solidFill>
          <a:latin typeface="Times" charset="0"/>
          <a:ea typeface="ヒラギノ明朝 ProN W3" charset="-128"/>
          <a:cs typeface="ヒラギノ明朝 ProN W3" charset="-128"/>
          <a:sym typeface="Times" charset="0"/>
        </a:defRPr>
      </a:lvl8pPr>
      <a:lvl9pPr marL="1868488" algn="ctr" rtl="0" fontAlgn="base">
        <a:spcBef>
          <a:spcPct val="0"/>
        </a:spcBef>
        <a:spcAft>
          <a:spcPct val="0"/>
        </a:spcAft>
        <a:defRPr sz="4400">
          <a:solidFill>
            <a:schemeClr val="tx1"/>
          </a:solidFill>
          <a:latin typeface="Times" charset="0"/>
          <a:ea typeface="ヒラギノ明朝 ProN W3" charset="-128"/>
          <a:cs typeface="ヒラギノ明朝 ProN W3" charset="-128"/>
          <a:sym typeface="Times" charset="0"/>
        </a:defRPr>
      </a:lvl9pPr>
    </p:titleStyle>
    <p:bodyStyle>
      <a:lvl1pPr marL="382588" indent="-342900" algn="l" rtl="0" eaLnBrk="0" fontAlgn="base" hangingPunct="0">
        <a:spcBef>
          <a:spcPts val="800"/>
        </a:spcBef>
        <a:spcAft>
          <a:spcPct val="0"/>
        </a:spcAft>
        <a:buSzPct val="100000"/>
        <a:buFont typeface="Times" charset="0"/>
        <a:buChar char="•"/>
        <a:defRPr sz="3200">
          <a:solidFill>
            <a:schemeClr val="tx1"/>
          </a:solidFill>
          <a:latin typeface="Arial" charset="0"/>
          <a:ea typeface="ＭＳ Ｐゴシック" charset="-128"/>
          <a:cs typeface="ＭＳ Ｐゴシック" charset="-128"/>
          <a:sym typeface="Times" charset="0"/>
        </a:defRPr>
      </a:lvl1pPr>
      <a:lvl2pPr marL="731838" indent="-285750" algn="l" rtl="0" eaLnBrk="0" fontAlgn="base" hangingPunct="0">
        <a:spcBef>
          <a:spcPts val="700"/>
        </a:spcBef>
        <a:spcAft>
          <a:spcPct val="0"/>
        </a:spcAft>
        <a:buSzPct val="100000"/>
        <a:buFont typeface="Times" charset="0"/>
        <a:buChar char="–"/>
        <a:defRPr sz="2800">
          <a:solidFill>
            <a:schemeClr val="tx1"/>
          </a:solidFill>
          <a:latin typeface="Arial" charset="0"/>
          <a:ea typeface="ＭＳ Ｐゴシック" charset="-128"/>
          <a:cs typeface="+mn-cs"/>
          <a:sym typeface="Times" charset="0"/>
        </a:defRPr>
      </a:lvl2pPr>
      <a:lvl3pPr marL="1131888" indent="-228600" algn="l" rtl="0" eaLnBrk="0" fontAlgn="base" hangingPunct="0">
        <a:spcBef>
          <a:spcPts val="600"/>
        </a:spcBef>
        <a:spcAft>
          <a:spcPct val="0"/>
        </a:spcAft>
        <a:buSzPct val="100000"/>
        <a:buFont typeface="Times" charset="0"/>
        <a:buChar char="•"/>
        <a:defRPr sz="2400">
          <a:solidFill>
            <a:schemeClr val="tx1"/>
          </a:solidFill>
          <a:latin typeface="Arial" charset="0"/>
          <a:ea typeface="ＭＳ Ｐゴシック" charset="-128"/>
          <a:cs typeface="+mn-cs"/>
          <a:sym typeface="Times" charset="0"/>
        </a:defRPr>
      </a:lvl3pPr>
      <a:lvl4pPr marL="1589088" indent="-228600" algn="l" rtl="0" eaLnBrk="0" fontAlgn="base" hangingPunct="0">
        <a:spcBef>
          <a:spcPts val="500"/>
        </a:spcBef>
        <a:spcAft>
          <a:spcPct val="0"/>
        </a:spcAft>
        <a:buSzPct val="100000"/>
        <a:buFont typeface="Times" charset="0"/>
        <a:buChar char="–"/>
        <a:defRPr sz="2000">
          <a:solidFill>
            <a:schemeClr val="tx1"/>
          </a:solidFill>
          <a:latin typeface="Arial" charset="0"/>
          <a:ea typeface="ＭＳ Ｐゴシック" charset="-128"/>
          <a:cs typeface="+mn-cs"/>
          <a:sym typeface="Times" charset="0"/>
        </a:defRPr>
      </a:lvl4pPr>
      <a:lvl5pPr marL="2046288" indent="-228600" algn="l" rtl="0" eaLnBrk="0" fontAlgn="base" hangingPunct="0">
        <a:spcBef>
          <a:spcPts val="500"/>
        </a:spcBef>
        <a:spcAft>
          <a:spcPct val="0"/>
        </a:spcAft>
        <a:buSzPct val="100000"/>
        <a:buFont typeface="Times" charset="0"/>
        <a:buChar char="»"/>
        <a:defRPr sz="2000">
          <a:solidFill>
            <a:schemeClr val="tx1"/>
          </a:solidFill>
          <a:latin typeface="Arial" charset="0"/>
          <a:ea typeface="ＭＳ Ｐゴシック" charset="-128"/>
          <a:cs typeface="+mn-cs"/>
          <a:sym typeface="Times" charset="0"/>
        </a:defRPr>
      </a:lvl5pPr>
      <a:lvl6pPr marL="2503488" indent="-228600" algn="l" rtl="0" fontAlgn="base">
        <a:spcBef>
          <a:spcPts val="500"/>
        </a:spcBef>
        <a:spcAft>
          <a:spcPct val="0"/>
        </a:spcAft>
        <a:buSzPct val="100000"/>
        <a:buFont typeface="Times" charset="0"/>
        <a:buChar char="»"/>
        <a:defRPr sz="2000">
          <a:solidFill>
            <a:schemeClr val="tx1"/>
          </a:solidFill>
          <a:latin typeface="+mn-lt"/>
          <a:ea typeface="+mn-ea"/>
          <a:cs typeface="+mn-cs"/>
          <a:sym typeface="Times" charset="0"/>
        </a:defRPr>
      </a:lvl6pPr>
      <a:lvl7pPr marL="2960688" indent="-228600" algn="l" rtl="0" fontAlgn="base">
        <a:spcBef>
          <a:spcPts val="500"/>
        </a:spcBef>
        <a:spcAft>
          <a:spcPct val="0"/>
        </a:spcAft>
        <a:buSzPct val="100000"/>
        <a:buFont typeface="Times" charset="0"/>
        <a:buChar char="»"/>
        <a:defRPr sz="2000">
          <a:solidFill>
            <a:schemeClr val="tx1"/>
          </a:solidFill>
          <a:latin typeface="+mn-lt"/>
          <a:ea typeface="+mn-ea"/>
          <a:cs typeface="+mn-cs"/>
          <a:sym typeface="Times" charset="0"/>
        </a:defRPr>
      </a:lvl7pPr>
      <a:lvl8pPr marL="3417888" indent="-228600" algn="l" rtl="0" fontAlgn="base">
        <a:spcBef>
          <a:spcPts val="500"/>
        </a:spcBef>
        <a:spcAft>
          <a:spcPct val="0"/>
        </a:spcAft>
        <a:buSzPct val="100000"/>
        <a:buFont typeface="Times" charset="0"/>
        <a:buChar char="»"/>
        <a:defRPr sz="2000">
          <a:solidFill>
            <a:schemeClr val="tx1"/>
          </a:solidFill>
          <a:latin typeface="+mn-lt"/>
          <a:ea typeface="+mn-ea"/>
          <a:cs typeface="+mn-cs"/>
          <a:sym typeface="Times" charset="0"/>
        </a:defRPr>
      </a:lvl8pPr>
      <a:lvl9pPr marL="3875088" indent="-228600" algn="l" rtl="0" fontAlgn="base">
        <a:spcBef>
          <a:spcPts val="500"/>
        </a:spcBef>
        <a:spcAft>
          <a:spcPct val="0"/>
        </a:spcAft>
        <a:buSzPct val="100000"/>
        <a:buFont typeface="Times" charset="0"/>
        <a:buChar char="»"/>
        <a:defRPr sz="2000">
          <a:solidFill>
            <a:schemeClr val="tx1"/>
          </a:solidFill>
          <a:latin typeface="+mn-lt"/>
          <a:ea typeface="+mn-ea"/>
          <a:cs typeface="+mn-cs"/>
          <a:sym typeface="Time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6" Type="http://schemas.openxmlformats.org/officeDocument/2006/relationships/image" Target="../media/image20.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4" Type="http://schemas.openxmlformats.org/officeDocument/2006/relationships/image" Target="../media/image21.png"/><Relationship Id="rId10" Type="http://schemas.openxmlformats.org/officeDocument/2006/relationships/image" Target="../media/image22.png"/><Relationship Id="rId5" Type="http://schemas.openxmlformats.org/officeDocument/2006/relationships/image" Target="../media/image18.png"/><Relationship Id="rId7" Type="http://schemas.openxmlformats.org/officeDocument/2006/relationships/image" Target="../media/image1.png"/><Relationship Id="rId11" Type="http://schemas.openxmlformats.org/officeDocument/2006/relationships/image" Target="../media/image23.png"/><Relationship Id="rId12"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6.png"/><Relationship Id="rId9" Type="http://schemas.openxmlformats.org/officeDocument/2006/relationships/image" Target="../media/image20.png"/><Relationship Id="rId3" Type="http://schemas.openxmlformats.org/officeDocument/2006/relationships/image" Target="../media/image17.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7.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 Id="rId9" Type="http://schemas.openxmlformats.org/officeDocument/2006/relationships/image" Target="../media/image31.png"/><Relationship Id="rId3" Type="http://schemas.openxmlformats.org/officeDocument/2006/relationships/image" Target="../media/image25.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34.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0.xml"/><Relationship Id="rId9" Type="http://schemas.openxmlformats.org/officeDocument/2006/relationships/image" Target="../media/image38.png"/><Relationship Id="rId3" Type="http://schemas.openxmlformats.org/officeDocument/2006/relationships/image" Target="../media/image32.pn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18.png"/><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6.png"/><Relationship Id="rId9" Type="http://schemas.openxmlformats.org/officeDocument/2006/relationships/image" Target="../media/image20.png"/><Relationship Id="rId3" Type="http://schemas.openxmlformats.org/officeDocument/2006/relationships/image" Target="../media/image17.pn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3"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3" Type="http://schemas.openxmlformats.org/officeDocument/2006/relationships/hyperlink" Target="http://insulators_chromosome-dynamics.biotoul.f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3"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3"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4"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3" Type="http://schemas.openxmlformats.org/officeDocument/2006/relationships/image" Target="../media/image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3"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6" Type="http://schemas.openxmlformats.org/officeDocument/2006/relationships/image" Target="../media/image48.png"/><Relationship Id="rId4"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chart" Target="../charts/chart1.xml"/><Relationship Id="rId3" Type="http://schemas.openxmlformats.org/officeDocument/2006/relationships/chart" Target="../charts/chart2.xml"/><Relationship Id="rId5"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chart" Target="../charts/chart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4"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6" Type="http://schemas.openxmlformats.org/officeDocument/2006/relationships/image" Target="../media/image61.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5"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4" Type="http://schemas.openxmlformats.org/officeDocument/2006/relationships/image" Target="../media/image9.png"/><Relationship Id="rId10" Type="http://schemas.openxmlformats.org/officeDocument/2006/relationships/image" Target="../media/image15.png"/><Relationship Id="rId5" Type="http://schemas.openxmlformats.org/officeDocument/2006/relationships/image" Target="../media/image10.png"/><Relationship Id="rId7"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7.png"/><Relationship Id="rId9" Type="http://schemas.openxmlformats.org/officeDocument/2006/relationships/image" Target="../media/image14.png"/><Relationship Id="rId3" Type="http://schemas.openxmlformats.org/officeDocument/2006/relationships/image" Target="../media/image8.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3"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5304238" y="4203242"/>
            <a:ext cx="584030" cy="286385"/>
            <a:chOff x="338421" y="0"/>
            <a:chExt cx="584455" cy="286494"/>
          </a:xfrm>
        </p:grpSpPr>
        <p:sp>
          <p:nvSpPr>
            <p:cNvPr id="14" name="Triangle rectangle 352"/>
            <p:cNvSpPr>
              <a:spLocks noChangeArrowheads="1"/>
            </p:cNvSpPr>
            <p:nvPr/>
          </p:nvSpPr>
          <p:spPr bwMode="auto">
            <a:xfrm>
              <a:off x="338421" y="0"/>
              <a:ext cx="584455" cy="285709"/>
            </a:xfrm>
            <a:prstGeom prst="rtTriangle">
              <a:avLst/>
            </a:prstGeom>
            <a:solidFill>
              <a:schemeClr val="tx1"/>
            </a:solidFill>
            <a:ln w="9525">
              <a:noFill/>
              <a:miter lim="800000"/>
              <a:headEnd/>
              <a:tailEnd/>
            </a:ln>
          </p:spPr>
          <p:txBody>
            <a:bodyPr anchor="ctr">
              <a:prstTxWarp prst="textNoShape">
                <a:avLst/>
              </a:prstTxWarp>
            </a:bodyPr>
            <a:lstStyle/>
            <a:p>
              <a:pPr algn="ctr" eaLnBrk="0" hangingPunct="0"/>
              <a:endParaRPr lang="fr-FR">
                <a:solidFill>
                  <a:srgbClr val="FFFFFF"/>
                </a:solidFill>
                <a:latin typeface="MS PGothic" charset="0"/>
                <a:sym typeface="MS PGothic" charset="0"/>
              </a:endParaRPr>
            </a:p>
          </p:txBody>
        </p:sp>
        <p:cxnSp>
          <p:nvCxnSpPr>
            <p:cNvPr id="17" name="Connecteur droit 353"/>
            <p:cNvCxnSpPr>
              <a:cxnSpLocks noChangeShapeType="1"/>
              <a:stCxn id="14" idx="1"/>
              <a:endCxn id="14" idx="2"/>
            </p:cNvCxnSpPr>
            <p:nvPr/>
          </p:nvCxnSpPr>
          <p:spPr bwMode="auto">
            <a:xfrm rot="10800000" flipV="1">
              <a:off x="338421" y="142855"/>
              <a:ext cx="1588" cy="142854"/>
            </a:xfrm>
            <a:prstGeom prst="line">
              <a:avLst/>
            </a:prstGeom>
            <a:noFill/>
            <a:ln w="12700">
              <a:solidFill>
                <a:schemeClr val="tx1"/>
              </a:solidFill>
              <a:round/>
              <a:headEnd/>
              <a:tailEnd/>
            </a:ln>
          </p:spPr>
        </p:cxnSp>
        <p:sp>
          <p:nvSpPr>
            <p:cNvPr id="19" name="Connecteur droit 354"/>
            <p:cNvSpPr>
              <a:spLocks noChangeShapeType="1"/>
            </p:cNvSpPr>
            <p:nvPr/>
          </p:nvSpPr>
          <p:spPr bwMode="auto">
            <a:xfrm rot="16200000" flipH="1">
              <a:off x="516274" y="107838"/>
              <a:ext cx="1588" cy="355723"/>
            </a:xfrm>
            <a:prstGeom prst="line">
              <a:avLst/>
            </a:prstGeom>
            <a:noFill/>
            <a:ln w="12700">
              <a:solidFill>
                <a:schemeClr val="tx1"/>
              </a:solidFill>
              <a:round/>
              <a:headEnd/>
              <a:tailEnd/>
            </a:ln>
          </p:spPr>
          <p:txBody>
            <a:bodyPr>
              <a:prstTxWarp prst="textNoShape">
                <a:avLst/>
              </a:prstTxWarp>
            </a:bodyPr>
            <a:lstStyle/>
            <a:p>
              <a:endParaRPr lang="fr-FR"/>
            </a:p>
          </p:txBody>
        </p:sp>
      </p:grpSp>
      <p:sp>
        <p:nvSpPr>
          <p:cNvPr id="20" name="Rectangle 49"/>
          <p:cNvSpPr>
            <a:spLocks/>
          </p:cNvSpPr>
          <p:nvPr/>
        </p:nvSpPr>
        <p:spPr bwMode="auto">
          <a:xfrm>
            <a:off x="2514581" y="3199593"/>
            <a:ext cx="4707479" cy="338554"/>
          </a:xfrm>
          <a:prstGeom prst="rect">
            <a:avLst/>
          </a:prstGeom>
          <a:noFill/>
          <a:ln w="9525">
            <a:noFill/>
            <a:miter lim="800000"/>
            <a:headEnd/>
            <a:tailEnd/>
          </a:ln>
        </p:spPr>
        <p:txBody>
          <a:bodyPr wrap="square">
            <a:prstTxWarp prst="textNoShape">
              <a:avLst/>
            </a:prstTxWarp>
            <a:spAutoFit/>
          </a:bodyPr>
          <a:lstStyle/>
          <a:p>
            <a:pPr algn="ctr"/>
            <a:r>
              <a:rPr lang="en-US" sz="1600" b="1" dirty="0" smtClean="0">
                <a:solidFill>
                  <a:srgbClr val="FFFFFF"/>
                </a:solidFill>
                <a:ea typeface="Arial" charset="0"/>
                <a:cs typeface="Arial" charset="0"/>
                <a:sym typeface="Arial" charset="0"/>
              </a:rPr>
              <a:t>CNRS - Univ. of Toulouse</a:t>
            </a:r>
            <a:endParaRPr lang="en-US" b="1" dirty="0" smtClean="0">
              <a:solidFill>
                <a:srgbClr val="FFFFFF"/>
              </a:solidFill>
              <a:ea typeface="Arial" charset="0"/>
              <a:cs typeface="Arial" charset="0"/>
              <a:sym typeface="Arial" charset="0"/>
            </a:endParaRPr>
          </a:p>
        </p:txBody>
      </p:sp>
      <p:sp>
        <p:nvSpPr>
          <p:cNvPr id="21" name="Rectangle 20"/>
          <p:cNvSpPr/>
          <p:nvPr/>
        </p:nvSpPr>
        <p:spPr>
          <a:xfrm>
            <a:off x="2380752" y="3316069"/>
            <a:ext cx="4748178" cy="523220"/>
          </a:xfrm>
          <a:prstGeom prst="rect">
            <a:avLst/>
          </a:prstGeom>
        </p:spPr>
        <p:txBody>
          <a:bodyPr wrap="square">
            <a:spAutoFit/>
          </a:bodyPr>
          <a:lstStyle/>
          <a:p>
            <a:pPr algn="ctr"/>
            <a:endParaRPr lang="en-US" sz="1400" b="1" dirty="0" smtClean="0">
              <a:solidFill>
                <a:srgbClr val="FFFFFF"/>
              </a:solidFill>
              <a:ea typeface="Arial" charset="0"/>
              <a:cs typeface="Arial" charset="0"/>
              <a:sym typeface="Arial" charset="0"/>
            </a:endParaRPr>
          </a:p>
          <a:p>
            <a:pPr algn="ctr"/>
            <a:r>
              <a:rPr lang="en-US" sz="1400" b="1" dirty="0" smtClean="0">
                <a:solidFill>
                  <a:srgbClr val="FF0000"/>
                </a:solidFill>
                <a:ea typeface="Arial" charset="0"/>
                <a:cs typeface="Arial" charset="0"/>
                <a:sym typeface="Arial" charset="0"/>
              </a:rPr>
              <a:t>Chromatin Dynamics &amp; Cell proliferation</a:t>
            </a:r>
            <a:endParaRPr lang="en-US" sz="1400" b="1" dirty="0" smtClean="0">
              <a:solidFill>
                <a:srgbClr val="FF0000"/>
              </a:solidFill>
              <a:ea typeface="Arial" charset="0"/>
              <a:cs typeface="Arial" charset="0"/>
              <a:sym typeface="Arial" charset="0"/>
            </a:endParaRPr>
          </a:p>
        </p:txBody>
      </p:sp>
      <p:sp>
        <p:nvSpPr>
          <p:cNvPr id="22" name="ZoneTexte 21"/>
          <p:cNvSpPr txBox="1"/>
          <p:nvPr/>
        </p:nvSpPr>
        <p:spPr>
          <a:xfrm>
            <a:off x="4046531" y="3864688"/>
            <a:ext cx="1185391" cy="461665"/>
          </a:xfrm>
          <a:prstGeom prst="rect">
            <a:avLst/>
          </a:prstGeom>
          <a:noFill/>
        </p:spPr>
        <p:txBody>
          <a:bodyPr wrap="none" rtlCol="0">
            <a:spAutoFit/>
          </a:bodyPr>
          <a:lstStyle/>
          <a:p>
            <a:pPr algn="ctr"/>
            <a:r>
              <a:rPr lang="fr-FR" b="1" dirty="0" smtClean="0">
                <a:solidFill>
                  <a:schemeClr val="bg1"/>
                </a:solidFill>
              </a:rPr>
              <a:t>Olivier Cuvier</a:t>
            </a:r>
          </a:p>
          <a:p>
            <a:pPr algn="ctr"/>
            <a:r>
              <a:rPr lang="fr-FR" b="1" dirty="0" smtClean="0">
                <a:solidFill>
                  <a:schemeClr val="bg1"/>
                </a:solidFill>
              </a:rPr>
              <a:t>Inserm</a:t>
            </a:r>
            <a:endParaRPr lang="fr-FR" b="1" dirty="0">
              <a:solidFill>
                <a:schemeClr val="bg1"/>
              </a:solidFill>
            </a:endParaRPr>
          </a:p>
        </p:txBody>
      </p:sp>
      <p:sp>
        <p:nvSpPr>
          <p:cNvPr id="23" name="Rectangle 49"/>
          <p:cNvSpPr>
            <a:spLocks/>
          </p:cNvSpPr>
          <p:nvPr/>
        </p:nvSpPr>
        <p:spPr bwMode="auto">
          <a:xfrm>
            <a:off x="1016000" y="1956205"/>
            <a:ext cx="7619999" cy="1015663"/>
          </a:xfrm>
          <a:prstGeom prst="rect">
            <a:avLst/>
          </a:prstGeom>
          <a:noFill/>
          <a:ln w="9525">
            <a:noFill/>
            <a:miter lim="800000"/>
            <a:headEnd/>
            <a:tailEnd/>
          </a:ln>
        </p:spPr>
        <p:txBody>
          <a:bodyPr wrap="square">
            <a:prstTxWarp prst="textNoShape">
              <a:avLst/>
            </a:prstTxWarp>
            <a:noAutofit/>
          </a:bodyPr>
          <a:lstStyle/>
          <a:p>
            <a:pPr algn="ctr"/>
            <a:r>
              <a:rPr lang="fr-FR" sz="2000" b="1" dirty="0" smtClean="0">
                <a:solidFill>
                  <a:schemeClr val="bg1"/>
                </a:solidFill>
                <a:ea typeface="Arial" charset="0"/>
                <a:cs typeface="Arial" charset="0"/>
                <a:sym typeface="Arial" charset="0"/>
              </a:rPr>
              <a:t> I. </a:t>
            </a:r>
            <a:r>
              <a:rPr lang="fr-FR" sz="2000" b="1" dirty="0" err="1" smtClean="0">
                <a:solidFill>
                  <a:schemeClr val="bg1"/>
                </a:solidFill>
                <a:ea typeface="Arial" charset="0"/>
                <a:cs typeface="Arial" charset="0"/>
                <a:sym typeface="Arial" charset="0"/>
              </a:rPr>
              <a:t>ChIP</a:t>
            </a:r>
            <a:r>
              <a:rPr lang="fr-FR" sz="2000" b="1" dirty="0" smtClean="0">
                <a:solidFill>
                  <a:schemeClr val="bg1"/>
                </a:solidFill>
                <a:ea typeface="Arial" charset="0"/>
                <a:cs typeface="Arial" charset="0"/>
                <a:sym typeface="Arial" charset="0"/>
              </a:rPr>
              <a:t> &amp; Co.</a:t>
            </a:r>
          </a:p>
          <a:p>
            <a:pPr algn="ctr"/>
            <a:r>
              <a:rPr lang="fr-FR" sz="2000" b="1" dirty="0" smtClean="0">
                <a:solidFill>
                  <a:schemeClr val="bg1"/>
                </a:solidFill>
                <a:ea typeface="Arial" charset="0"/>
                <a:cs typeface="Arial" charset="0"/>
                <a:sym typeface="Arial" charset="0"/>
              </a:rPr>
              <a:t>The Technique - </a:t>
            </a:r>
            <a:r>
              <a:rPr lang="fr-FR" sz="2000" b="1" dirty="0" err="1" smtClean="0">
                <a:ea typeface="Arial" charset="0"/>
                <a:cs typeface="Arial" charset="0"/>
                <a:sym typeface="Arial" charset="0"/>
              </a:rPr>
              <a:t>Biological</a:t>
            </a:r>
            <a:r>
              <a:rPr lang="fr-FR" sz="2000" b="1" dirty="0" smtClean="0">
                <a:ea typeface="Arial" charset="0"/>
                <a:cs typeface="Arial" charset="0"/>
                <a:sym typeface="Arial" charset="0"/>
              </a:rPr>
              <a:t> </a:t>
            </a:r>
            <a:r>
              <a:rPr lang="fr-FR" sz="2000" b="1" dirty="0" err="1" smtClean="0">
                <a:ea typeface="Arial" charset="0"/>
                <a:cs typeface="Arial" charset="0"/>
                <a:sym typeface="Arial" charset="0"/>
              </a:rPr>
              <a:t>Context</a:t>
            </a:r>
            <a:r>
              <a:rPr lang="fr-FR" sz="2000" b="1" dirty="0" smtClean="0">
                <a:solidFill>
                  <a:schemeClr val="bg1"/>
                </a:solidFill>
                <a:ea typeface="Arial" charset="0"/>
                <a:cs typeface="Arial" charset="0"/>
                <a:sym typeface="Arial" charset="0"/>
              </a:rPr>
              <a:t> </a:t>
            </a:r>
            <a:endParaRPr lang="en-US" sz="2000" b="1" dirty="0" smtClean="0">
              <a:solidFill>
                <a:schemeClr val="bg1"/>
              </a:solidFill>
              <a:ea typeface="Arial" charset="0"/>
              <a:cs typeface="Arial" charset="0"/>
              <a:sym typeface="Arial"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28600" y="2238375"/>
            <a:ext cx="4038600" cy="3589338"/>
            <a:chOff x="109" y="1026"/>
            <a:chExt cx="2544" cy="2261"/>
          </a:xfrm>
        </p:grpSpPr>
        <p:sp>
          <p:nvSpPr>
            <p:cNvPr id="17453" name="Text Box 5"/>
            <p:cNvSpPr txBox="1">
              <a:spLocks noChangeArrowheads="1"/>
            </p:cNvSpPr>
            <p:nvPr/>
          </p:nvSpPr>
          <p:spPr bwMode="auto">
            <a:xfrm>
              <a:off x="1066" y="1434"/>
              <a:ext cx="1542" cy="176"/>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  Fragmentation de l’ADN </a:t>
              </a:r>
            </a:p>
          </p:txBody>
        </p:sp>
        <p:sp>
          <p:nvSpPr>
            <p:cNvPr id="17454" name="Text Box 6"/>
            <p:cNvSpPr txBox="1">
              <a:spLocks noChangeArrowheads="1"/>
            </p:cNvSpPr>
            <p:nvPr/>
          </p:nvSpPr>
          <p:spPr bwMode="auto">
            <a:xfrm>
              <a:off x="1111" y="2024"/>
              <a:ext cx="1542" cy="292"/>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dirty="0" err="1">
                  <a:solidFill>
                    <a:srgbClr val="000000"/>
                  </a:solidFill>
                </a:rPr>
                <a:t>Immunoprécipitation</a:t>
              </a:r>
              <a:r>
                <a:rPr lang="fr-FR" dirty="0">
                  <a:solidFill>
                    <a:srgbClr val="000000"/>
                  </a:solidFill>
                </a:rPr>
                <a:t> avec</a:t>
              </a:r>
              <a:r>
                <a:rPr lang="fr-FR" dirty="0" smtClean="0">
                  <a:solidFill>
                    <a:srgbClr val="000000"/>
                  </a:solidFill>
                </a:rPr>
                <a:t> anticorps </a:t>
              </a:r>
              <a:endParaRPr lang="fr-FR" dirty="0">
                <a:solidFill>
                  <a:srgbClr val="000000"/>
                </a:solidFill>
              </a:endParaRPr>
            </a:p>
          </p:txBody>
        </p:sp>
        <p:pic>
          <p:nvPicPr>
            <p:cNvPr id="17455" name="Picture 7"/>
            <p:cNvPicPr>
              <a:picLocks noChangeAspect="1" noChangeArrowheads="1"/>
            </p:cNvPicPr>
            <p:nvPr/>
          </p:nvPicPr>
          <p:blipFill>
            <a:blip r:embed="rId2"/>
            <a:srcRect/>
            <a:stretch>
              <a:fillRect/>
            </a:stretch>
          </p:blipFill>
          <p:spPr bwMode="auto">
            <a:xfrm>
              <a:off x="250" y="1180"/>
              <a:ext cx="1724" cy="268"/>
            </a:xfrm>
            <a:prstGeom prst="rect">
              <a:avLst/>
            </a:prstGeom>
            <a:noFill/>
            <a:ln w="9525">
              <a:noFill/>
              <a:round/>
              <a:headEnd/>
              <a:tailEnd/>
            </a:ln>
          </p:spPr>
        </p:pic>
        <p:pic>
          <p:nvPicPr>
            <p:cNvPr id="17456" name="Picture 8"/>
            <p:cNvPicPr>
              <a:picLocks noChangeAspect="1" noChangeArrowheads="1"/>
            </p:cNvPicPr>
            <p:nvPr/>
          </p:nvPicPr>
          <p:blipFill>
            <a:blip r:embed="rId3"/>
            <a:srcRect/>
            <a:stretch>
              <a:fillRect/>
            </a:stretch>
          </p:blipFill>
          <p:spPr bwMode="auto">
            <a:xfrm>
              <a:off x="476" y="2949"/>
              <a:ext cx="771" cy="338"/>
            </a:xfrm>
            <a:prstGeom prst="rect">
              <a:avLst/>
            </a:prstGeom>
            <a:noFill/>
            <a:ln w="9525">
              <a:noFill/>
              <a:round/>
              <a:headEnd/>
              <a:tailEnd/>
            </a:ln>
          </p:spPr>
        </p:pic>
        <p:pic>
          <p:nvPicPr>
            <p:cNvPr id="17458" name="Picture 10"/>
            <p:cNvPicPr>
              <a:picLocks noChangeAspect="1" noChangeArrowheads="1"/>
            </p:cNvPicPr>
            <p:nvPr/>
          </p:nvPicPr>
          <p:blipFill>
            <a:blip r:embed="rId4"/>
            <a:srcRect/>
            <a:stretch>
              <a:fillRect/>
            </a:stretch>
          </p:blipFill>
          <p:spPr bwMode="auto">
            <a:xfrm>
              <a:off x="109" y="1588"/>
              <a:ext cx="1633" cy="387"/>
            </a:xfrm>
            <a:prstGeom prst="rect">
              <a:avLst/>
            </a:prstGeom>
            <a:noFill/>
            <a:ln w="9525">
              <a:noFill/>
              <a:round/>
              <a:headEnd/>
              <a:tailEnd/>
            </a:ln>
          </p:spPr>
        </p:pic>
        <p:grpSp>
          <p:nvGrpSpPr>
            <p:cNvPr id="3" name="Group 11"/>
            <p:cNvGrpSpPr>
              <a:grpSpLocks/>
            </p:cNvGrpSpPr>
            <p:nvPr/>
          </p:nvGrpSpPr>
          <p:grpSpPr bwMode="auto">
            <a:xfrm>
              <a:off x="685" y="1880"/>
              <a:ext cx="155" cy="184"/>
              <a:chOff x="685" y="1880"/>
              <a:chExt cx="155" cy="184"/>
            </a:xfrm>
          </p:grpSpPr>
          <p:sp>
            <p:nvSpPr>
              <p:cNvPr id="17474" name="Line 12"/>
              <p:cNvSpPr>
                <a:spLocks noChangeShapeType="1"/>
              </p:cNvSpPr>
              <p:nvPr/>
            </p:nvSpPr>
            <p:spPr bwMode="auto">
              <a:xfrm>
                <a:off x="738" y="1880"/>
                <a:ext cx="1" cy="109"/>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7475" name="Line 13"/>
              <p:cNvSpPr>
                <a:spLocks noChangeShapeType="1"/>
              </p:cNvSpPr>
              <p:nvPr/>
            </p:nvSpPr>
            <p:spPr bwMode="auto">
              <a:xfrm flipV="1">
                <a:off x="738" y="1947"/>
                <a:ext cx="102" cy="44"/>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7476" name="Line 14"/>
              <p:cNvSpPr>
                <a:spLocks noChangeShapeType="1"/>
              </p:cNvSpPr>
              <p:nvPr/>
            </p:nvSpPr>
            <p:spPr bwMode="auto">
              <a:xfrm flipH="1">
                <a:off x="685" y="1989"/>
                <a:ext cx="55" cy="75"/>
              </a:xfrm>
              <a:prstGeom prst="line">
                <a:avLst/>
              </a:prstGeom>
              <a:noFill/>
              <a:ln w="25560">
                <a:solidFill>
                  <a:srgbClr val="800080"/>
                </a:solidFill>
                <a:miter lim="800000"/>
                <a:headEnd/>
                <a:tailEnd/>
              </a:ln>
            </p:spPr>
            <p:txBody>
              <a:bodyPr>
                <a:prstTxWarp prst="textNoShape">
                  <a:avLst/>
                </a:prstTxWarp>
              </a:bodyPr>
              <a:lstStyle/>
              <a:p>
                <a:endParaRPr lang="fr-FR"/>
              </a:p>
            </p:txBody>
          </p:sp>
        </p:grpSp>
        <p:pic>
          <p:nvPicPr>
            <p:cNvPr id="17460" name="Picture 15"/>
            <p:cNvPicPr>
              <a:picLocks noChangeAspect="1" noChangeArrowheads="1"/>
            </p:cNvPicPr>
            <p:nvPr/>
          </p:nvPicPr>
          <p:blipFill>
            <a:blip r:embed="rId5"/>
            <a:srcRect/>
            <a:stretch>
              <a:fillRect/>
            </a:stretch>
          </p:blipFill>
          <p:spPr bwMode="auto">
            <a:xfrm>
              <a:off x="794" y="2314"/>
              <a:ext cx="499" cy="272"/>
            </a:xfrm>
            <a:prstGeom prst="rect">
              <a:avLst/>
            </a:prstGeom>
            <a:noFill/>
            <a:ln w="9525">
              <a:noFill/>
              <a:round/>
              <a:headEnd/>
              <a:tailEnd/>
            </a:ln>
          </p:spPr>
        </p:pic>
        <p:sp>
          <p:nvSpPr>
            <p:cNvPr id="17461" name="Line 16"/>
            <p:cNvSpPr>
              <a:spLocks noChangeShapeType="1"/>
            </p:cNvSpPr>
            <p:nvPr/>
          </p:nvSpPr>
          <p:spPr bwMode="auto">
            <a:xfrm>
              <a:off x="1021" y="1452"/>
              <a:ext cx="1" cy="272"/>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7462" name="Text Box 17"/>
            <p:cNvSpPr txBox="1">
              <a:spLocks noChangeArrowheads="1"/>
            </p:cNvSpPr>
            <p:nvPr/>
          </p:nvSpPr>
          <p:spPr bwMode="auto">
            <a:xfrm rot="-1080000">
              <a:off x="884" y="1026"/>
              <a:ext cx="862" cy="156"/>
            </a:xfrm>
            <a:prstGeom prst="rect">
              <a:avLst/>
            </a:prstGeom>
            <a:noFill/>
            <a:ln w="9525">
              <a:noFill/>
              <a:round/>
              <a:headEnd/>
              <a:tailEnd/>
            </a:ln>
          </p:spPr>
          <p:txBody>
            <a:bodyPr lIns="90000" tIns="46800" rIns="90000" bIns="46800">
              <a:prstTxWarp prst="textNoShape">
                <a:avLst/>
              </a:prstTxWarp>
              <a:spAutoFit/>
            </a:bodyPr>
            <a:lstStyle/>
            <a:p>
              <a:pPr defTabSz="449263">
                <a:spcBef>
                  <a:spcPts val="6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1000">
                <a:solidFill>
                  <a:srgbClr val="6600FF"/>
                </a:solidFill>
              </a:endParaRPr>
            </a:p>
          </p:txBody>
        </p:sp>
        <p:sp>
          <p:nvSpPr>
            <p:cNvPr id="17463" name="Line 18"/>
            <p:cNvSpPr>
              <a:spLocks noChangeShapeType="1"/>
            </p:cNvSpPr>
            <p:nvPr/>
          </p:nvSpPr>
          <p:spPr bwMode="auto">
            <a:xfrm>
              <a:off x="1021" y="2042"/>
              <a:ext cx="1" cy="272"/>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7464" name="Line 19"/>
            <p:cNvSpPr>
              <a:spLocks noChangeShapeType="1"/>
            </p:cNvSpPr>
            <p:nvPr/>
          </p:nvSpPr>
          <p:spPr bwMode="auto">
            <a:xfrm>
              <a:off x="1021" y="2703"/>
              <a:ext cx="1" cy="273"/>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grpSp>
          <p:nvGrpSpPr>
            <p:cNvPr id="4" name="Group 20"/>
            <p:cNvGrpSpPr>
              <a:grpSpLocks/>
            </p:cNvGrpSpPr>
            <p:nvPr/>
          </p:nvGrpSpPr>
          <p:grpSpPr bwMode="auto">
            <a:xfrm>
              <a:off x="877" y="2548"/>
              <a:ext cx="159" cy="188"/>
              <a:chOff x="877" y="2548"/>
              <a:chExt cx="159" cy="188"/>
            </a:xfrm>
          </p:grpSpPr>
          <p:sp>
            <p:nvSpPr>
              <p:cNvPr id="17471" name="Line 21"/>
              <p:cNvSpPr>
                <a:spLocks noChangeShapeType="1"/>
              </p:cNvSpPr>
              <p:nvPr/>
            </p:nvSpPr>
            <p:spPr bwMode="auto">
              <a:xfrm>
                <a:off x="925" y="2548"/>
                <a:ext cx="5" cy="113"/>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7472" name="Line 22"/>
              <p:cNvSpPr>
                <a:spLocks noChangeShapeType="1"/>
              </p:cNvSpPr>
              <p:nvPr/>
            </p:nvSpPr>
            <p:spPr bwMode="auto">
              <a:xfrm flipV="1">
                <a:off x="930" y="2622"/>
                <a:ext cx="106" cy="41"/>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7473" name="Line 23"/>
              <p:cNvSpPr>
                <a:spLocks noChangeShapeType="1"/>
              </p:cNvSpPr>
              <p:nvPr/>
            </p:nvSpPr>
            <p:spPr bwMode="auto">
              <a:xfrm flipH="1">
                <a:off x="877" y="2661"/>
                <a:ext cx="55" cy="75"/>
              </a:xfrm>
              <a:prstGeom prst="line">
                <a:avLst/>
              </a:prstGeom>
              <a:noFill/>
              <a:ln w="25560">
                <a:solidFill>
                  <a:srgbClr val="800080"/>
                </a:solidFill>
                <a:miter lim="800000"/>
                <a:headEnd/>
                <a:tailEnd/>
              </a:ln>
            </p:spPr>
            <p:txBody>
              <a:bodyPr>
                <a:prstTxWarp prst="textNoShape">
                  <a:avLst/>
                </a:prstTxWarp>
              </a:bodyPr>
              <a:lstStyle/>
              <a:p>
                <a:endParaRPr lang="fr-FR"/>
              </a:p>
            </p:txBody>
          </p:sp>
        </p:grpSp>
        <p:sp>
          <p:nvSpPr>
            <p:cNvPr id="17466" name="Text Box 24"/>
            <p:cNvSpPr txBox="1">
              <a:spLocks noChangeArrowheads="1"/>
            </p:cNvSpPr>
            <p:nvPr/>
          </p:nvSpPr>
          <p:spPr bwMode="auto">
            <a:xfrm>
              <a:off x="386" y="1089"/>
              <a:ext cx="1134" cy="173"/>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Crosslink</a:t>
              </a:r>
            </a:p>
          </p:txBody>
        </p:sp>
        <p:sp>
          <p:nvSpPr>
            <p:cNvPr id="17467" name="Text Box 25"/>
            <p:cNvSpPr txBox="1">
              <a:spLocks noChangeArrowheads="1"/>
            </p:cNvSpPr>
            <p:nvPr/>
          </p:nvSpPr>
          <p:spPr bwMode="auto">
            <a:xfrm>
              <a:off x="975" y="2677"/>
              <a:ext cx="1134" cy="173"/>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     Décrosslink</a:t>
              </a:r>
            </a:p>
          </p:txBody>
        </p:sp>
        <p:sp>
          <p:nvSpPr>
            <p:cNvPr id="17468" name="Text Box 26"/>
            <p:cNvSpPr txBox="1">
              <a:spLocks noChangeArrowheads="1"/>
            </p:cNvSpPr>
            <p:nvPr/>
          </p:nvSpPr>
          <p:spPr bwMode="auto">
            <a:xfrm>
              <a:off x="1157" y="2933"/>
              <a:ext cx="590" cy="288"/>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Purification de l’ADN</a:t>
              </a:r>
            </a:p>
          </p:txBody>
        </p:sp>
      </p:grpSp>
      <p:sp>
        <p:nvSpPr>
          <p:cNvPr id="17411" name="Ellipse 31"/>
          <p:cNvSpPr>
            <a:spLocks noChangeArrowheads="1"/>
          </p:cNvSpPr>
          <p:nvPr/>
        </p:nvSpPr>
        <p:spPr bwMode="auto">
          <a:xfrm>
            <a:off x="1371600" y="24892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7412" name="Ellipse 32"/>
          <p:cNvSpPr>
            <a:spLocks noChangeArrowheads="1"/>
          </p:cNvSpPr>
          <p:nvPr/>
        </p:nvSpPr>
        <p:spPr bwMode="auto">
          <a:xfrm>
            <a:off x="1168400" y="35306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7413" name="Ellipse 33"/>
          <p:cNvSpPr>
            <a:spLocks noChangeArrowheads="1"/>
          </p:cNvSpPr>
          <p:nvPr/>
        </p:nvSpPr>
        <p:spPr bwMode="auto">
          <a:xfrm>
            <a:off x="1473200" y="45974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7418" name="Ellipse 42"/>
          <p:cNvSpPr>
            <a:spLocks noChangeArrowheads="1"/>
          </p:cNvSpPr>
          <p:nvPr/>
        </p:nvSpPr>
        <p:spPr bwMode="auto">
          <a:xfrm>
            <a:off x="1498600" y="57912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7419" name="ZoneTexte 62"/>
          <p:cNvSpPr txBox="1">
            <a:spLocks noChangeArrowheads="1"/>
          </p:cNvSpPr>
          <p:nvPr/>
        </p:nvSpPr>
        <p:spPr bwMode="auto">
          <a:xfrm>
            <a:off x="714375" y="1763713"/>
            <a:ext cx="1981200" cy="369887"/>
          </a:xfrm>
          <a:prstGeom prst="rect">
            <a:avLst/>
          </a:prstGeom>
          <a:noFill/>
          <a:ln w="9525">
            <a:noFill/>
            <a:miter lim="800000"/>
            <a:headEnd/>
            <a:tailEnd/>
          </a:ln>
        </p:spPr>
        <p:txBody>
          <a:bodyPr>
            <a:prstTxWarp prst="textNoShape">
              <a:avLst/>
            </a:prstTxWarp>
            <a:spAutoFit/>
          </a:bodyPr>
          <a:lstStyle/>
          <a:p>
            <a:r>
              <a:rPr lang="fr-FR" sz="1800">
                <a:solidFill>
                  <a:schemeClr val="tx1"/>
                </a:solidFill>
              </a:rPr>
              <a:t>ChIP (seq)</a:t>
            </a:r>
          </a:p>
        </p:txBody>
      </p:sp>
      <p:sp>
        <p:nvSpPr>
          <p:cNvPr id="17420" name="ZoneTexte 63"/>
          <p:cNvSpPr txBox="1">
            <a:spLocks noChangeArrowheads="1"/>
          </p:cNvSpPr>
          <p:nvPr/>
        </p:nvSpPr>
        <p:spPr bwMode="auto">
          <a:xfrm>
            <a:off x="3505200" y="152400"/>
            <a:ext cx="3669018" cy="369332"/>
          </a:xfrm>
          <a:prstGeom prst="rect">
            <a:avLst/>
          </a:prstGeom>
          <a:noFill/>
          <a:ln w="9525">
            <a:noFill/>
            <a:miter lim="800000"/>
            <a:headEnd/>
            <a:tailEnd/>
          </a:ln>
        </p:spPr>
        <p:txBody>
          <a:bodyPr wrap="none">
            <a:prstTxWarp prst="textNoShape">
              <a:avLst/>
            </a:prstTxWarp>
            <a:spAutoFit/>
          </a:bodyPr>
          <a:lstStyle/>
          <a:p>
            <a:r>
              <a:rPr lang="fr-FR" sz="1800" b="1" dirty="0" err="1" smtClean="0">
                <a:solidFill>
                  <a:schemeClr val="tx1"/>
                </a:solidFill>
              </a:rPr>
              <a:t>ChIP</a:t>
            </a:r>
            <a:r>
              <a:rPr lang="fr-FR" sz="1800" b="1" dirty="0" smtClean="0">
                <a:solidFill>
                  <a:schemeClr val="tx1"/>
                </a:solidFill>
              </a:rPr>
              <a:t> : </a:t>
            </a:r>
            <a:r>
              <a:rPr lang="fr-FR" sz="1800" b="1" dirty="0" err="1" smtClean="0">
                <a:solidFill>
                  <a:schemeClr val="tx1"/>
                </a:solidFill>
              </a:rPr>
              <a:t>requirements</a:t>
            </a:r>
            <a:r>
              <a:rPr lang="fr-FR" sz="1800" b="1" dirty="0" smtClean="0">
                <a:solidFill>
                  <a:schemeClr val="tx1"/>
                </a:solidFill>
              </a:rPr>
              <a:t>, conditions</a:t>
            </a:r>
            <a:endParaRPr lang="fr-FR" sz="1800" b="1" dirty="0">
              <a:solidFill>
                <a:schemeClr val="tx1"/>
              </a:solidFill>
            </a:endParaRPr>
          </a:p>
        </p:txBody>
      </p:sp>
      <p:grpSp>
        <p:nvGrpSpPr>
          <p:cNvPr id="6" name="Group 1189"/>
          <p:cNvGrpSpPr>
            <a:grpSpLocks/>
          </p:cNvGrpSpPr>
          <p:nvPr/>
        </p:nvGrpSpPr>
        <p:grpSpPr bwMode="auto">
          <a:xfrm>
            <a:off x="609600" y="609600"/>
            <a:ext cx="1676400" cy="1066800"/>
            <a:chOff x="3936" y="2352"/>
            <a:chExt cx="1056" cy="672"/>
          </a:xfrm>
        </p:grpSpPr>
        <p:sp>
          <p:nvSpPr>
            <p:cNvPr id="76" name="Text Box 1171"/>
            <p:cNvSpPr txBox="1">
              <a:spLocks noChangeArrowheads="1"/>
            </p:cNvSpPr>
            <p:nvPr/>
          </p:nvSpPr>
          <p:spPr bwMode="auto">
            <a:xfrm>
              <a:off x="3936" y="2352"/>
              <a:ext cx="1056" cy="672"/>
            </a:xfrm>
            <a:prstGeom prst="rect">
              <a:avLst/>
            </a:prstGeom>
            <a:solidFill>
              <a:schemeClr val="tx1"/>
            </a:solidFill>
            <a:ln>
              <a:headEnd/>
              <a:tailEnd/>
            </a:ln>
          </p:spPr>
          <p:style>
            <a:lnRef idx="1">
              <a:schemeClr val="accent1"/>
            </a:lnRef>
            <a:fillRef idx="3">
              <a:schemeClr val="accent1"/>
            </a:fillRef>
            <a:effectRef idx="2">
              <a:schemeClr val="accent1"/>
            </a:effectRef>
            <a:fontRef idx="minor">
              <a:schemeClr val="lt1"/>
            </a:fontRef>
          </p:style>
          <p:txBody>
            <a:bodyPr>
              <a:prstTxWarp prst="textNoShape">
                <a:avLst/>
              </a:prstTxWarp>
              <a:spAutoFit/>
            </a:bodyPr>
            <a:lstStyle/>
            <a:p>
              <a:pPr algn="ctr" eaLnBrk="0" hangingPunct="0">
                <a:defRPr/>
              </a:pPr>
              <a:endParaRPr lang="fr-FR" sz="1600"/>
            </a:p>
          </p:txBody>
        </p:sp>
        <p:pic>
          <p:nvPicPr>
            <p:cNvPr id="77" name="Picture 1172"/>
            <p:cNvPicPr>
              <a:picLocks noChangeAspect="1" noChangeArrowheads="1"/>
            </p:cNvPicPr>
            <p:nvPr/>
          </p:nvPicPr>
          <p:blipFill>
            <a:blip r:embed="rId6"/>
            <a:srcRect/>
            <a:stretch>
              <a:fillRect/>
            </a:stretch>
          </p:blipFill>
          <p:spPr bwMode="auto">
            <a:xfrm>
              <a:off x="4128" y="2800"/>
              <a:ext cx="768" cy="198"/>
            </a:xfrm>
            <a:prstGeom prst="rect">
              <a:avLst/>
            </a:prstGeom>
            <a:ln>
              <a:noFill/>
              <a:headEnd/>
              <a:tailEnd/>
            </a:ln>
          </p:spPr>
          <p:style>
            <a:lnRef idx="1">
              <a:schemeClr val="accent1"/>
            </a:lnRef>
            <a:fillRef idx="3">
              <a:schemeClr val="accent1"/>
            </a:fillRef>
            <a:effectRef idx="2">
              <a:schemeClr val="accent1"/>
            </a:effectRef>
            <a:fontRef idx="minor">
              <a:schemeClr val="lt1"/>
            </a:fontRef>
          </p:style>
        </p:pic>
        <p:grpSp>
          <p:nvGrpSpPr>
            <p:cNvPr id="7" name="Group 1173"/>
            <p:cNvGrpSpPr>
              <a:grpSpLocks/>
            </p:cNvGrpSpPr>
            <p:nvPr/>
          </p:nvGrpSpPr>
          <p:grpSpPr bwMode="auto">
            <a:xfrm>
              <a:off x="4321" y="2542"/>
              <a:ext cx="429" cy="331"/>
              <a:chOff x="472" y="2418"/>
              <a:chExt cx="600" cy="400"/>
            </a:xfrm>
          </p:grpSpPr>
          <p:sp>
            <p:nvSpPr>
              <p:cNvPr id="80" name="Oval 1174"/>
              <p:cNvSpPr>
                <a:spLocks noChangeArrowheads="1"/>
              </p:cNvSpPr>
              <p:nvPr/>
            </p:nvSpPr>
            <p:spPr bwMode="auto">
              <a:xfrm>
                <a:off x="711" y="2418"/>
                <a:ext cx="243"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1" name="Oval 1175"/>
              <p:cNvSpPr>
                <a:spLocks noChangeArrowheads="1"/>
              </p:cNvSpPr>
              <p:nvPr/>
            </p:nvSpPr>
            <p:spPr bwMode="auto">
              <a:xfrm>
                <a:off x="485" y="2488"/>
                <a:ext cx="243"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2" name="Oval 1176"/>
              <p:cNvSpPr>
                <a:spLocks noChangeArrowheads="1"/>
              </p:cNvSpPr>
              <p:nvPr/>
            </p:nvSpPr>
            <p:spPr bwMode="auto">
              <a:xfrm>
                <a:off x="472" y="2593"/>
                <a:ext cx="243"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3" name="Oval 1177"/>
              <p:cNvSpPr>
                <a:spLocks noChangeArrowheads="1"/>
              </p:cNvSpPr>
              <p:nvPr/>
            </p:nvSpPr>
            <p:spPr bwMode="auto">
              <a:xfrm>
                <a:off x="664" y="2611"/>
                <a:ext cx="245"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4" name="Oval 1178"/>
              <p:cNvSpPr>
                <a:spLocks noChangeArrowheads="1"/>
              </p:cNvSpPr>
              <p:nvPr/>
            </p:nvSpPr>
            <p:spPr bwMode="auto">
              <a:xfrm>
                <a:off x="829" y="2492"/>
                <a:ext cx="243" cy="208"/>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5" name="Oval 1179"/>
              <p:cNvSpPr>
                <a:spLocks noChangeArrowheads="1"/>
              </p:cNvSpPr>
              <p:nvPr/>
            </p:nvSpPr>
            <p:spPr bwMode="auto">
              <a:xfrm>
                <a:off x="582" y="2541"/>
                <a:ext cx="245" cy="207"/>
              </a:xfrm>
              <a:prstGeom prst="ellipse">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grpSp>
        <p:sp>
          <p:nvSpPr>
            <p:cNvPr id="79" name="Oval 1187"/>
            <p:cNvSpPr>
              <a:spLocks noChangeArrowheads="1"/>
            </p:cNvSpPr>
            <p:nvPr/>
          </p:nvSpPr>
          <p:spPr bwMode="auto">
            <a:xfrm>
              <a:off x="4505" y="2712"/>
              <a:ext cx="212" cy="145"/>
            </a:xfrm>
            <a:prstGeom prst="ellipse">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grpSp>
      <p:sp>
        <p:nvSpPr>
          <p:cNvPr id="17436" name="Line 38"/>
          <p:cNvSpPr>
            <a:spLocks noChangeShapeType="1"/>
          </p:cNvSpPr>
          <p:nvPr/>
        </p:nvSpPr>
        <p:spPr bwMode="auto">
          <a:xfrm>
            <a:off x="881063" y="5829300"/>
            <a:ext cx="152400" cy="0"/>
          </a:xfrm>
          <a:prstGeom prst="line">
            <a:avLst/>
          </a:prstGeom>
          <a:noFill/>
          <a:ln w="34925">
            <a:solidFill>
              <a:srgbClr val="FF000C"/>
            </a:solidFill>
            <a:round/>
            <a:headEnd/>
            <a:tailEnd type="triangle" w="med" len="med"/>
          </a:ln>
        </p:spPr>
        <p:txBody>
          <a:bodyPr lIns="0" tIns="0" rIns="0" bIns="0">
            <a:prstTxWarp prst="textNoShape">
              <a:avLst/>
            </a:prstTxWarp>
          </a:bodyPr>
          <a:lstStyle/>
          <a:p>
            <a:endParaRPr lang="fr-FR"/>
          </a:p>
        </p:txBody>
      </p:sp>
      <p:sp>
        <p:nvSpPr>
          <p:cNvPr id="17437" name="Line 38"/>
          <p:cNvSpPr>
            <a:spLocks noChangeShapeType="1"/>
          </p:cNvSpPr>
          <p:nvPr/>
        </p:nvSpPr>
        <p:spPr bwMode="auto">
          <a:xfrm>
            <a:off x="1828800" y="5829300"/>
            <a:ext cx="152400" cy="0"/>
          </a:xfrm>
          <a:prstGeom prst="line">
            <a:avLst/>
          </a:prstGeom>
          <a:noFill/>
          <a:ln w="34925">
            <a:solidFill>
              <a:srgbClr val="FF000C"/>
            </a:solidFill>
            <a:round/>
            <a:headEnd type="triangle" w="med" len="med"/>
            <a:tailEnd/>
          </a:ln>
        </p:spPr>
        <p:txBody>
          <a:bodyPr lIns="0" tIns="0" rIns="0" bIns="0">
            <a:prstTxWarp prst="textNoShape">
              <a:avLst/>
            </a:prstTxWarp>
          </a:bodyPr>
          <a:lstStyle/>
          <a:p>
            <a:endParaRPr lang="fr-FR"/>
          </a:p>
        </p:txBody>
      </p:sp>
      <p:sp>
        <p:nvSpPr>
          <p:cNvPr id="17438" name="ZoneTexte 130"/>
          <p:cNvSpPr txBox="1">
            <a:spLocks noChangeArrowheads="1"/>
          </p:cNvSpPr>
          <p:nvPr/>
        </p:nvSpPr>
        <p:spPr bwMode="auto">
          <a:xfrm>
            <a:off x="533400" y="5867400"/>
            <a:ext cx="760413" cy="276225"/>
          </a:xfrm>
          <a:prstGeom prst="rect">
            <a:avLst/>
          </a:prstGeom>
          <a:noFill/>
          <a:ln w="9525">
            <a:noFill/>
            <a:miter lim="800000"/>
            <a:headEnd/>
            <a:tailEnd/>
          </a:ln>
        </p:spPr>
        <p:txBody>
          <a:bodyPr wrap="none">
            <a:prstTxWarp prst="textNoShape">
              <a:avLst/>
            </a:prstTxWarp>
            <a:spAutoFit/>
          </a:bodyPr>
          <a:lstStyle/>
          <a:p>
            <a:r>
              <a:rPr lang="fr-FR" b="1">
                <a:solidFill>
                  <a:srgbClr val="FF0000"/>
                </a:solidFill>
              </a:rPr>
              <a:t>5' reads</a:t>
            </a:r>
          </a:p>
        </p:txBody>
      </p:sp>
      <p:sp>
        <p:nvSpPr>
          <p:cNvPr id="17439" name="ZoneTexte 131"/>
          <p:cNvSpPr txBox="1">
            <a:spLocks noChangeArrowheads="1"/>
          </p:cNvSpPr>
          <p:nvPr/>
        </p:nvSpPr>
        <p:spPr bwMode="auto">
          <a:xfrm>
            <a:off x="1600200" y="5867400"/>
            <a:ext cx="760413" cy="276225"/>
          </a:xfrm>
          <a:prstGeom prst="rect">
            <a:avLst/>
          </a:prstGeom>
          <a:noFill/>
          <a:ln w="9525">
            <a:noFill/>
            <a:miter lim="800000"/>
            <a:headEnd/>
            <a:tailEnd/>
          </a:ln>
        </p:spPr>
        <p:txBody>
          <a:bodyPr wrap="none">
            <a:prstTxWarp prst="textNoShape">
              <a:avLst/>
            </a:prstTxWarp>
            <a:spAutoFit/>
          </a:bodyPr>
          <a:lstStyle/>
          <a:p>
            <a:r>
              <a:rPr lang="fr-FR" b="1">
                <a:solidFill>
                  <a:srgbClr val="FF0000"/>
                </a:solidFill>
              </a:rPr>
              <a:t>3' reads</a:t>
            </a:r>
          </a:p>
        </p:txBody>
      </p:sp>
      <p:sp>
        <p:nvSpPr>
          <p:cNvPr id="70" name="ZoneTexte 69"/>
          <p:cNvSpPr txBox="1"/>
          <p:nvPr/>
        </p:nvSpPr>
        <p:spPr>
          <a:xfrm>
            <a:off x="3886200" y="2540000"/>
            <a:ext cx="5118859" cy="2862322"/>
          </a:xfrm>
          <a:prstGeom prst="rect">
            <a:avLst/>
          </a:prstGeom>
          <a:noFill/>
        </p:spPr>
        <p:txBody>
          <a:bodyPr wrap="none" rtlCol="0">
            <a:spAutoFit/>
          </a:bodyPr>
          <a:lstStyle/>
          <a:p>
            <a:r>
              <a:rPr lang="fr-FR" dirty="0" err="1" smtClean="0">
                <a:solidFill>
                  <a:schemeClr val="tx1"/>
                </a:solidFill>
              </a:rPr>
              <a:t>Specificity</a:t>
            </a:r>
            <a:r>
              <a:rPr lang="fr-FR" dirty="0" smtClean="0">
                <a:solidFill>
                  <a:schemeClr val="tx1"/>
                </a:solidFill>
              </a:rPr>
              <a:t>: 	</a:t>
            </a:r>
            <a:r>
              <a:rPr lang="fr-FR" dirty="0" err="1" smtClean="0">
                <a:solidFill>
                  <a:schemeClr val="tx1"/>
                </a:solidFill>
              </a:rPr>
              <a:t>Biology</a:t>
            </a:r>
            <a:r>
              <a:rPr lang="fr-FR" dirty="0" smtClean="0">
                <a:solidFill>
                  <a:schemeClr val="tx1"/>
                </a:solidFill>
              </a:rPr>
              <a:t> / </a:t>
            </a:r>
            <a:r>
              <a:rPr lang="fr-FR" dirty="0" err="1" smtClean="0">
                <a:solidFill>
                  <a:schemeClr val="tx1"/>
                </a:solidFill>
              </a:rPr>
              <a:t>Bioinfo</a:t>
            </a:r>
            <a:endParaRPr lang="fr-FR" dirty="0" smtClean="0">
              <a:solidFill>
                <a:schemeClr val="tx1"/>
              </a:solidFill>
            </a:endParaRPr>
          </a:p>
          <a:p>
            <a:r>
              <a:rPr lang="fr-FR" dirty="0" smtClean="0">
                <a:solidFill>
                  <a:schemeClr val="tx1"/>
                </a:solidFill>
              </a:rPr>
              <a:t>1) </a:t>
            </a:r>
            <a:r>
              <a:rPr lang="fr-FR" b="1" dirty="0" err="1" smtClean="0">
                <a:solidFill>
                  <a:schemeClr val="tx1"/>
                </a:solidFill>
              </a:rPr>
              <a:t>antibodies</a:t>
            </a:r>
            <a:endParaRPr lang="fr-FR" b="1" dirty="0" smtClean="0">
              <a:solidFill>
                <a:schemeClr val="tx1"/>
              </a:solidFill>
            </a:endParaRPr>
          </a:p>
          <a:p>
            <a:r>
              <a:rPr lang="fr-FR" dirty="0" smtClean="0">
                <a:solidFill>
                  <a:schemeClr val="tx1"/>
                </a:solidFill>
              </a:rPr>
              <a:t>a) how to </a:t>
            </a:r>
            <a:r>
              <a:rPr lang="fr-FR" dirty="0" err="1" smtClean="0">
                <a:solidFill>
                  <a:schemeClr val="tx1"/>
                </a:solidFill>
              </a:rPr>
              <a:t>generate</a:t>
            </a:r>
            <a:r>
              <a:rPr lang="fr-FR" dirty="0" smtClean="0">
                <a:solidFill>
                  <a:schemeClr val="tx1"/>
                </a:solidFill>
              </a:rPr>
              <a:t> a good </a:t>
            </a:r>
            <a:r>
              <a:rPr lang="fr-FR" dirty="0" err="1" smtClean="0">
                <a:solidFill>
                  <a:schemeClr val="tx1"/>
                </a:solidFill>
              </a:rPr>
              <a:t>antibody</a:t>
            </a:r>
            <a:r>
              <a:rPr lang="fr-FR" dirty="0" smtClean="0">
                <a:solidFill>
                  <a:schemeClr val="tx1"/>
                </a:solidFill>
              </a:rPr>
              <a:t> ?</a:t>
            </a:r>
          </a:p>
          <a:p>
            <a:r>
              <a:rPr lang="fr-FR" dirty="0" smtClean="0">
                <a:solidFill>
                  <a:schemeClr val="tx1"/>
                </a:solidFill>
              </a:rPr>
              <a:t>- native </a:t>
            </a:r>
            <a:r>
              <a:rPr lang="fr-FR" dirty="0" err="1" smtClean="0">
                <a:solidFill>
                  <a:schemeClr val="tx1"/>
                </a:solidFill>
              </a:rPr>
              <a:t>protein</a:t>
            </a:r>
            <a:r>
              <a:rPr lang="fr-FR" dirty="0" smtClean="0">
                <a:solidFill>
                  <a:schemeClr val="tx1"/>
                </a:solidFill>
              </a:rPr>
              <a:t> conformation (3D), </a:t>
            </a:r>
            <a:r>
              <a:rPr lang="fr-FR" dirty="0" err="1" smtClean="0">
                <a:solidFill>
                  <a:schemeClr val="tx1"/>
                </a:solidFill>
              </a:rPr>
              <a:t>epitopes</a:t>
            </a:r>
            <a:r>
              <a:rPr lang="fr-FR" dirty="0" smtClean="0">
                <a:solidFill>
                  <a:schemeClr val="tx1"/>
                </a:solidFill>
              </a:rPr>
              <a:t> =&gt; </a:t>
            </a:r>
            <a:r>
              <a:rPr lang="fr-FR" dirty="0" err="1" smtClean="0">
                <a:solidFill>
                  <a:schemeClr val="tx1"/>
                </a:solidFill>
              </a:rPr>
              <a:t>rProt</a:t>
            </a:r>
            <a:r>
              <a:rPr lang="fr-FR" dirty="0" smtClean="0">
                <a:solidFill>
                  <a:schemeClr val="tx1"/>
                </a:solidFill>
              </a:rPr>
              <a:t> versus </a:t>
            </a:r>
            <a:r>
              <a:rPr lang="fr-FR" dirty="0" err="1" smtClean="0">
                <a:solidFill>
                  <a:schemeClr val="tx1"/>
                </a:solidFill>
              </a:rPr>
              <a:t>pept</a:t>
            </a:r>
            <a:endParaRPr lang="fr-FR" dirty="0" smtClean="0">
              <a:solidFill>
                <a:schemeClr val="tx1"/>
              </a:solidFill>
            </a:endParaRPr>
          </a:p>
          <a:p>
            <a:endParaRPr lang="fr-FR" dirty="0" smtClean="0">
              <a:solidFill>
                <a:schemeClr val="tx1"/>
              </a:solidFill>
            </a:endParaRPr>
          </a:p>
          <a:p>
            <a:r>
              <a:rPr lang="fr-FR" dirty="0" smtClean="0">
                <a:solidFill>
                  <a:schemeClr val="tx1"/>
                </a:solidFill>
              </a:rPr>
              <a:t>b) </a:t>
            </a:r>
            <a:r>
              <a:rPr lang="fr-FR" dirty="0" err="1" smtClean="0">
                <a:solidFill>
                  <a:schemeClr val="tx1"/>
                </a:solidFill>
              </a:rPr>
              <a:t>specificity</a:t>
            </a:r>
            <a:r>
              <a:rPr lang="fr-FR" dirty="0" smtClean="0">
                <a:solidFill>
                  <a:schemeClr val="tx1"/>
                </a:solidFill>
              </a:rPr>
              <a:t>:</a:t>
            </a:r>
          </a:p>
          <a:p>
            <a:r>
              <a:rPr lang="fr-FR" dirty="0" err="1" smtClean="0">
                <a:solidFill>
                  <a:schemeClr val="tx1"/>
                </a:solidFill>
              </a:rPr>
              <a:t>-affinity-purified</a:t>
            </a:r>
            <a:r>
              <a:rPr lang="fr-FR" dirty="0" smtClean="0">
                <a:solidFill>
                  <a:schemeClr val="tx1"/>
                </a:solidFill>
              </a:rPr>
              <a:t> / </a:t>
            </a:r>
            <a:r>
              <a:rPr lang="fr-FR" dirty="0" err="1" smtClean="0">
                <a:solidFill>
                  <a:schemeClr val="tx1"/>
                </a:solidFill>
              </a:rPr>
              <a:t>crude</a:t>
            </a:r>
            <a:r>
              <a:rPr lang="fr-FR" dirty="0" smtClean="0">
                <a:solidFill>
                  <a:schemeClr val="tx1"/>
                </a:solidFill>
              </a:rPr>
              <a:t> </a:t>
            </a:r>
            <a:r>
              <a:rPr lang="fr-FR" dirty="0" err="1" smtClean="0">
                <a:solidFill>
                  <a:schemeClr val="tx1"/>
                </a:solidFill>
              </a:rPr>
              <a:t>serum</a:t>
            </a:r>
            <a:r>
              <a:rPr lang="fr-FR" dirty="0" smtClean="0">
                <a:solidFill>
                  <a:schemeClr val="tx1"/>
                </a:solidFill>
              </a:rPr>
              <a:t>: check / WB</a:t>
            </a:r>
          </a:p>
          <a:p>
            <a:endParaRPr lang="fr-FR" dirty="0" smtClean="0">
              <a:solidFill>
                <a:schemeClr val="tx1"/>
              </a:solidFill>
            </a:endParaRPr>
          </a:p>
          <a:p>
            <a:r>
              <a:rPr lang="fr-FR" dirty="0" smtClean="0">
                <a:solidFill>
                  <a:schemeClr val="tx1"/>
                </a:solidFill>
              </a:rPr>
              <a:t>c) </a:t>
            </a:r>
            <a:r>
              <a:rPr lang="fr-FR" dirty="0" err="1" smtClean="0">
                <a:solidFill>
                  <a:schemeClr val="tx1"/>
                </a:solidFill>
              </a:rPr>
              <a:t>efficiency</a:t>
            </a:r>
            <a:r>
              <a:rPr lang="fr-FR" dirty="0" smtClean="0">
                <a:solidFill>
                  <a:schemeClr val="tx1"/>
                </a:solidFill>
              </a:rPr>
              <a:t>:</a:t>
            </a:r>
          </a:p>
          <a:p>
            <a:r>
              <a:rPr lang="fr-FR" dirty="0" err="1" smtClean="0">
                <a:solidFill>
                  <a:schemeClr val="tx1"/>
                </a:solidFill>
              </a:rPr>
              <a:t>-test</a:t>
            </a:r>
            <a:r>
              <a:rPr lang="fr-FR" dirty="0" smtClean="0">
                <a:solidFill>
                  <a:schemeClr val="tx1"/>
                </a:solidFill>
              </a:rPr>
              <a:t> / </a:t>
            </a:r>
            <a:r>
              <a:rPr lang="fr-FR" dirty="0" err="1" smtClean="0">
                <a:solidFill>
                  <a:schemeClr val="tx1"/>
                </a:solidFill>
              </a:rPr>
              <a:t>immunoprecipitation</a:t>
            </a:r>
            <a:r>
              <a:rPr lang="fr-FR" dirty="0" smtClean="0">
                <a:solidFill>
                  <a:schemeClr val="tx1"/>
                </a:solidFill>
              </a:rPr>
              <a:t> </a:t>
            </a:r>
            <a:r>
              <a:rPr lang="fr-FR" dirty="0" err="1" smtClean="0">
                <a:solidFill>
                  <a:schemeClr val="tx1"/>
                </a:solidFill>
              </a:rPr>
              <a:t>exp</a:t>
            </a:r>
            <a:endParaRPr lang="fr-FR" dirty="0" smtClean="0">
              <a:solidFill>
                <a:schemeClr val="tx1"/>
              </a:solidFill>
            </a:endParaRPr>
          </a:p>
          <a:p>
            <a:r>
              <a:rPr lang="fr-FR" dirty="0" smtClean="0">
                <a:solidFill>
                  <a:schemeClr val="tx1"/>
                </a:solidFill>
              </a:rPr>
              <a:t>	</a:t>
            </a:r>
          </a:p>
          <a:p>
            <a:r>
              <a:rPr lang="fr-FR" dirty="0" smtClean="0">
                <a:solidFill>
                  <a:schemeClr val="tx1"/>
                </a:solidFill>
              </a:rPr>
              <a:t>2) </a:t>
            </a:r>
            <a:r>
              <a:rPr lang="fr-FR" b="1" dirty="0" smtClean="0">
                <a:solidFill>
                  <a:schemeClr val="tx1"/>
                </a:solidFill>
              </a:rPr>
              <a:t>Variations: </a:t>
            </a:r>
            <a:r>
              <a:rPr lang="fr-FR" b="1" dirty="0" err="1" smtClean="0">
                <a:solidFill>
                  <a:schemeClr val="tx1"/>
                </a:solidFill>
              </a:rPr>
              <a:t>protocol</a:t>
            </a:r>
            <a:r>
              <a:rPr lang="fr-FR" b="1" dirty="0" smtClean="0">
                <a:solidFill>
                  <a:schemeClr val="tx1"/>
                </a:solidFill>
              </a:rPr>
              <a:t>, the </a:t>
            </a:r>
            <a:r>
              <a:rPr lang="fr-FR" b="1" dirty="0" err="1" smtClean="0">
                <a:solidFill>
                  <a:schemeClr val="tx1"/>
                </a:solidFill>
              </a:rPr>
              <a:t>experimentalist</a:t>
            </a:r>
            <a:r>
              <a:rPr lang="fr-FR" b="1" dirty="0" smtClean="0">
                <a:solidFill>
                  <a:schemeClr val="tx1"/>
                </a:solidFill>
              </a:rPr>
              <a:t> (</a:t>
            </a:r>
            <a:r>
              <a:rPr lang="fr-FR" b="1" dirty="0" err="1" smtClean="0">
                <a:solidFill>
                  <a:schemeClr val="tx1"/>
                </a:solidFill>
              </a:rPr>
              <a:t>sonication</a:t>
            </a:r>
            <a:r>
              <a:rPr lang="fr-FR" b="1" dirty="0" smtClean="0">
                <a:solidFill>
                  <a:schemeClr val="tx1"/>
                </a:solidFill>
              </a:rPr>
              <a:t>, </a:t>
            </a:r>
            <a:r>
              <a:rPr lang="fr-FR" b="1" dirty="0" err="1" smtClean="0">
                <a:solidFill>
                  <a:schemeClr val="tx1"/>
                </a:solidFill>
              </a:rPr>
              <a:t>washes</a:t>
            </a:r>
            <a:r>
              <a:rPr lang="fr-FR" b="1" dirty="0" smtClean="0">
                <a:solidFill>
                  <a:schemeClr val="tx1"/>
                </a:solidFill>
              </a:rPr>
              <a:t> </a:t>
            </a:r>
            <a:r>
              <a:rPr lang="fr-FR" b="1" dirty="0" err="1" smtClean="0">
                <a:solidFill>
                  <a:schemeClr val="tx1"/>
                </a:solidFill>
              </a:rPr>
              <a:t>etc</a:t>
            </a:r>
            <a:r>
              <a:rPr lang="fr-FR" b="1" dirty="0" smtClean="0">
                <a:solidFill>
                  <a:schemeClr val="tx1"/>
                </a:solidFill>
              </a:rPr>
              <a:t>)</a:t>
            </a:r>
          </a:p>
          <a:p>
            <a:r>
              <a:rPr lang="fr-FR" dirty="0" smtClean="0">
                <a:solidFill>
                  <a:schemeClr val="tx1"/>
                </a:solidFill>
              </a:rPr>
              <a:t> =&gt; input control, control </a:t>
            </a:r>
            <a:r>
              <a:rPr lang="fr-FR" dirty="0" err="1" smtClean="0">
                <a:solidFill>
                  <a:schemeClr val="tx1"/>
                </a:solidFill>
              </a:rPr>
              <a:t>antibody</a:t>
            </a:r>
            <a:r>
              <a:rPr lang="fr-FR" dirty="0" smtClean="0">
                <a:solidFill>
                  <a:schemeClr val="tx1"/>
                </a:solidFill>
              </a:rPr>
              <a:t> (</a:t>
            </a:r>
            <a:r>
              <a:rPr lang="fr-FR" dirty="0" err="1" smtClean="0">
                <a:solidFill>
                  <a:schemeClr val="tx1"/>
                </a:solidFill>
              </a:rPr>
              <a:t>IgG</a:t>
            </a:r>
            <a:r>
              <a:rPr lang="fr-FR" dirty="0" smtClean="0">
                <a:solidFill>
                  <a:schemeClr val="tx1"/>
                </a:solidFill>
              </a:rPr>
              <a:t>)</a:t>
            </a:r>
          </a:p>
          <a:p>
            <a:endParaRPr lang="fr-FR" dirty="0" smtClean="0">
              <a:solidFill>
                <a:schemeClr val="tx1"/>
              </a:solidFill>
            </a:endParaRPr>
          </a:p>
          <a:p>
            <a:r>
              <a:rPr lang="fr-FR" dirty="0" smtClean="0">
                <a:solidFill>
                  <a:schemeClr val="tx1"/>
                </a:solidFill>
              </a:rPr>
              <a:t>3)</a:t>
            </a:r>
            <a:endParaRPr lang="fr-FR"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7410" name="Group 4"/>
          <p:cNvGrpSpPr>
            <a:grpSpLocks/>
          </p:cNvGrpSpPr>
          <p:nvPr/>
        </p:nvGrpSpPr>
        <p:grpSpPr bwMode="auto">
          <a:xfrm>
            <a:off x="228600" y="2238375"/>
            <a:ext cx="4038600" cy="3589338"/>
            <a:chOff x="109" y="1026"/>
            <a:chExt cx="2544" cy="2261"/>
          </a:xfrm>
        </p:grpSpPr>
        <p:sp>
          <p:nvSpPr>
            <p:cNvPr id="17453" name="Text Box 5"/>
            <p:cNvSpPr txBox="1">
              <a:spLocks noChangeArrowheads="1"/>
            </p:cNvSpPr>
            <p:nvPr/>
          </p:nvSpPr>
          <p:spPr bwMode="auto">
            <a:xfrm>
              <a:off x="1066" y="1434"/>
              <a:ext cx="1542" cy="176"/>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  Fragmentation de l’ADN </a:t>
              </a:r>
            </a:p>
          </p:txBody>
        </p:sp>
        <p:sp>
          <p:nvSpPr>
            <p:cNvPr id="17454" name="Text Box 6"/>
            <p:cNvSpPr txBox="1">
              <a:spLocks noChangeArrowheads="1"/>
            </p:cNvSpPr>
            <p:nvPr/>
          </p:nvSpPr>
          <p:spPr bwMode="auto">
            <a:xfrm>
              <a:off x="1111" y="2024"/>
              <a:ext cx="1542" cy="292"/>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Immunoprécipitation avec un anticorps anti-</a:t>
              </a:r>
            </a:p>
          </p:txBody>
        </p:sp>
        <p:pic>
          <p:nvPicPr>
            <p:cNvPr id="17455" name="Picture 7"/>
            <p:cNvPicPr>
              <a:picLocks noChangeAspect="1" noChangeArrowheads="1"/>
            </p:cNvPicPr>
            <p:nvPr/>
          </p:nvPicPr>
          <p:blipFill>
            <a:blip r:embed="rId2"/>
            <a:srcRect/>
            <a:stretch>
              <a:fillRect/>
            </a:stretch>
          </p:blipFill>
          <p:spPr bwMode="auto">
            <a:xfrm>
              <a:off x="250" y="1180"/>
              <a:ext cx="1724" cy="268"/>
            </a:xfrm>
            <a:prstGeom prst="rect">
              <a:avLst/>
            </a:prstGeom>
            <a:noFill/>
            <a:ln w="9525">
              <a:noFill/>
              <a:round/>
              <a:headEnd/>
              <a:tailEnd/>
            </a:ln>
          </p:spPr>
        </p:pic>
        <p:pic>
          <p:nvPicPr>
            <p:cNvPr id="17456" name="Picture 8"/>
            <p:cNvPicPr>
              <a:picLocks noChangeAspect="1" noChangeArrowheads="1"/>
            </p:cNvPicPr>
            <p:nvPr/>
          </p:nvPicPr>
          <p:blipFill>
            <a:blip r:embed="rId3"/>
            <a:srcRect/>
            <a:stretch>
              <a:fillRect/>
            </a:stretch>
          </p:blipFill>
          <p:spPr bwMode="auto">
            <a:xfrm>
              <a:off x="476" y="2949"/>
              <a:ext cx="771" cy="338"/>
            </a:xfrm>
            <a:prstGeom prst="rect">
              <a:avLst/>
            </a:prstGeom>
            <a:noFill/>
            <a:ln w="9525">
              <a:noFill/>
              <a:round/>
              <a:headEnd/>
              <a:tailEnd/>
            </a:ln>
          </p:spPr>
        </p:pic>
        <p:pic>
          <p:nvPicPr>
            <p:cNvPr id="17457" name="Picture 9"/>
            <p:cNvPicPr>
              <a:picLocks noChangeAspect="1" noChangeArrowheads="1"/>
            </p:cNvPicPr>
            <p:nvPr/>
          </p:nvPicPr>
          <p:blipFill>
            <a:blip r:embed="rId4"/>
            <a:srcRect/>
            <a:stretch>
              <a:fillRect/>
            </a:stretch>
          </p:blipFill>
          <p:spPr bwMode="auto">
            <a:xfrm>
              <a:off x="1656" y="2995"/>
              <a:ext cx="726" cy="194"/>
            </a:xfrm>
            <a:prstGeom prst="rect">
              <a:avLst/>
            </a:prstGeom>
            <a:noFill/>
            <a:ln w="9525">
              <a:noFill/>
              <a:round/>
              <a:headEnd/>
              <a:tailEnd/>
            </a:ln>
          </p:spPr>
        </p:pic>
        <p:pic>
          <p:nvPicPr>
            <p:cNvPr id="17458" name="Picture 10"/>
            <p:cNvPicPr>
              <a:picLocks noChangeAspect="1" noChangeArrowheads="1"/>
            </p:cNvPicPr>
            <p:nvPr/>
          </p:nvPicPr>
          <p:blipFill>
            <a:blip r:embed="rId5"/>
            <a:srcRect/>
            <a:stretch>
              <a:fillRect/>
            </a:stretch>
          </p:blipFill>
          <p:spPr bwMode="auto">
            <a:xfrm>
              <a:off x="109" y="1588"/>
              <a:ext cx="1633" cy="387"/>
            </a:xfrm>
            <a:prstGeom prst="rect">
              <a:avLst/>
            </a:prstGeom>
            <a:noFill/>
            <a:ln w="9525">
              <a:noFill/>
              <a:round/>
              <a:headEnd/>
              <a:tailEnd/>
            </a:ln>
          </p:spPr>
        </p:pic>
        <p:grpSp>
          <p:nvGrpSpPr>
            <p:cNvPr id="17459" name="Group 11"/>
            <p:cNvGrpSpPr>
              <a:grpSpLocks/>
            </p:cNvGrpSpPr>
            <p:nvPr/>
          </p:nvGrpSpPr>
          <p:grpSpPr bwMode="auto">
            <a:xfrm>
              <a:off x="685" y="1880"/>
              <a:ext cx="155" cy="184"/>
              <a:chOff x="685" y="1880"/>
              <a:chExt cx="155" cy="184"/>
            </a:xfrm>
          </p:grpSpPr>
          <p:sp>
            <p:nvSpPr>
              <p:cNvPr id="17474" name="Line 12"/>
              <p:cNvSpPr>
                <a:spLocks noChangeShapeType="1"/>
              </p:cNvSpPr>
              <p:nvPr/>
            </p:nvSpPr>
            <p:spPr bwMode="auto">
              <a:xfrm>
                <a:off x="738" y="1880"/>
                <a:ext cx="1" cy="109"/>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7475" name="Line 13"/>
              <p:cNvSpPr>
                <a:spLocks noChangeShapeType="1"/>
              </p:cNvSpPr>
              <p:nvPr/>
            </p:nvSpPr>
            <p:spPr bwMode="auto">
              <a:xfrm flipV="1">
                <a:off x="738" y="1947"/>
                <a:ext cx="102" cy="44"/>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7476" name="Line 14"/>
              <p:cNvSpPr>
                <a:spLocks noChangeShapeType="1"/>
              </p:cNvSpPr>
              <p:nvPr/>
            </p:nvSpPr>
            <p:spPr bwMode="auto">
              <a:xfrm flipH="1">
                <a:off x="685" y="1989"/>
                <a:ext cx="55" cy="75"/>
              </a:xfrm>
              <a:prstGeom prst="line">
                <a:avLst/>
              </a:prstGeom>
              <a:noFill/>
              <a:ln w="25560">
                <a:solidFill>
                  <a:srgbClr val="800080"/>
                </a:solidFill>
                <a:miter lim="800000"/>
                <a:headEnd/>
                <a:tailEnd/>
              </a:ln>
            </p:spPr>
            <p:txBody>
              <a:bodyPr>
                <a:prstTxWarp prst="textNoShape">
                  <a:avLst/>
                </a:prstTxWarp>
              </a:bodyPr>
              <a:lstStyle/>
              <a:p>
                <a:endParaRPr lang="fr-FR"/>
              </a:p>
            </p:txBody>
          </p:sp>
        </p:grpSp>
        <p:pic>
          <p:nvPicPr>
            <p:cNvPr id="17460" name="Picture 15"/>
            <p:cNvPicPr>
              <a:picLocks noChangeAspect="1" noChangeArrowheads="1"/>
            </p:cNvPicPr>
            <p:nvPr/>
          </p:nvPicPr>
          <p:blipFill>
            <a:blip r:embed="rId6"/>
            <a:srcRect/>
            <a:stretch>
              <a:fillRect/>
            </a:stretch>
          </p:blipFill>
          <p:spPr bwMode="auto">
            <a:xfrm>
              <a:off x="794" y="2314"/>
              <a:ext cx="499" cy="272"/>
            </a:xfrm>
            <a:prstGeom prst="rect">
              <a:avLst/>
            </a:prstGeom>
            <a:noFill/>
            <a:ln w="9525">
              <a:noFill/>
              <a:round/>
              <a:headEnd/>
              <a:tailEnd/>
            </a:ln>
          </p:spPr>
        </p:pic>
        <p:sp>
          <p:nvSpPr>
            <p:cNvPr id="17461" name="Line 16"/>
            <p:cNvSpPr>
              <a:spLocks noChangeShapeType="1"/>
            </p:cNvSpPr>
            <p:nvPr/>
          </p:nvSpPr>
          <p:spPr bwMode="auto">
            <a:xfrm>
              <a:off x="1021" y="1452"/>
              <a:ext cx="1" cy="272"/>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7462" name="Text Box 17"/>
            <p:cNvSpPr txBox="1">
              <a:spLocks noChangeArrowheads="1"/>
            </p:cNvSpPr>
            <p:nvPr/>
          </p:nvSpPr>
          <p:spPr bwMode="auto">
            <a:xfrm rot="-1080000">
              <a:off x="884" y="1026"/>
              <a:ext cx="862" cy="156"/>
            </a:xfrm>
            <a:prstGeom prst="rect">
              <a:avLst/>
            </a:prstGeom>
            <a:noFill/>
            <a:ln w="9525">
              <a:noFill/>
              <a:round/>
              <a:headEnd/>
              <a:tailEnd/>
            </a:ln>
          </p:spPr>
          <p:txBody>
            <a:bodyPr lIns="90000" tIns="46800" rIns="90000" bIns="46800">
              <a:prstTxWarp prst="textNoShape">
                <a:avLst/>
              </a:prstTxWarp>
              <a:spAutoFit/>
            </a:bodyPr>
            <a:lstStyle/>
            <a:p>
              <a:pPr defTabSz="449263">
                <a:spcBef>
                  <a:spcPts val="6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1000">
                <a:solidFill>
                  <a:srgbClr val="6600FF"/>
                </a:solidFill>
              </a:endParaRPr>
            </a:p>
          </p:txBody>
        </p:sp>
        <p:sp>
          <p:nvSpPr>
            <p:cNvPr id="17463" name="Line 18"/>
            <p:cNvSpPr>
              <a:spLocks noChangeShapeType="1"/>
            </p:cNvSpPr>
            <p:nvPr/>
          </p:nvSpPr>
          <p:spPr bwMode="auto">
            <a:xfrm>
              <a:off x="1021" y="2042"/>
              <a:ext cx="1" cy="272"/>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7464" name="Line 19"/>
            <p:cNvSpPr>
              <a:spLocks noChangeShapeType="1"/>
            </p:cNvSpPr>
            <p:nvPr/>
          </p:nvSpPr>
          <p:spPr bwMode="auto">
            <a:xfrm>
              <a:off x="1021" y="2703"/>
              <a:ext cx="1" cy="273"/>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grpSp>
          <p:nvGrpSpPr>
            <p:cNvPr id="17465" name="Group 20"/>
            <p:cNvGrpSpPr>
              <a:grpSpLocks/>
            </p:cNvGrpSpPr>
            <p:nvPr/>
          </p:nvGrpSpPr>
          <p:grpSpPr bwMode="auto">
            <a:xfrm>
              <a:off x="877" y="2548"/>
              <a:ext cx="159" cy="188"/>
              <a:chOff x="877" y="2548"/>
              <a:chExt cx="159" cy="188"/>
            </a:xfrm>
          </p:grpSpPr>
          <p:sp>
            <p:nvSpPr>
              <p:cNvPr id="17471" name="Line 21"/>
              <p:cNvSpPr>
                <a:spLocks noChangeShapeType="1"/>
              </p:cNvSpPr>
              <p:nvPr/>
            </p:nvSpPr>
            <p:spPr bwMode="auto">
              <a:xfrm>
                <a:off x="925" y="2548"/>
                <a:ext cx="5" cy="113"/>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7472" name="Line 22"/>
              <p:cNvSpPr>
                <a:spLocks noChangeShapeType="1"/>
              </p:cNvSpPr>
              <p:nvPr/>
            </p:nvSpPr>
            <p:spPr bwMode="auto">
              <a:xfrm flipV="1">
                <a:off x="930" y="2622"/>
                <a:ext cx="106" cy="41"/>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7473" name="Line 23"/>
              <p:cNvSpPr>
                <a:spLocks noChangeShapeType="1"/>
              </p:cNvSpPr>
              <p:nvPr/>
            </p:nvSpPr>
            <p:spPr bwMode="auto">
              <a:xfrm flipH="1">
                <a:off x="877" y="2661"/>
                <a:ext cx="55" cy="75"/>
              </a:xfrm>
              <a:prstGeom prst="line">
                <a:avLst/>
              </a:prstGeom>
              <a:noFill/>
              <a:ln w="25560">
                <a:solidFill>
                  <a:srgbClr val="800080"/>
                </a:solidFill>
                <a:miter lim="800000"/>
                <a:headEnd/>
                <a:tailEnd/>
              </a:ln>
            </p:spPr>
            <p:txBody>
              <a:bodyPr>
                <a:prstTxWarp prst="textNoShape">
                  <a:avLst/>
                </a:prstTxWarp>
              </a:bodyPr>
              <a:lstStyle/>
              <a:p>
                <a:endParaRPr lang="fr-FR"/>
              </a:p>
            </p:txBody>
          </p:sp>
        </p:grpSp>
        <p:sp>
          <p:nvSpPr>
            <p:cNvPr id="17466" name="Text Box 24"/>
            <p:cNvSpPr txBox="1">
              <a:spLocks noChangeArrowheads="1"/>
            </p:cNvSpPr>
            <p:nvPr/>
          </p:nvSpPr>
          <p:spPr bwMode="auto">
            <a:xfrm>
              <a:off x="386" y="1089"/>
              <a:ext cx="1134" cy="173"/>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Crosslink</a:t>
              </a:r>
            </a:p>
          </p:txBody>
        </p:sp>
        <p:sp>
          <p:nvSpPr>
            <p:cNvPr id="17467" name="Text Box 25"/>
            <p:cNvSpPr txBox="1">
              <a:spLocks noChangeArrowheads="1"/>
            </p:cNvSpPr>
            <p:nvPr/>
          </p:nvSpPr>
          <p:spPr bwMode="auto">
            <a:xfrm>
              <a:off x="975" y="2677"/>
              <a:ext cx="1134" cy="173"/>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     Décrosslink</a:t>
              </a:r>
            </a:p>
          </p:txBody>
        </p:sp>
        <p:sp>
          <p:nvSpPr>
            <p:cNvPr id="17468" name="Text Box 26"/>
            <p:cNvSpPr txBox="1">
              <a:spLocks noChangeArrowheads="1"/>
            </p:cNvSpPr>
            <p:nvPr/>
          </p:nvSpPr>
          <p:spPr bwMode="auto">
            <a:xfrm>
              <a:off x="1157" y="2933"/>
              <a:ext cx="590" cy="288"/>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Purification de l’ADN</a:t>
              </a:r>
            </a:p>
          </p:txBody>
        </p:sp>
        <p:sp>
          <p:nvSpPr>
            <p:cNvPr id="17469" name="Line 27"/>
            <p:cNvSpPr>
              <a:spLocks noChangeShapeType="1"/>
            </p:cNvSpPr>
            <p:nvPr/>
          </p:nvSpPr>
          <p:spPr bwMode="auto">
            <a:xfrm>
              <a:off x="1202" y="3085"/>
              <a:ext cx="318" cy="1"/>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7470" name="Text Box 28"/>
            <p:cNvSpPr txBox="1">
              <a:spLocks noChangeArrowheads="1"/>
            </p:cNvSpPr>
            <p:nvPr/>
          </p:nvSpPr>
          <p:spPr bwMode="auto">
            <a:xfrm>
              <a:off x="1702" y="2904"/>
              <a:ext cx="590" cy="173"/>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qPCR</a:t>
              </a:r>
            </a:p>
          </p:txBody>
        </p:sp>
      </p:grpSp>
      <p:sp>
        <p:nvSpPr>
          <p:cNvPr id="17411" name="Ellipse 31"/>
          <p:cNvSpPr>
            <a:spLocks noChangeArrowheads="1"/>
          </p:cNvSpPr>
          <p:nvPr/>
        </p:nvSpPr>
        <p:spPr bwMode="auto">
          <a:xfrm>
            <a:off x="1371600" y="24892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7412" name="Ellipse 32"/>
          <p:cNvSpPr>
            <a:spLocks noChangeArrowheads="1"/>
          </p:cNvSpPr>
          <p:nvPr/>
        </p:nvSpPr>
        <p:spPr bwMode="auto">
          <a:xfrm>
            <a:off x="1168400" y="35306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7413" name="Ellipse 33"/>
          <p:cNvSpPr>
            <a:spLocks noChangeArrowheads="1"/>
          </p:cNvSpPr>
          <p:nvPr/>
        </p:nvSpPr>
        <p:spPr bwMode="auto">
          <a:xfrm>
            <a:off x="1473200" y="45974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7414" name="Ellipse 34"/>
          <p:cNvSpPr>
            <a:spLocks noChangeArrowheads="1"/>
          </p:cNvSpPr>
          <p:nvPr/>
        </p:nvSpPr>
        <p:spPr bwMode="auto">
          <a:xfrm>
            <a:off x="2971800" y="685800"/>
            <a:ext cx="1524000" cy="1524000"/>
          </a:xfrm>
          <a:prstGeom prst="ellipse">
            <a:avLst/>
          </a:prstGeom>
          <a:solidFill>
            <a:srgbClr val="BBE0E3"/>
          </a:solidFill>
          <a:ln w="9525">
            <a:solidFill>
              <a:srgbClr val="000000"/>
            </a:solidFill>
            <a:round/>
            <a:headEnd/>
            <a:tailEnd/>
          </a:ln>
        </p:spPr>
        <p:txBody>
          <a:bodyPr>
            <a:prstTxWarp prst="textNoShape">
              <a:avLst/>
            </a:prstTxWarp>
          </a:bodyPr>
          <a:lstStyle/>
          <a:p>
            <a:endParaRPr lang="fr-FR"/>
          </a:p>
        </p:txBody>
      </p:sp>
      <p:grpSp>
        <p:nvGrpSpPr>
          <p:cNvPr id="17415" name="Group 15"/>
          <p:cNvGrpSpPr>
            <a:grpSpLocks/>
          </p:cNvGrpSpPr>
          <p:nvPr/>
        </p:nvGrpSpPr>
        <p:grpSpPr bwMode="auto">
          <a:xfrm>
            <a:off x="3200400" y="1066800"/>
            <a:ext cx="981075" cy="838200"/>
            <a:chOff x="0" y="0"/>
            <a:chExt cx="1505" cy="1339"/>
          </a:xfrm>
        </p:grpSpPr>
        <p:pic>
          <p:nvPicPr>
            <p:cNvPr id="17451" name="Picture 16"/>
            <p:cNvPicPr>
              <a:picLocks noChangeArrowheads="1"/>
            </p:cNvPicPr>
            <p:nvPr/>
          </p:nvPicPr>
          <p:blipFill>
            <a:blip r:embed="rId7"/>
            <a:srcRect/>
            <a:stretch>
              <a:fillRect/>
            </a:stretch>
          </p:blipFill>
          <p:spPr bwMode="auto">
            <a:xfrm>
              <a:off x="0" y="0"/>
              <a:ext cx="1505" cy="1339"/>
            </a:xfrm>
            <a:prstGeom prst="rect">
              <a:avLst/>
            </a:prstGeom>
            <a:noFill/>
            <a:ln w="9525">
              <a:noFill/>
              <a:miter lim="800000"/>
              <a:headEnd/>
              <a:tailEnd/>
            </a:ln>
          </p:spPr>
        </p:pic>
        <p:pic>
          <p:nvPicPr>
            <p:cNvPr id="17452" name="Picture 17"/>
            <p:cNvPicPr>
              <a:picLocks noChangeArrowheads="1"/>
            </p:cNvPicPr>
            <p:nvPr/>
          </p:nvPicPr>
          <p:blipFill>
            <a:blip r:embed="rId8"/>
            <a:srcRect/>
            <a:stretch>
              <a:fillRect/>
            </a:stretch>
          </p:blipFill>
          <p:spPr bwMode="auto">
            <a:xfrm>
              <a:off x="1263" y="1297"/>
              <a:ext cx="238" cy="29"/>
            </a:xfrm>
            <a:prstGeom prst="rect">
              <a:avLst/>
            </a:prstGeom>
            <a:noFill/>
            <a:ln w="9525">
              <a:noFill/>
              <a:miter lim="800000"/>
              <a:headEnd/>
              <a:tailEnd/>
            </a:ln>
          </p:spPr>
        </p:pic>
      </p:grpSp>
      <p:sp>
        <p:nvSpPr>
          <p:cNvPr id="17416" name="Line 16"/>
          <p:cNvSpPr>
            <a:spLocks noChangeShapeType="1"/>
          </p:cNvSpPr>
          <p:nvPr/>
        </p:nvSpPr>
        <p:spPr bwMode="auto">
          <a:xfrm flipV="1">
            <a:off x="1295400" y="1676400"/>
            <a:ext cx="2400300" cy="609600"/>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7417" name="ZoneTexte 41"/>
          <p:cNvSpPr txBox="1">
            <a:spLocks noChangeArrowheads="1"/>
          </p:cNvSpPr>
          <p:nvPr/>
        </p:nvSpPr>
        <p:spPr bwMode="auto">
          <a:xfrm>
            <a:off x="4495800" y="1295400"/>
            <a:ext cx="3121651" cy="307777"/>
          </a:xfrm>
          <a:prstGeom prst="rect">
            <a:avLst/>
          </a:prstGeom>
          <a:noFill/>
          <a:ln w="9525">
            <a:noFill/>
            <a:miter lim="800000"/>
            <a:headEnd/>
            <a:tailEnd/>
          </a:ln>
        </p:spPr>
        <p:txBody>
          <a:bodyPr wrap="none">
            <a:prstTxWarp prst="textNoShape">
              <a:avLst/>
            </a:prstTxWarp>
            <a:spAutoFit/>
          </a:bodyPr>
          <a:lstStyle/>
          <a:p>
            <a:r>
              <a:rPr lang="fr-FR" sz="1400" b="1" dirty="0">
                <a:solidFill>
                  <a:schemeClr val="tx1"/>
                </a:solidFill>
              </a:rPr>
              <a:t>Living </a:t>
            </a:r>
            <a:r>
              <a:rPr lang="fr-FR" sz="1400" b="1" dirty="0" err="1">
                <a:solidFill>
                  <a:schemeClr val="tx1"/>
                </a:solidFill>
              </a:rPr>
              <a:t>cell/</a:t>
            </a:r>
            <a:r>
              <a:rPr lang="fr-FR" sz="1400" b="1" dirty="0" err="1" smtClean="0">
                <a:solidFill>
                  <a:schemeClr val="tx1"/>
                </a:solidFill>
              </a:rPr>
              <a:t>organism</a:t>
            </a:r>
            <a:r>
              <a:rPr lang="fr-FR" sz="1400" b="1" dirty="0" smtClean="0">
                <a:solidFill>
                  <a:schemeClr val="tx1"/>
                </a:solidFill>
              </a:rPr>
              <a:t> x 10</a:t>
            </a:r>
            <a:r>
              <a:rPr lang="fr-FR" sz="1400" b="1" baseline="30000" dirty="0" smtClean="0">
                <a:solidFill>
                  <a:schemeClr val="tx1"/>
                </a:solidFill>
              </a:rPr>
              <a:t>e</a:t>
            </a:r>
            <a:r>
              <a:rPr lang="fr-FR" sz="1400" b="1" dirty="0" smtClean="0">
                <a:solidFill>
                  <a:schemeClr val="tx1"/>
                </a:solidFill>
              </a:rPr>
              <a:t>3 to 10</a:t>
            </a:r>
            <a:r>
              <a:rPr lang="fr-FR" sz="1400" b="1" baseline="30000" dirty="0" smtClean="0">
                <a:solidFill>
                  <a:schemeClr val="tx1"/>
                </a:solidFill>
              </a:rPr>
              <a:t>e</a:t>
            </a:r>
            <a:r>
              <a:rPr lang="fr-FR" sz="1400" b="1" dirty="0" smtClean="0">
                <a:solidFill>
                  <a:schemeClr val="tx1"/>
                </a:solidFill>
              </a:rPr>
              <a:t>8</a:t>
            </a:r>
            <a:endParaRPr lang="fr-FR" sz="1400" b="1" dirty="0">
              <a:solidFill>
                <a:schemeClr val="tx1"/>
              </a:solidFill>
            </a:endParaRPr>
          </a:p>
        </p:txBody>
      </p:sp>
      <p:sp>
        <p:nvSpPr>
          <p:cNvPr id="17418" name="Ellipse 42"/>
          <p:cNvSpPr>
            <a:spLocks noChangeArrowheads="1"/>
          </p:cNvSpPr>
          <p:nvPr/>
        </p:nvSpPr>
        <p:spPr bwMode="auto">
          <a:xfrm>
            <a:off x="1498600" y="57912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7419" name="ZoneTexte 62"/>
          <p:cNvSpPr txBox="1">
            <a:spLocks noChangeArrowheads="1"/>
          </p:cNvSpPr>
          <p:nvPr/>
        </p:nvSpPr>
        <p:spPr bwMode="auto">
          <a:xfrm>
            <a:off x="714375" y="1763713"/>
            <a:ext cx="1981200" cy="369887"/>
          </a:xfrm>
          <a:prstGeom prst="rect">
            <a:avLst/>
          </a:prstGeom>
          <a:noFill/>
          <a:ln w="9525">
            <a:noFill/>
            <a:miter lim="800000"/>
            <a:headEnd/>
            <a:tailEnd/>
          </a:ln>
        </p:spPr>
        <p:txBody>
          <a:bodyPr>
            <a:prstTxWarp prst="textNoShape">
              <a:avLst/>
            </a:prstTxWarp>
            <a:spAutoFit/>
          </a:bodyPr>
          <a:lstStyle/>
          <a:p>
            <a:r>
              <a:rPr lang="fr-FR" sz="1800">
                <a:solidFill>
                  <a:schemeClr val="tx1"/>
                </a:solidFill>
              </a:rPr>
              <a:t>ChIP (seq)</a:t>
            </a:r>
          </a:p>
        </p:txBody>
      </p:sp>
      <p:sp>
        <p:nvSpPr>
          <p:cNvPr id="17420" name="ZoneTexte 63"/>
          <p:cNvSpPr txBox="1">
            <a:spLocks noChangeArrowheads="1"/>
          </p:cNvSpPr>
          <p:nvPr/>
        </p:nvSpPr>
        <p:spPr bwMode="auto">
          <a:xfrm>
            <a:off x="2971800" y="152400"/>
            <a:ext cx="3514829" cy="369332"/>
          </a:xfrm>
          <a:prstGeom prst="rect">
            <a:avLst/>
          </a:prstGeom>
          <a:noFill/>
          <a:ln w="9525">
            <a:noFill/>
            <a:miter lim="800000"/>
            <a:headEnd/>
            <a:tailEnd/>
          </a:ln>
        </p:spPr>
        <p:txBody>
          <a:bodyPr wrap="none">
            <a:prstTxWarp prst="textNoShape">
              <a:avLst/>
            </a:prstTxWarp>
            <a:spAutoFit/>
          </a:bodyPr>
          <a:lstStyle/>
          <a:p>
            <a:r>
              <a:rPr lang="fr-FR" sz="1800" b="1" dirty="0" err="1" smtClean="0">
                <a:solidFill>
                  <a:schemeClr val="tx1"/>
                </a:solidFill>
              </a:rPr>
              <a:t>ChIP</a:t>
            </a:r>
            <a:r>
              <a:rPr lang="fr-FR" sz="1800" b="1" dirty="0" smtClean="0">
                <a:solidFill>
                  <a:schemeClr val="tx1"/>
                </a:solidFill>
              </a:rPr>
              <a:t> : the </a:t>
            </a:r>
            <a:r>
              <a:rPr lang="fr-FR" sz="1800" b="1" dirty="0" err="1" smtClean="0">
                <a:solidFill>
                  <a:schemeClr val="tx1"/>
                </a:solidFill>
              </a:rPr>
              <a:t>origins</a:t>
            </a:r>
            <a:r>
              <a:rPr lang="fr-FR" sz="1800" b="1" dirty="0" smtClean="0">
                <a:solidFill>
                  <a:schemeClr val="tx1"/>
                </a:solidFill>
              </a:rPr>
              <a:t> of the signal</a:t>
            </a:r>
            <a:endParaRPr lang="fr-FR" sz="1800" b="1" dirty="0">
              <a:solidFill>
                <a:schemeClr val="tx1"/>
              </a:solidFill>
            </a:endParaRPr>
          </a:p>
        </p:txBody>
      </p:sp>
      <p:grpSp>
        <p:nvGrpSpPr>
          <p:cNvPr id="6" name="Group 1189"/>
          <p:cNvGrpSpPr>
            <a:grpSpLocks/>
          </p:cNvGrpSpPr>
          <p:nvPr/>
        </p:nvGrpSpPr>
        <p:grpSpPr bwMode="auto">
          <a:xfrm>
            <a:off x="609600" y="609600"/>
            <a:ext cx="1676400" cy="1066800"/>
            <a:chOff x="3936" y="2352"/>
            <a:chExt cx="1056" cy="672"/>
          </a:xfrm>
        </p:grpSpPr>
        <p:sp>
          <p:nvSpPr>
            <p:cNvPr id="76" name="Text Box 1171"/>
            <p:cNvSpPr txBox="1">
              <a:spLocks noChangeArrowheads="1"/>
            </p:cNvSpPr>
            <p:nvPr/>
          </p:nvSpPr>
          <p:spPr bwMode="auto">
            <a:xfrm>
              <a:off x="3936" y="2352"/>
              <a:ext cx="1056" cy="672"/>
            </a:xfrm>
            <a:prstGeom prst="rect">
              <a:avLst/>
            </a:prstGeom>
            <a:solidFill>
              <a:schemeClr val="tx1"/>
            </a:solidFill>
            <a:ln>
              <a:headEnd/>
              <a:tailEnd/>
            </a:ln>
          </p:spPr>
          <p:style>
            <a:lnRef idx="1">
              <a:schemeClr val="accent1"/>
            </a:lnRef>
            <a:fillRef idx="3">
              <a:schemeClr val="accent1"/>
            </a:fillRef>
            <a:effectRef idx="2">
              <a:schemeClr val="accent1"/>
            </a:effectRef>
            <a:fontRef idx="minor">
              <a:schemeClr val="lt1"/>
            </a:fontRef>
          </p:style>
          <p:txBody>
            <a:bodyPr>
              <a:prstTxWarp prst="textNoShape">
                <a:avLst/>
              </a:prstTxWarp>
              <a:spAutoFit/>
            </a:bodyPr>
            <a:lstStyle/>
            <a:p>
              <a:pPr algn="ctr" eaLnBrk="0" hangingPunct="0">
                <a:defRPr/>
              </a:pPr>
              <a:endParaRPr lang="fr-FR" sz="1600"/>
            </a:p>
          </p:txBody>
        </p:sp>
        <p:pic>
          <p:nvPicPr>
            <p:cNvPr id="77" name="Picture 1172"/>
            <p:cNvPicPr>
              <a:picLocks noChangeAspect="1" noChangeArrowheads="1"/>
            </p:cNvPicPr>
            <p:nvPr/>
          </p:nvPicPr>
          <p:blipFill>
            <a:blip r:embed="rId9"/>
            <a:srcRect/>
            <a:stretch>
              <a:fillRect/>
            </a:stretch>
          </p:blipFill>
          <p:spPr bwMode="auto">
            <a:xfrm>
              <a:off x="4128" y="2800"/>
              <a:ext cx="768" cy="198"/>
            </a:xfrm>
            <a:prstGeom prst="rect">
              <a:avLst/>
            </a:prstGeom>
            <a:ln>
              <a:noFill/>
              <a:headEnd/>
              <a:tailEnd/>
            </a:ln>
          </p:spPr>
          <p:style>
            <a:lnRef idx="1">
              <a:schemeClr val="accent1"/>
            </a:lnRef>
            <a:fillRef idx="3">
              <a:schemeClr val="accent1"/>
            </a:fillRef>
            <a:effectRef idx="2">
              <a:schemeClr val="accent1"/>
            </a:effectRef>
            <a:fontRef idx="minor">
              <a:schemeClr val="lt1"/>
            </a:fontRef>
          </p:style>
        </p:pic>
        <p:grpSp>
          <p:nvGrpSpPr>
            <p:cNvPr id="17443" name="Group 1173"/>
            <p:cNvGrpSpPr>
              <a:grpSpLocks/>
            </p:cNvGrpSpPr>
            <p:nvPr/>
          </p:nvGrpSpPr>
          <p:grpSpPr bwMode="auto">
            <a:xfrm>
              <a:off x="4321" y="2542"/>
              <a:ext cx="429" cy="331"/>
              <a:chOff x="472" y="2418"/>
              <a:chExt cx="600" cy="400"/>
            </a:xfrm>
          </p:grpSpPr>
          <p:sp>
            <p:nvSpPr>
              <p:cNvPr id="80" name="Oval 1174"/>
              <p:cNvSpPr>
                <a:spLocks noChangeArrowheads="1"/>
              </p:cNvSpPr>
              <p:nvPr/>
            </p:nvSpPr>
            <p:spPr bwMode="auto">
              <a:xfrm>
                <a:off x="711" y="2418"/>
                <a:ext cx="243"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1" name="Oval 1175"/>
              <p:cNvSpPr>
                <a:spLocks noChangeArrowheads="1"/>
              </p:cNvSpPr>
              <p:nvPr/>
            </p:nvSpPr>
            <p:spPr bwMode="auto">
              <a:xfrm>
                <a:off x="485" y="2488"/>
                <a:ext cx="243"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2" name="Oval 1176"/>
              <p:cNvSpPr>
                <a:spLocks noChangeArrowheads="1"/>
              </p:cNvSpPr>
              <p:nvPr/>
            </p:nvSpPr>
            <p:spPr bwMode="auto">
              <a:xfrm>
                <a:off x="472" y="2593"/>
                <a:ext cx="243"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3" name="Oval 1177"/>
              <p:cNvSpPr>
                <a:spLocks noChangeArrowheads="1"/>
              </p:cNvSpPr>
              <p:nvPr/>
            </p:nvSpPr>
            <p:spPr bwMode="auto">
              <a:xfrm>
                <a:off x="664" y="2611"/>
                <a:ext cx="245"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4" name="Oval 1178"/>
              <p:cNvSpPr>
                <a:spLocks noChangeArrowheads="1"/>
              </p:cNvSpPr>
              <p:nvPr/>
            </p:nvSpPr>
            <p:spPr bwMode="auto">
              <a:xfrm>
                <a:off x="829" y="2492"/>
                <a:ext cx="243" cy="208"/>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5" name="Oval 1179"/>
              <p:cNvSpPr>
                <a:spLocks noChangeArrowheads="1"/>
              </p:cNvSpPr>
              <p:nvPr/>
            </p:nvSpPr>
            <p:spPr bwMode="auto">
              <a:xfrm>
                <a:off x="582" y="2541"/>
                <a:ext cx="245" cy="207"/>
              </a:xfrm>
              <a:prstGeom prst="ellipse">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grpSp>
        <p:sp>
          <p:nvSpPr>
            <p:cNvPr id="79" name="Oval 1187"/>
            <p:cNvSpPr>
              <a:spLocks noChangeArrowheads="1"/>
            </p:cNvSpPr>
            <p:nvPr/>
          </p:nvSpPr>
          <p:spPr bwMode="auto">
            <a:xfrm>
              <a:off x="4505" y="2712"/>
              <a:ext cx="212" cy="145"/>
            </a:xfrm>
            <a:prstGeom prst="ellipse">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grpSp>
      <p:pic>
        <p:nvPicPr>
          <p:cNvPr id="17422" name="Image 85"/>
          <p:cNvPicPr>
            <a:picLocks noChangeAspect="1"/>
          </p:cNvPicPr>
          <p:nvPr/>
        </p:nvPicPr>
        <p:blipFill>
          <a:blip r:embed="rId10"/>
          <a:srcRect/>
          <a:stretch>
            <a:fillRect/>
          </a:stretch>
        </p:blipFill>
        <p:spPr bwMode="auto">
          <a:xfrm>
            <a:off x="4495800" y="2057400"/>
            <a:ext cx="2185988" cy="2420938"/>
          </a:xfrm>
          <a:prstGeom prst="rect">
            <a:avLst/>
          </a:prstGeom>
          <a:noFill/>
          <a:ln w="9525">
            <a:noFill/>
            <a:miter lim="800000"/>
            <a:headEnd/>
            <a:tailEnd/>
          </a:ln>
        </p:spPr>
      </p:pic>
      <p:cxnSp>
        <p:nvCxnSpPr>
          <p:cNvPr id="17423" name="Connecteur en angle 87"/>
          <p:cNvCxnSpPr>
            <a:cxnSpLocks noChangeShapeType="1"/>
          </p:cNvCxnSpPr>
          <p:nvPr/>
        </p:nvCxnSpPr>
        <p:spPr bwMode="auto">
          <a:xfrm flipV="1">
            <a:off x="3352800" y="4343400"/>
            <a:ext cx="1143000" cy="1066800"/>
          </a:xfrm>
          <a:prstGeom prst="bentConnector3">
            <a:avLst>
              <a:gd name="adj1" fmla="val 50000"/>
            </a:avLst>
          </a:prstGeom>
          <a:noFill/>
          <a:ln w="9525">
            <a:solidFill>
              <a:srgbClr val="000000"/>
            </a:solidFill>
            <a:round/>
            <a:headEnd/>
            <a:tailEnd type="arrow" w="med" len="med"/>
          </a:ln>
        </p:spPr>
      </p:cxnSp>
      <p:sp>
        <p:nvSpPr>
          <p:cNvPr id="17424" name="ZoneTexte 91"/>
          <p:cNvSpPr txBox="1">
            <a:spLocks noChangeArrowheads="1"/>
          </p:cNvSpPr>
          <p:nvPr/>
        </p:nvSpPr>
        <p:spPr bwMode="auto">
          <a:xfrm>
            <a:off x="4724400" y="4419600"/>
            <a:ext cx="2743200" cy="276225"/>
          </a:xfrm>
          <a:prstGeom prst="rect">
            <a:avLst/>
          </a:prstGeom>
          <a:noFill/>
          <a:ln w="9525">
            <a:noFill/>
            <a:miter lim="800000"/>
            <a:headEnd/>
            <a:tailEnd/>
          </a:ln>
        </p:spPr>
        <p:txBody>
          <a:bodyPr>
            <a:prstTxWarp prst="textNoShape">
              <a:avLst/>
            </a:prstTxWarp>
            <a:spAutoFit/>
          </a:bodyPr>
          <a:lstStyle/>
          <a:p>
            <a:r>
              <a:rPr lang="fr-FR" b="1">
                <a:solidFill>
                  <a:schemeClr val="tx1"/>
                </a:solidFill>
              </a:rPr>
              <a:t>Orlando et al, Cell 	1993</a:t>
            </a:r>
          </a:p>
        </p:txBody>
      </p:sp>
      <p:sp>
        <p:nvSpPr>
          <p:cNvPr id="17425" name="ZoneTexte 92"/>
          <p:cNvSpPr txBox="1">
            <a:spLocks noChangeArrowheads="1"/>
          </p:cNvSpPr>
          <p:nvPr/>
        </p:nvSpPr>
        <p:spPr bwMode="auto">
          <a:xfrm>
            <a:off x="6705600" y="3810000"/>
            <a:ext cx="1347788"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Southern blotting</a:t>
            </a:r>
          </a:p>
        </p:txBody>
      </p:sp>
      <p:cxnSp>
        <p:nvCxnSpPr>
          <p:cNvPr id="17426" name="Connecteur en angle 93"/>
          <p:cNvCxnSpPr>
            <a:cxnSpLocks noChangeShapeType="1"/>
          </p:cNvCxnSpPr>
          <p:nvPr/>
        </p:nvCxnSpPr>
        <p:spPr bwMode="auto">
          <a:xfrm flipV="1">
            <a:off x="3619500" y="5105400"/>
            <a:ext cx="876300" cy="381000"/>
          </a:xfrm>
          <a:prstGeom prst="bentConnector3">
            <a:avLst>
              <a:gd name="adj1" fmla="val 50000"/>
            </a:avLst>
          </a:prstGeom>
          <a:noFill/>
          <a:ln w="9525">
            <a:solidFill>
              <a:srgbClr val="000000"/>
            </a:solidFill>
            <a:round/>
            <a:headEnd/>
            <a:tailEnd type="arrow" w="med" len="med"/>
          </a:ln>
        </p:spPr>
      </p:cxnSp>
      <p:sp>
        <p:nvSpPr>
          <p:cNvPr id="17427" name="ZoneTexte 95"/>
          <p:cNvSpPr txBox="1">
            <a:spLocks noChangeArrowheads="1"/>
          </p:cNvSpPr>
          <p:nvPr/>
        </p:nvSpPr>
        <p:spPr bwMode="auto">
          <a:xfrm>
            <a:off x="4724400" y="4953000"/>
            <a:ext cx="2743200" cy="461963"/>
          </a:xfrm>
          <a:prstGeom prst="rect">
            <a:avLst/>
          </a:prstGeom>
          <a:noFill/>
          <a:ln w="9525">
            <a:noFill/>
            <a:miter lim="800000"/>
            <a:headEnd/>
            <a:tailEnd/>
          </a:ln>
        </p:spPr>
        <p:txBody>
          <a:bodyPr>
            <a:prstTxWarp prst="textNoShape">
              <a:avLst/>
            </a:prstTxWarp>
            <a:spAutoFit/>
          </a:bodyPr>
          <a:lstStyle/>
          <a:p>
            <a:r>
              <a:rPr lang="fr-FR" b="1">
                <a:solidFill>
                  <a:schemeClr val="tx1"/>
                </a:solidFill>
              </a:rPr>
              <a:t>ChIP-on-chip  	late 90's</a:t>
            </a:r>
          </a:p>
          <a:p>
            <a:r>
              <a:rPr lang="fr-FR" b="1">
                <a:solidFill>
                  <a:schemeClr val="tx1"/>
                </a:solidFill>
              </a:rPr>
              <a:t>=</a:t>
            </a:r>
            <a:r>
              <a:rPr lang="fr-FR" sz="1000" b="1">
                <a:solidFill>
                  <a:schemeClr val="tx1"/>
                </a:solidFill>
              </a:rPr>
              <a:t>hybridization </a:t>
            </a:r>
          </a:p>
        </p:txBody>
      </p:sp>
      <p:sp>
        <p:nvSpPr>
          <p:cNvPr id="17428" name="ZoneTexte 96"/>
          <p:cNvSpPr txBox="1">
            <a:spLocks noChangeArrowheads="1"/>
          </p:cNvSpPr>
          <p:nvPr/>
        </p:nvSpPr>
        <p:spPr bwMode="auto">
          <a:xfrm>
            <a:off x="4737100" y="6200775"/>
            <a:ext cx="2882900" cy="460375"/>
          </a:xfrm>
          <a:prstGeom prst="rect">
            <a:avLst/>
          </a:prstGeom>
          <a:noFill/>
          <a:ln w="9525">
            <a:noFill/>
            <a:miter lim="800000"/>
            <a:headEnd/>
            <a:tailEnd/>
          </a:ln>
        </p:spPr>
        <p:txBody>
          <a:bodyPr>
            <a:prstTxWarp prst="textNoShape">
              <a:avLst/>
            </a:prstTxWarp>
            <a:spAutoFit/>
          </a:bodyPr>
          <a:lstStyle/>
          <a:p>
            <a:r>
              <a:rPr lang="fr-FR" b="1">
                <a:solidFill>
                  <a:schemeClr val="tx1"/>
                </a:solidFill>
              </a:rPr>
              <a:t>ChIP-Seq		2007</a:t>
            </a:r>
          </a:p>
          <a:p>
            <a:r>
              <a:rPr lang="fr-FR" b="1">
                <a:solidFill>
                  <a:schemeClr val="tx1"/>
                </a:solidFill>
              </a:rPr>
              <a:t>=</a:t>
            </a:r>
            <a:r>
              <a:rPr lang="fr-FR" sz="1000" b="1">
                <a:solidFill>
                  <a:schemeClr val="tx1"/>
                </a:solidFill>
              </a:rPr>
              <a:t>absolute counting</a:t>
            </a:r>
          </a:p>
        </p:txBody>
      </p:sp>
      <p:cxnSp>
        <p:nvCxnSpPr>
          <p:cNvPr id="17429" name="Connecteur en angle 97"/>
          <p:cNvCxnSpPr>
            <a:cxnSpLocks noChangeShapeType="1"/>
          </p:cNvCxnSpPr>
          <p:nvPr/>
        </p:nvCxnSpPr>
        <p:spPr bwMode="auto">
          <a:xfrm>
            <a:off x="3581400" y="5562600"/>
            <a:ext cx="990600" cy="838200"/>
          </a:xfrm>
          <a:prstGeom prst="bentConnector3">
            <a:avLst>
              <a:gd name="adj1" fmla="val 50000"/>
            </a:avLst>
          </a:prstGeom>
          <a:noFill/>
          <a:ln w="9525">
            <a:solidFill>
              <a:srgbClr val="000000"/>
            </a:solidFill>
            <a:round/>
            <a:headEnd/>
            <a:tailEnd type="arrow" w="med" len="med"/>
          </a:ln>
        </p:spPr>
      </p:cxnSp>
      <p:pic>
        <p:nvPicPr>
          <p:cNvPr id="17430" name="Image 47"/>
          <p:cNvPicPr>
            <a:picLocks noChangeAspect="1"/>
          </p:cNvPicPr>
          <p:nvPr/>
        </p:nvPicPr>
        <p:blipFill>
          <a:blip r:embed="rId11"/>
          <a:srcRect/>
          <a:stretch>
            <a:fillRect/>
          </a:stretch>
        </p:blipFill>
        <p:spPr bwMode="auto">
          <a:xfrm>
            <a:off x="7543800" y="4648200"/>
            <a:ext cx="1511300" cy="762000"/>
          </a:xfrm>
          <a:prstGeom prst="rect">
            <a:avLst/>
          </a:prstGeom>
          <a:noFill/>
          <a:ln w="9525">
            <a:noFill/>
            <a:miter lim="800000"/>
            <a:headEnd/>
            <a:tailEnd/>
          </a:ln>
        </p:spPr>
      </p:pic>
      <p:pic>
        <p:nvPicPr>
          <p:cNvPr id="17431" name="Image 53"/>
          <p:cNvPicPr>
            <a:picLocks noChangeAspect="1"/>
          </p:cNvPicPr>
          <p:nvPr/>
        </p:nvPicPr>
        <p:blipFill>
          <a:blip r:embed="rId12"/>
          <a:srcRect/>
          <a:stretch>
            <a:fillRect/>
          </a:stretch>
        </p:blipFill>
        <p:spPr bwMode="auto">
          <a:xfrm>
            <a:off x="8001000" y="5654675"/>
            <a:ext cx="228600" cy="733425"/>
          </a:xfrm>
          <a:prstGeom prst="rect">
            <a:avLst/>
          </a:prstGeom>
          <a:noFill/>
          <a:ln w="9525">
            <a:noFill/>
            <a:miter lim="800000"/>
            <a:headEnd/>
            <a:tailEnd/>
          </a:ln>
        </p:spPr>
      </p:pic>
      <p:sp>
        <p:nvSpPr>
          <p:cNvPr id="17434" name="Line 38"/>
          <p:cNvSpPr>
            <a:spLocks noChangeShapeType="1"/>
          </p:cNvSpPr>
          <p:nvPr/>
        </p:nvSpPr>
        <p:spPr bwMode="auto">
          <a:xfrm>
            <a:off x="8001000" y="6400800"/>
            <a:ext cx="152400" cy="0"/>
          </a:xfrm>
          <a:prstGeom prst="line">
            <a:avLst/>
          </a:prstGeom>
          <a:noFill/>
          <a:ln w="34925">
            <a:solidFill>
              <a:srgbClr val="FF000C"/>
            </a:solidFill>
            <a:round/>
            <a:headEnd/>
            <a:tailEnd type="triangle" w="med" len="med"/>
          </a:ln>
        </p:spPr>
        <p:txBody>
          <a:bodyPr lIns="0" tIns="0" rIns="0" bIns="0">
            <a:prstTxWarp prst="textNoShape">
              <a:avLst/>
            </a:prstTxWarp>
          </a:bodyPr>
          <a:lstStyle/>
          <a:p>
            <a:endParaRPr lang="fr-FR"/>
          </a:p>
        </p:txBody>
      </p:sp>
      <p:sp>
        <p:nvSpPr>
          <p:cNvPr id="17435" name="Line 38"/>
          <p:cNvSpPr>
            <a:spLocks noChangeShapeType="1"/>
          </p:cNvSpPr>
          <p:nvPr/>
        </p:nvSpPr>
        <p:spPr bwMode="auto">
          <a:xfrm>
            <a:off x="8153400" y="6400800"/>
            <a:ext cx="152400" cy="0"/>
          </a:xfrm>
          <a:prstGeom prst="line">
            <a:avLst/>
          </a:prstGeom>
          <a:noFill/>
          <a:ln w="34925">
            <a:solidFill>
              <a:srgbClr val="FF000C"/>
            </a:solidFill>
            <a:round/>
            <a:headEnd type="triangle" w="med" len="med"/>
            <a:tailEnd/>
          </a:ln>
        </p:spPr>
        <p:txBody>
          <a:bodyPr lIns="0" tIns="0" rIns="0" bIns="0">
            <a:prstTxWarp prst="textNoShape">
              <a:avLst/>
            </a:prstTxWarp>
          </a:bodyPr>
          <a:lstStyle/>
          <a:p>
            <a:endParaRPr lang="fr-FR"/>
          </a:p>
        </p:txBody>
      </p:sp>
      <p:sp>
        <p:nvSpPr>
          <p:cNvPr id="17436" name="Line 38"/>
          <p:cNvSpPr>
            <a:spLocks noChangeShapeType="1"/>
          </p:cNvSpPr>
          <p:nvPr/>
        </p:nvSpPr>
        <p:spPr bwMode="auto">
          <a:xfrm>
            <a:off x="881063" y="5829300"/>
            <a:ext cx="152400" cy="0"/>
          </a:xfrm>
          <a:prstGeom prst="line">
            <a:avLst/>
          </a:prstGeom>
          <a:noFill/>
          <a:ln w="34925">
            <a:solidFill>
              <a:srgbClr val="FF000C"/>
            </a:solidFill>
            <a:round/>
            <a:headEnd/>
            <a:tailEnd type="triangle" w="med" len="med"/>
          </a:ln>
        </p:spPr>
        <p:txBody>
          <a:bodyPr lIns="0" tIns="0" rIns="0" bIns="0">
            <a:prstTxWarp prst="textNoShape">
              <a:avLst/>
            </a:prstTxWarp>
          </a:bodyPr>
          <a:lstStyle/>
          <a:p>
            <a:endParaRPr lang="fr-FR"/>
          </a:p>
        </p:txBody>
      </p:sp>
      <p:sp>
        <p:nvSpPr>
          <p:cNvPr id="17437" name="Line 38"/>
          <p:cNvSpPr>
            <a:spLocks noChangeShapeType="1"/>
          </p:cNvSpPr>
          <p:nvPr/>
        </p:nvSpPr>
        <p:spPr bwMode="auto">
          <a:xfrm>
            <a:off x="1828800" y="5829300"/>
            <a:ext cx="152400" cy="0"/>
          </a:xfrm>
          <a:prstGeom prst="line">
            <a:avLst/>
          </a:prstGeom>
          <a:noFill/>
          <a:ln w="34925">
            <a:solidFill>
              <a:srgbClr val="FF000C"/>
            </a:solidFill>
            <a:round/>
            <a:headEnd type="triangle" w="med" len="med"/>
            <a:tailEnd/>
          </a:ln>
        </p:spPr>
        <p:txBody>
          <a:bodyPr lIns="0" tIns="0" rIns="0" bIns="0">
            <a:prstTxWarp prst="textNoShape">
              <a:avLst/>
            </a:prstTxWarp>
          </a:bodyPr>
          <a:lstStyle/>
          <a:p>
            <a:endParaRPr lang="fr-FR"/>
          </a:p>
        </p:txBody>
      </p:sp>
      <p:sp>
        <p:nvSpPr>
          <p:cNvPr id="17438" name="ZoneTexte 130"/>
          <p:cNvSpPr txBox="1">
            <a:spLocks noChangeArrowheads="1"/>
          </p:cNvSpPr>
          <p:nvPr/>
        </p:nvSpPr>
        <p:spPr bwMode="auto">
          <a:xfrm>
            <a:off x="533400" y="5867400"/>
            <a:ext cx="760413" cy="276225"/>
          </a:xfrm>
          <a:prstGeom prst="rect">
            <a:avLst/>
          </a:prstGeom>
          <a:noFill/>
          <a:ln w="9525">
            <a:noFill/>
            <a:miter lim="800000"/>
            <a:headEnd/>
            <a:tailEnd/>
          </a:ln>
        </p:spPr>
        <p:txBody>
          <a:bodyPr wrap="none">
            <a:prstTxWarp prst="textNoShape">
              <a:avLst/>
            </a:prstTxWarp>
            <a:spAutoFit/>
          </a:bodyPr>
          <a:lstStyle/>
          <a:p>
            <a:r>
              <a:rPr lang="fr-FR" b="1">
                <a:solidFill>
                  <a:srgbClr val="FF0000"/>
                </a:solidFill>
              </a:rPr>
              <a:t>5' reads</a:t>
            </a:r>
          </a:p>
        </p:txBody>
      </p:sp>
      <p:sp>
        <p:nvSpPr>
          <p:cNvPr id="17439" name="ZoneTexte 131"/>
          <p:cNvSpPr txBox="1">
            <a:spLocks noChangeArrowheads="1"/>
          </p:cNvSpPr>
          <p:nvPr/>
        </p:nvSpPr>
        <p:spPr bwMode="auto">
          <a:xfrm>
            <a:off x="1600200" y="5867400"/>
            <a:ext cx="760413" cy="276225"/>
          </a:xfrm>
          <a:prstGeom prst="rect">
            <a:avLst/>
          </a:prstGeom>
          <a:noFill/>
          <a:ln w="9525">
            <a:noFill/>
            <a:miter lim="800000"/>
            <a:headEnd/>
            <a:tailEnd/>
          </a:ln>
        </p:spPr>
        <p:txBody>
          <a:bodyPr wrap="none">
            <a:prstTxWarp prst="textNoShape">
              <a:avLst/>
            </a:prstTxWarp>
            <a:spAutoFit/>
          </a:bodyPr>
          <a:lstStyle/>
          <a:p>
            <a:r>
              <a:rPr lang="fr-FR" b="1">
                <a:solidFill>
                  <a:srgbClr val="FF0000"/>
                </a:solidFill>
              </a:rPr>
              <a:t>3' reads</a:t>
            </a:r>
          </a:p>
        </p:txBody>
      </p:sp>
      <p:sp>
        <p:nvSpPr>
          <p:cNvPr id="17440" name="Rectangle 133"/>
          <p:cNvSpPr>
            <a:spLocks noChangeArrowheads="1"/>
          </p:cNvSpPr>
          <p:nvPr/>
        </p:nvSpPr>
        <p:spPr bwMode="auto">
          <a:xfrm>
            <a:off x="8128000" y="4673600"/>
            <a:ext cx="46038" cy="1879600"/>
          </a:xfrm>
          <a:prstGeom prst="rect">
            <a:avLst/>
          </a:prstGeom>
          <a:noFill/>
          <a:ln w="9525">
            <a:solidFill>
              <a:srgbClr val="000000"/>
            </a:solidFill>
            <a:round/>
            <a:headEnd/>
            <a:tailEnd/>
          </a:ln>
        </p:spPr>
        <p:txBody>
          <a:bodyPr>
            <a:prstTxWarp prst="textNoShape">
              <a:avLst/>
            </a:prstTxWarp>
          </a:bodyPr>
          <a:lstStyle/>
          <a:p>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5304238" y="4203242"/>
            <a:ext cx="584030" cy="286385"/>
            <a:chOff x="338421" y="0"/>
            <a:chExt cx="584455" cy="286494"/>
          </a:xfrm>
        </p:grpSpPr>
        <p:sp>
          <p:nvSpPr>
            <p:cNvPr id="14" name="Triangle rectangle 352"/>
            <p:cNvSpPr>
              <a:spLocks noChangeArrowheads="1"/>
            </p:cNvSpPr>
            <p:nvPr/>
          </p:nvSpPr>
          <p:spPr bwMode="auto">
            <a:xfrm>
              <a:off x="338421" y="0"/>
              <a:ext cx="584455" cy="285709"/>
            </a:xfrm>
            <a:prstGeom prst="rtTriangle">
              <a:avLst/>
            </a:prstGeom>
            <a:solidFill>
              <a:schemeClr val="tx1"/>
            </a:solidFill>
            <a:ln w="9525">
              <a:noFill/>
              <a:miter lim="800000"/>
              <a:headEnd/>
              <a:tailEnd/>
            </a:ln>
          </p:spPr>
          <p:txBody>
            <a:bodyPr anchor="ctr">
              <a:prstTxWarp prst="textNoShape">
                <a:avLst/>
              </a:prstTxWarp>
            </a:bodyPr>
            <a:lstStyle/>
            <a:p>
              <a:pPr algn="ctr" eaLnBrk="0" hangingPunct="0"/>
              <a:endParaRPr lang="fr-FR">
                <a:solidFill>
                  <a:srgbClr val="FFFFFF"/>
                </a:solidFill>
                <a:latin typeface="MS PGothic" charset="0"/>
                <a:sym typeface="MS PGothic" charset="0"/>
              </a:endParaRPr>
            </a:p>
          </p:txBody>
        </p:sp>
        <p:cxnSp>
          <p:nvCxnSpPr>
            <p:cNvPr id="17" name="Connecteur droit 353"/>
            <p:cNvCxnSpPr>
              <a:cxnSpLocks noChangeShapeType="1"/>
              <a:stCxn id="14" idx="1"/>
              <a:endCxn id="14" idx="2"/>
            </p:cNvCxnSpPr>
            <p:nvPr/>
          </p:nvCxnSpPr>
          <p:spPr bwMode="auto">
            <a:xfrm rot="10800000" flipV="1">
              <a:off x="338421" y="142855"/>
              <a:ext cx="1588" cy="142854"/>
            </a:xfrm>
            <a:prstGeom prst="line">
              <a:avLst/>
            </a:prstGeom>
            <a:noFill/>
            <a:ln w="12700">
              <a:solidFill>
                <a:schemeClr val="tx1"/>
              </a:solidFill>
              <a:round/>
              <a:headEnd/>
              <a:tailEnd/>
            </a:ln>
          </p:spPr>
        </p:cxnSp>
        <p:sp>
          <p:nvSpPr>
            <p:cNvPr id="19" name="Connecteur droit 354"/>
            <p:cNvSpPr>
              <a:spLocks noChangeShapeType="1"/>
            </p:cNvSpPr>
            <p:nvPr/>
          </p:nvSpPr>
          <p:spPr bwMode="auto">
            <a:xfrm rot="16200000" flipH="1">
              <a:off x="516274" y="107838"/>
              <a:ext cx="1588" cy="355723"/>
            </a:xfrm>
            <a:prstGeom prst="line">
              <a:avLst/>
            </a:prstGeom>
            <a:noFill/>
            <a:ln w="12700">
              <a:solidFill>
                <a:schemeClr val="tx1"/>
              </a:solidFill>
              <a:round/>
              <a:headEnd/>
              <a:tailEnd/>
            </a:ln>
          </p:spPr>
          <p:txBody>
            <a:bodyPr>
              <a:prstTxWarp prst="textNoShape">
                <a:avLst/>
              </a:prstTxWarp>
            </a:bodyPr>
            <a:lstStyle/>
            <a:p>
              <a:endParaRPr lang="fr-FR"/>
            </a:p>
          </p:txBody>
        </p:sp>
      </p:grpSp>
      <p:sp>
        <p:nvSpPr>
          <p:cNvPr id="23" name="Rectangle 49"/>
          <p:cNvSpPr>
            <a:spLocks/>
          </p:cNvSpPr>
          <p:nvPr/>
        </p:nvSpPr>
        <p:spPr bwMode="auto">
          <a:xfrm>
            <a:off x="474133" y="1939272"/>
            <a:ext cx="7619999" cy="1015663"/>
          </a:xfrm>
          <a:prstGeom prst="rect">
            <a:avLst/>
          </a:prstGeom>
          <a:noFill/>
          <a:ln w="9525">
            <a:noFill/>
            <a:miter lim="800000"/>
            <a:headEnd/>
            <a:tailEnd/>
          </a:ln>
        </p:spPr>
        <p:txBody>
          <a:bodyPr wrap="square">
            <a:prstTxWarp prst="textNoShape">
              <a:avLst/>
            </a:prstTxWarp>
            <a:noAutofit/>
          </a:bodyPr>
          <a:lstStyle/>
          <a:p>
            <a:pPr algn="ctr"/>
            <a:r>
              <a:rPr lang="fr-FR" sz="2000" b="1" dirty="0" err="1" smtClean="0">
                <a:ea typeface="Arial" charset="0"/>
                <a:cs typeface="Arial" charset="0"/>
                <a:sym typeface="Arial" charset="0"/>
              </a:rPr>
              <a:t>Methodological</a:t>
            </a:r>
            <a:r>
              <a:rPr lang="fr-FR" sz="2000" b="1" dirty="0" smtClean="0">
                <a:ea typeface="Arial" charset="0"/>
                <a:cs typeface="Arial" charset="0"/>
                <a:sym typeface="Arial" charset="0"/>
              </a:rPr>
              <a:t> </a:t>
            </a:r>
            <a:r>
              <a:rPr lang="fr-FR" sz="2000" b="1" dirty="0" err="1" smtClean="0">
                <a:ea typeface="Arial" charset="0"/>
                <a:cs typeface="Arial" charset="0"/>
                <a:sym typeface="Arial" charset="0"/>
              </a:rPr>
              <a:t>context</a:t>
            </a:r>
            <a:r>
              <a:rPr lang="fr-FR" sz="2000" b="1" dirty="0" smtClean="0">
                <a:ea typeface="Arial" charset="0"/>
                <a:cs typeface="Arial" charset="0"/>
                <a:sym typeface="Arial" charset="0"/>
              </a:rPr>
              <a:t> ?</a:t>
            </a:r>
          </a:p>
          <a:p>
            <a:pPr algn="ctr"/>
            <a:r>
              <a:rPr lang="fr-FR" sz="2000" b="1" smtClean="0">
                <a:solidFill>
                  <a:schemeClr val="bg1"/>
                </a:solidFill>
                <a:ea typeface="Arial" charset="0"/>
                <a:cs typeface="Arial" charset="0"/>
                <a:sym typeface="Arial" charset="0"/>
              </a:rPr>
              <a:t>Alternative techniques </a:t>
            </a:r>
            <a:r>
              <a:rPr lang="fr-FR" sz="2000" b="1" dirty="0" smtClean="0">
                <a:solidFill>
                  <a:schemeClr val="bg1"/>
                </a:solidFill>
                <a:ea typeface="Arial" charset="0"/>
                <a:cs typeface="Arial" charset="0"/>
                <a:sym typeface="Arial" charset="0"/>
              </a:rPr>
              <a:t>= ???</a:t>
            </a:r>
            <a:endParaRPr lang="en-US" sz="2000" b="1" dirty="0" smtClean="0">
              <a:solidFill>
                <a:schemeClr val="bg1"/>
              </a:solidFill>
              <a:ea typeface="Arial" charset="0"/>
              <a:cs typeface="Arial" charset="0"/>
              <a:sym typeface="Arial"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578" name="Picture 1"/>
          <p:cNvPicPr>
            <a:picLocks noChangeArrowheads="1"/>
          </p:cNvPicPr>
          <p:nvPr/>
        </p:nvPicPr>
        <p:blipFill>
          <a:blip r:embed="rId3"/>
          <a:srcRect/>
          <a:stretch>
            <a:fillRect/>
          </a:stretch>
        </p:blipFill>
        <p:spPr bwMode="auto">
          <a:xfrm>
            <a:off x="609600" y="582612"/>
            <a:ext cx="5943600" cy="5584825"/>
          </a:xfrm>
          <a:prstGeom prst="rect">
            <a:avLst/>
          </a:prstGeom>
          <a:noFill/>
          <a:ln w="9525">
            <a:noFill/>
            <a:miter lim="800000"/>
            <a:headEnd/>
            <a:tailEnd/>
          </a:ln>
        </p:spPr>
      </p:pic>
      <p:sp>
        <p:nvSpPr>
          <p:cNvPr id="24579" name="Rectangle 2"/>
          <p:cNvSpPr>
            <a:spLocks/>
          </p:cNvSpPr>
          <p:nvPr/>
        </p:nvSpPr>
        <p:spPr bwMode="auto">
          <a:xfrm>
            <a:off x="2362200" y="6324600"/>
            <a:ext cx="4184598" cy="184666"/>
          </a:xfrm>
          <a:prstGeom prst="rect">
            <a:avLst/>
          </a:prstGeom>
          <a:noFill/>
          <a:ln w="12700">
            <a:noFill/>
            <a:miter lim="800000"/>
            <a:headEnd/>
            <a:tailEnd/>
          </a:ln>
        </p:spPr>
        <p:txBody>
          <a:bodyPr wrap="none" lIns="0" tIns="0" rIns="40639" bIns="0">
            <a:prstTxWarp prst="textNoShape">
              <a:avLst/>
            </a:prstTxWarp>
            <a:spAutoFit/>
          </a:bodyPr>
          <a:lstStyle/>
          <a:p>
            <a:pPr marL="39688"/>
            <a:r>
              <a:rPr lang="en-US" b="1" dirty="0">
                <a:solidFill>
                  <a:schemeClr val="tx1"/>
                </a:solidFill>
                <a:ea typeface="Arial" charset="0"/>
                <a:cs typeface="Arial" charset="0"/>
                <a:sym typeface="Arial" charset="0"/>
              </a:rPr>
              <a:t>One BEAF subunit binds to one CGATA consensus motif</a:t>
            </a:r>
          </a:p>
        </p:txBody>
      </p:sp>
      <p:sp>
        <p:nvSpPr>
          <p:cNvPr id="24580" name="Rectangle 3"/>
          <p:cNvSpPr>
            <a:spLocks/>
          </p:cNvSpPr>
          <p:nvPr/>
        </p:nvSpPr>
        <p:spPr bwMode="auto">
          <a:xfrm>
            <a:off x="4038600" y="582612"/>
            <a:ext cx="1905000" cy="3124200"/>
          </a:xfrm>
          <a:prstGeom prst="rect">
            <a:avLst/>
          </a:prstGeom>
          <a:solidFill>
            <a:srgbClr val="FFFFFF"/>
          </a:solidFill>
          <a:ln w="9525">
            <a:solidFill>
              <a:srgbClr val="FFFFFF"/>
            </a:solidFill>
            <a:miter lim="800000"/>
            <a:headEnd/>
            <a:tailEnd/>
          </a:ln>
        </p:spPr>
        <p:txBody>
          <a:bodyPr lIns="0" tIns="0" rIns="0" bIns="0">
            <a:prstTxWarp prst="textNoShape">
              <a:avLst/>
            </a:prstTxWarp>
          </a:bodyPr>
          <a:lstStyle/>
          <a:p>
            <a:endParaRPr lang="fr-FR"/>
          </a:p>
        </p:txBody>
      </p:sp>
      <p:sp>
        <p:nvSpPr>
          <p:cNvPr id="24581" name="Freeform 4"/>
          <p:cNvSpPr>
            <a:spLocks/>
          </p:cNvSpPr>
          <p:nvPr/>
        </p:nvSpPr>
        <p:spPr bwMode="auto">
          <a:xfrm rot="-5400000">
            <a:off x="1698625" y="612775"/>
            <a:ext cx="152400" cy="609600"/>
          </a:xfrm>
          <a:custGeom>
            <a:avLst/>
            <a:gdLst>
              <a:gd name="T0" fmla="*/ 0 w 21600"/>
              <a:gd name="T1" fmla="*/ 0 h 21600"/>
              <a:gd name="T2" fmla="*/ 377667802 w 21600"/>
              <a:gd name="T3" fmla="*/ 2147483647 h 21600"/>
              <a:gd name="T4" fmla="*/ 377667802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cubicBezTo>
                  <a:pt x="11929" y="0"/>
                  <a:pt x="21600" y="806"/>
                  <a:pt x="21600" y="1800"/>
                </a:cubicBezTo>
                <a:lnTo>
                  <a:pt x="21600" y="19800"/>
                </a:lnTo>
                <a:cubicBezTo>
                  <a:pt x="21600" y="20794"/>
                  <a:pt x="11929" y="21600"/>
                  <a:pt x="0" y="21600"/>
                </a:cubicBezTo>
              </a:path>
            </a:pathLst>
          </a:custGeom>
          <a:noFill/>
          <a:ln w="9525">
            <a:solidFill>
              <a:srgbClr val="FF0F1A"/>
            </a:solidFill>
            <a:round/>
            <a:headEnd/>
            <a:tailEnd/>
          </a:ln>
        </p:spPr>
        <p:txBody>
          <a:bodyPr lIns="0" tIns="0" rIns="0" bIns="0">
            <a:prstTxWarp prst="textNoShape">
              <a:avLst/>
            </a:prstTxWarp>
          </a:bodyPr>
          <a:lstStyle/>
          <a:p>
            <a:endParaRPr lang="fr-FR"/>
          </a:p>
        </p:txBody>
      </p:sp>
      <p:sp>
        <p:nvSpPr>
          <p:cNvPr id="24582" name="Freeform 5"/>
          <p:cNvSpPr>
            <a:spLocks/>
          </p:cNvSpPr>
          <p:nvPr/>
        </p:nvSpPr>
        <p:spPr bwMode="auto">
          <a:xfrm rot="-5400000">
            <a:off x="3328988" y="612775"/>
            <a:ext cx="152400" cy="609600"/>
          </a:xfrm>
          <a:custGeom>
            <a:avLst/>
            <a:gdLst>
              <a:gd name="T0" fmla="*/ 0 w 21600"/>
              <a:gd name="T1" fmla="*/ 0 h 21600"/>
              <a:gd name="T2" fmla="*/ 377667802 w 21600"/>
              <a:gd name="T3" fmla="*/ 2147483647 h 21600"/>
              <a:gd name="T4" fmla="*/ 377667802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cubicBezTo>
                  <a:pt x="11929" y="0"/>
                  <a:pt x="21600" y="806"/>
                  <a:pt x="21600" y="1800"/>
                </a:cubicBezTo>
                <a:lnTo>
                  <a:pt x="21600" y="19800"/>
                </a:lnTo>
                <a:cubicBezTo>
                  <a:pt x="21600" y="20794"/>
                  <a:pt x="11929" y="21600"/>
                  <a:pt x="0" y="21600"/>
                </a:cubicBezTo>
              </a:path>
            </a:pathLst>
          </a:custGeom>
          <a:noFill/>
          <a:ln w="9525">
            <a:solidFill>
              <a:srgbClr val="FF0F1A"/>
            </a:solidFill>
            <a:round/>
            <a:headEnd/>
            <a:tailEnd/>
          </a:ln>
        </p:spPr>
        <p:txBody>
          <a:bodyPr lIns="0" tIns="0" rIns="0" bIns="0">
            <a:prstTxWarp prst="textNoShape">
              <a:avLst/>
            </a:prstTxWarp>
          </a:bodyPr>
          <a:lstStyle/>
          <a:p>
            <a:endParaRPr lang="fr-FR"/>
          </a:p>
        </p:txBody>
      </p:sp>
      <p:sp>
        <p:nvSpPr>
          <p:cNvPr id="24583" name="Rectangle 6"/>
          <p:cNvSpPr>
            <a:spLocks/>
          </p:cNvSpPr>
          <p:nvPr/>
        </p:nvSpPr>
        <p:spPr bwMode="auto">
          <a:xfrm>
            <a:off x="1219200" y="547687"/>
            <a:ext cx="1166813" cy="212725"/>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400" b="1">
                <a:solidFill>
                  <a:srgbClr val="FF0F1A"/>
                </a:solidFill>
                <a:ea typeface="Arial" charset="0"/>
                <a:cs typeface="Arial" charset="0"/>
                <a:sym typeface="Arial" charset="0"/>
              </a:rPr>
              <a:t>DNA-binding</a:t>
            </a:r>
          </a:p>
        </p:txBody>
      </p:sp>
      <p:sp>
        <p:nvSpPr>
          <p:cNvPr id="24584" name="Rectangle 7"/>
          <p:cNvSpPr>
            <a:spLocks/>
          </p:cNvSpPr>
          <p:nvPr/>
        </p:nvSpPr>
        <p:spPr bwMode="auto">
          <a:xfrm>
            <a:off x="2819400" y="536575"/>
            <a:ext cx="1147763" cy="212725"/>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400" b="1">
                <a:solidFill>
                  <a:srgbClr val="FF0F1A"/>
                </a:solidFill>
                <a:ea typeface="Arial" charset="0"/>
                <a:cs typeface="Arial" charset="0"/>
                <a:sym typeface="Arial" charset="0"/>
              </a:rPr>
              <a:t>trimerization</a:t>
            </a:r>
          </a:p>
        </p:txBody>
      </p:sp>
      <p:sp>
        <p:nvSpPr>
          <p:cNvPr id="24585" name="Rectangle 8"/>
          <p:cNvSpPr>
            <a:spLocks/>
          </p:cNvSpPr>
          <p:nvPr/>
        </p:nvSpPr>
        <p:spPr bwMode="auto">
          <a:xfrm>
            <a:off x="762000" y="506412"/>
            <a:ext cx="381000" cy="304800"/>
          </a:xfrm>
          <a:prstGeom prst="rect">
            <a:avLst/>
          </a:prstGeom>
          <a:solidFill>
            <a:srgbClr val="FFFFFF"/>
          </a:solidFill>
          <a:ln w="9525">
            <a:solidFill>
              <a:srgbClr val="FFFFFF"/>
            </a:solidFill>
            <a:miter lim="800000"/>
            <a:headEnd/>
            <a:tailEnd/>
          </a:ln>
        </p:spPr>
        <p:txBody>
          <a:bodyPr lIns="0" tIns="0" rIns="0" bIns="0">
            <a:prstTxWarp prst="textNoShape">
              <a:avLst/>
            </a:prstTxWarp>
          </a:bodyPr>
          <a:lstStyle/>
          <a:p>
            <a:endParaRPr lang="fr-FR"/>
          </a:p>
        </p:txBody>
      </p:sp>
      <p:sp>
        <p:nvSpPr>
          <p:cNvPr id="24586" name="Rectangle 9"/>
          <p:cNvSpPr>
            <a:spLocks/>
          </p:cNvSpPr>
          <p:nvPr/>
        </p:nvSpPr>
        <p:spPr bwMode="auto">
          <a:xfrm>
            <a:off x="762000" y="4087812"/>
            <a:ext cx="381000" cy="304800"/>
          </a:xfrm>
          <a:prstGeom prst="rect">
            <a:avLst/>
          </a:prstGeom>
          <a:solidFill>
            <a:srgbClr val="FFFFFF"/>
          </a:solidFill>
          <a:ln w="9525">
            <a:solidFill>
              <a:srgbClr val="FFFFFF"/>
            </a:solidFill>
            <a:miter lim="800000"/>
            <a:headEnd/>
            <a:tailEnd/>
          </a:ln>
        </p:spPr>
        <p:txBody>
          <a:bodyPr lIns="0" tIns="0" rIns="0" bIns="0">
            <a:prstTxWarp prst="textNoShape">
              <a:avLst/>
            </a:prstTxWarp>
          </a:bodyPr>
          <a:lstStyle/>
          <a:p>
            <a:endParaRPr lang="fr-FR"/>
          </a:p>
        </p:txBody>
      </p:sp>
      <p:pic>
        <p:nvPicPr>
          <p:cNvPr id="24587" name="Picture 10"/>
          <p:cNvPicPr>
            <a:picLocks noChangeArrowheads="1"/>
          </p:cNvPicPr>
          <p:nvPr/>
        </p:nvPicPr>
        <p:blipFill>
          <a:blip r:embed="rId4"/>
          <a:srcRect/>
          <a:stretch>
            <a:fillRect/>
          </a:stretch>
        </p:blipFill>
        <p:spPr bwMode="auto">
          <a:xfrm>
            <a:off x="1400175" y="3836987"/>
            <a:ext cx="577850" cy="573088"/>
          </a:xfrm>
          <a:prstGeom prst="rect">
            <a:avLst/>
          </a:prstGeom>
          <a:noFill/>
          <a:ln w="9525">
            <a:noFill/>
            <a:miter lim="800000"/>
            <a:headEnd/>
            <a:tailEnd/>
          </a:ln>
        </p:spPr>
      </p:pic>
      <p:grpSp>
        <p:nvGrpSpPr>
          <p:cNvPr id="2" name="Group 11"/>
          <p:cNvGrpSpPr>
            <a:grpSpLocks/>
          </p:cNvGrpSpPr>
          <p:nvPr/>
        </p:nvGrpSpPr>
        <p:grpSpPr bwMode="auto">
          <a:xfrm>
            <a:off x="6367463" y="2640012"/>
            <a:ext cx="1255712" cy="850900"/>
            <a:chOff x="0" y="0"/>
            <a:chExt cx="790" cy="536"/>
          </a:xfrm>
        </p:grpSpPr>
        <p:sp>
          <p:nvSpPr>
            <p:cNvPr id="24606" name="Rectangle 12"/>
            <p:cNvSpPr>
              <a:spLocks/>
            </p:cNvSpPr>
            <p:nvPr/>
          </p:nvSpPr>
          <p:spPr bwMode="auto">
            <a:xfrm>
              <a:off x="152" y="0"/>
              <a:ext cx="638" cy="536"/>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400" b="1">
                  <a:solidFill>
                    <a:srgbClr val="FF0F1A"/>
                  </a:solidFill>
                  <a:ea typeface="Arial" charset="0"/>
                  <a:cs typeface="Arial" charset="0"/>
                  <a:sym typeface="Arial" charset="0"/>
                </a:rPr>
                <a:t>“Single </a:t>
              </a:r>
            </a:p>
            <a:p>
              <a:pPr marL="39688" algn="ctr"/>
              <a:r>
                <a:rPr lang="en-US" sz="1400" b="1">
                  <a:solidFill>
                    <a:srgbClr val="FF0F1A"/>
                  </a:solidFill>
                  <a:ea typeface="Arial" charset="0"/>
                  <a:cs typeface="Arial" charset="0"/>
                  <a:sym typeface="Arial" charset="0"/>
                </a:rPr>
                <a:t>element”</a:t>
              </a:r>
            </a:p>
            <a:p>
              <a:pPr marL="39688" algn="ctr"/>
              <a:r>
                <a:rPr lang="en-US" sz="1400" b="1">
                  <a:solidFill>
                    <a:srgbClr val="FF0F1A"/>
                  </a:solidFill>
                  <a:ea typeface="Arial" charset="0"/>
                  <a:cs typeface="Arial" charset="0"/>
                  <a:sym typeface="Arial" charset="0"/>
                </a:rPr>
                <a:t>= 3 CGATA</a:t>
              </a:r>
            </a:p>
            <a:p>
              <a:pPr marL="39688" algn="ctr"/>
              <a:r>
                <a:rPr lang="en-US" sz="1400" b="1">
                  <a:solidFill>
                    <a:srgbClr val="FF0F1A"/>
                  </a:solidFill>
                  <a:ea typeface="Arial" charset="0"/>
                  <a:cs typeface="Arial" charset="0"/>
                  <a:sym typeface="Arial" charset="0"/>
                </a:rPr>
                <a:t>(Kd~10pM)</a:t>
              </a:r>
            </a:p>
          </p:txBody>
        </p:sp>
        <p:sp>
          <p:nvSpPr>
            <p:cNvPr id="24607" name="Freeform 13"/>
            <p:cNvSpPr>
              <a:spLocks/>
            </p:cNvSpPr>
            <p:nvPr/>
          </p:nvSpPr>
          <p:spPr bwMode="auto">
            <a:xfrm>
              <a:off x="0" y="0"/>
              <a:ext cx="96" cy="48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cubicBezTo>
                    <a:pt x="11929" y="0"/>
                    <a:pt x="21600" y="806"/>
                    <a:pt x="21600" y="1800"/>
                  </a:cubicBezTo>
                  <a:lnTo>
                    <a:pt x="21600" y="19800"/>
                  </a:lnTo>
                  <a:cubicBezTo>
                    <a:pt x="21600" y="20794"/>
                    <a:pt x="11929" y="21600"/>
                    <a:pt x="0" y="21600"/>
                  </a:cubicBezTo>
                </a:path>
              </a:pathLst>
            </a:custGeom>
            <a:noFill/>
            <a:ln w="9525">
              <a:solidFill>
                <a:srgbClr val="FF0F1A"/>
              </a:solidFill>
              <a:round/>
              <a:headEnd/>
              <a:tailEnd/>
            </a:ln>
          </p:spPr>
          <p:txBody>
            <a:bodyPr lIns="0" tIns="0" rIns="0" bIns="0">
              <a:prstTxWarp prst="textNoShape">
                <a:avLst/>
              </a:prstTxWarp>
            </a:bodyPr>
            <a:lstStyle/>
            <a:p>
              <a:endParaRPr lang="fr-FR"/>
            </a:p>
          </p:txBody>
        </p:sp>
      </p:grpSp>
      <p:grpSp>
        <p:nvGrpSpPr>
          <p:cNvPr id="24589" name="Group 14"/>
          <p:cNvGrpSpPr>
            <a:grpSpLocks/>
          </p:cNvGrpSpPr>
          <p:nvPr/>
        </p:nvGrpSpPr>
        <p:grpSpPr bwMode="auto">
          <a:xfrm>
            <a:off x="4189413" y="703262"/>
            <a:ext cx="3886200" cy="2895600"/>
            <a:chOff x="0" y="0"/>
            <a:chExt cx="2448" cy="1824"/>
          </a:xfrm>
        </p:grpSpPr>
        <p:pic>
          <p:nvPicPr>
            <p:cNvPr id="24599" name="Picture 15"/>
            <p:cNvPicPr>
              <a:picLocks noChangeArrowheads="1"/>
            </p:cNvPicPr>
            <p:nvPr/>
          </p:nvPicPr>
          <p:blipFill>
            <a:blip r:embed="rId5"/>
            <a:srcRect/>
            <a:stretch>
              <a:fillRect/>
            </a:stretch>
          </p:blipFill>
          <p:spPr bwMode="auto">
            <a:xfrm>
              <a:off x="204" y="0"/>
              <a:ext cx="1200" cy="1467"/>
            </a:xfrm>
            <a:prstGeom prst="rect">
              <a:avLst/>
            </a:prstGeom>
            <a:noFill/>
            <a:ln w="9525">
              <a:noFill/>
              <a:miter lim="800000"/>
              <a:headEnd/>
              <a:tailEnd/>
            </a:ln>
          </p:spPr>
        </p:pic>
        <p:sp>
          <p:nvSpPr>
            <p:cNvPr id="24600" name="Rectangle 16"/>
            <p:cNvSpPr>
              <a:spLocks/>
            </p:cNvSpPr>
            <p:nvPr/>
          </p:nvSpPr>
          <p:spPr bwMode="auto">
            <a:xfrm>
              <a:off x="1339" y="450"/>
              <a:ext cx="798" cy="154"/>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a:solidFill>
                    <a:schemeClr val="tx1"/>
                  </a:solidFill>
                  <a:ea typeface="Arial" charset="0"/>
                  <a:cs typeface="Arial" charset="0"/>
                  <a:sym typeface="Arial" charset="0"/>
                </a:rPr>
                <a:t>BEAF trimer</a:t>
              </a:r>
            </a:p>
          </p:txBody>
        </p:sp>
        <p:sp>
          <p:nvSpPr>
            <p:cNvPr id="24601" name="Rectangle 17"/>
            <p:cNvSpPr>
              <a:spLocks/>
            </p:cNvSpPr>
            <p:nvPr/>
          </p:nvSpPr>
          <p:spPr bwMode="auto">
            <a:xfrm>
              <a:off x="30" y="1509"/>
              <a:ext cx="1472" cy="192"/>
            </a:xfrm>
            <a:prstGeom prst="rect">
              <a:avLst/>
            </a:prstGeom>
            <a:noFill/>
            <a:ln w="12700">
              <a:noFill/>
              <a:miter lim="800000"/>
              <a:headEnd/>
              <a:tailEnd/>
            </a:ln>
          </p:spPr>
          <p:txBody>
            <a:bodyPr lIns="0" tIns="0" rIns="40639" bIns="0">
              <a:prstTxWarp prst="textNoShape">
                <a:avLst/>
              </a:prstTxWarp>
            </a:bodyPr>
            <a:lstStyle/>
            <a:p>
              <a:pPr marL="39688">
                <a:spcBef>
                  <a:spcPts val="800"/>
                </a:spcBef>
              </a:pPr>
              <a:r>
                <a:rPr lang="en-US" sz="1400" b="1">
                  <a:solidFill>
                    <a:schemeClr val="tx1"/>
                  </a:solidFill>
                  <a:ea typeface="Arial" charset="0"/>
                  <a:cs typeface="Arial" charset="0"/>
                  <a:sym typeface="Arial" charset="0"/>
                </a:rPr>
                <a:t>CGATA CGATA CGATA</a:t>
              </a:r>
            </a:p>
          </p:txBody>
        </p:sp>
        <p:sp>
          <p:nvSpPr>
            <p:cNvPr id="24602" name="Line 18"/>
            <p:cNvSpPr>
              <a:spLocks noChangeShapeType="1"/>
            </p:cNvSpPr>
            <p:nvPr/>
          </p:nvSpPr>
          <p:spPr bwMode="auto">
            <a:xfrm flipH="1">
              <a:off x="153" y="1440"/>
              <a:ext cx="255" cy="96"/>
            </a:xfrm>
            <a:prstGeom prst="line">
              <a:avLst/>
            </a:prstGeom>
            <a:noFill/>
            <a:ln w="9525">
              <a:solidFill>
                <a:schemeClr val="tx1"/>
              </a:solidFill>
              <a:prstDash val="dash"/>
              <a:round/>
              <a:headEnd/>
              <a:tailEnd/>
            </a:ln>
          </p:spPr>
          <p:txBody>
            <a:bodyPr lIns="0" tIns="0" rIns="0" bIns="0">
              <a:prstTxWarp prst="textNoShape">
                <a:avLst/>
              </a:prstTxWarp>
            </a:bodyPr>
            <a:lstStyle/>
            <a:p>
              <a:endParaRPr lang="fr-FR"/>
            </a:p>
          </p:txBody>
        </p:sp>
        <p:sp>
          <p:nvSpPr>
            <p:cNvPr id="24603" name="Line 19"/>
            <p:cNvSpPr>
              <a:spLocks noChangeShapeType="1"/>
            </p:cNvSpPr>
            <p:nvPr/>
          </p:nvSpPr>
          <p:spPr bwMode="auto">
            <a:xfrm rot="10800000">
              <a:off x="1020" y="1392"/>
              <a:ext cx="357" cy="144"/>
            </a:xfrm>
            <a:prstGeom prst="line">
              <a:avLst/>
            </a:prstGeom>
            <a:noFill/>
            <a:ln w="9525">
              <a:solidFill>
                <a:schemeClr val="tx1"/>
              </a:solidFill>
              <a:prstDash val="dash"/>
              <a:round/>
              <a:headEnd/>
              <a:tailEnd/>
            </a:ln>
          </p:spPr>
          <p:txBody>
            <a:bodyPr lIns="0" tIns="0" rIns="0" bIns="0">
              <a:prstTxWarp prst="textNoShape">
                <a:avLst/>
              </a:prstTxWarp>
            </a:bodyPr>
            <a:lstStyle/>
            <a:p>
              <a:endParaRPr lang="fr-FR"/>
            </a:p>
          </p:txBody>
        </p:sp>
        <p:sp>
          <p:nvSpPr>
            <p:cNvPr id="24604" name="Rectangle 20"/>
            <p:cNvSpPr>
              <a:spLocks/>
            </p:cNvSpPr>
            <p:nvPr/>
          </p:nvSpPr>
          <p:spPr bwMode="auto">
            <a:xfrm>
              <a:off x="7" y="0"/>
              <a:ext cx="2441" cy="1824"/>
            </a:xfrm>
            <a:prstGeom prst="rect">
              <a:avLst/>
            </a:prstGeom>
            <a:noFill/>
            <a:ln w="9525">
              <a:solidFill>
                <a:schemeClr val="tx1"/>
              </a:solidFill>
              <a:round/>
              <a:headEnd/>
              <a:tailEnd/>
            </a:ln>
          </p:spPr>
          <p:txBody>
            <a:bodyPr lIns="0" tIns="0" rIns="0" bIns="0">
              <a:prstTxWarp prst="textNoShape">
                <a:avLst/>
              </a:prstTxWarp>
            </a:bodyPr>
            <a:lstStyle/>
            <a:p>
              <a:endParaRPr lang="fr-FR"/>
            </a:p>
          </p:txBody>
        </p:sp>
        <p:sp>
          <p:nvSpPr>
            <p:cNvPr id="24605" name="Rectangle 21"/>
            <p:cNvSpPr>
              <a:spLocks/>
            </p:cNvSpPr>
            <p:nvPr/>
          </p:nvSpPr>
          <p:spPr bwMode="auto">
            <a:xfrm>
              <a:off x="0" y="1214"/>
              <a:ext cx="400" cy="192"/>
            </a:xfrm>
            <a:prstGeom prst="rect">
              <a:avLst/>
            </a:prstGeom>
            <a:noFill/>
            <a:ln w="12700">
              <a:noFill/>
              <a:miter lim="800000"/>
              <a:headEnd/>
              <a:tailEnd/>
            </a:ln>
          </p:spPr>
          <p:txBody>
            <a:bodyPr lIns="0" tIns="0" rIns="40639" bIns="0">
              <a:prstTxWarp prst="textNoShape">
                <a:avLst/>
              </a:prstTxWarp>
            </a:bodyPr>
            <a:lstStyle/>
            <a:p>
              <a:pPr marL="39688">
                <a:spcBef>
                  <a:spcPts val="800"/>
                </a:spcBef>
              </a:pPr>
              <a:r>
                <a:rPr lang="en-US" sz="1400" b="1">
                  <a:solidFill>
                    <a:schemeClr val="tx1"/>
                  </a:solidFill>
                  <a:ea typeface="Arial" charset="0"/>
                  <a:cs typeface="Arial" charset="0"/>
                  <a:sym typeface="Arial" charset="0"/>
                </a:rPr>
                <a:t>DNA</a:t>
              </a:r>
            </a:p>
          </p:txBody>
        </p:sp>
      </p:grpSp>
      <p:pic>
        <p:nvPicPr>
          <p:cNvPr id="24590" name="Picture 22"/>
          <p:cNvPicPr>
            <a:picLocks noChangeArrowheads="1"/>
          </p:cNvPicPr>
          <p:nvPr/>
        </p:nvPicPr>
        <p:blipFill>
          <a:blip r:embed="rId6"/>
          <a:srcRect/>
          <a:stretch>
            <a:fillRect/>
          </a:stretch>
        </p:blipFill>
        <p:spPr bwMode="auto">
          <a:xfrm>
            <a:off x="2468563" y="3751262"/>
            <a:ext cx="461962" cy="676275"/>
          </a:xfrm>
          <a:prstGeom prst="rect">
            <a:avLst/>
          </a:prstGeom>
          <a:noFill/>
          <a:ln w="9525">
            <a:noFill/>
            <a:miter lim="800000"/>
            <a:headEnd/>
            <a:tailEnd/>
          </a:ln>
        </p:spPr>
      </p:pic>
      <p:grpSp>
        <p:nvGrpSpPr>
          <p:cNvPr id="24591" name="Group 23"/>
          <p:cNvGrpSpPr>
            <a:grpSpLocks/>
          </p:cNvGrpSpPr>
          <p:nvPr/>
        </p:nvGrpSpPr>
        <p:grpSpPr bwMode="auto">
          <a:xfrm>
            <a:off x="4318000" y="3640137"/>
            <a:ext cx="3225800" cy="2517775"/>
            <a:chOff x="0" y="0"/>
            <a:chExt cx="2032" cy="1586"/>
          </a:xfrm>
        </p:grpSpPr>
        <p:pic>
          <p:nvPicPr>
            <p:cNvPr id="24594" name="Picture 24"/>
            <p:cNvPicPr>
              <a:picLocks noChangeArrowheads="1"/>
            </p:cNvPicPr>
            <p:nvPr/>
          </p:nvPicPr>
          <p:blipFill>
            <a:blip r:embed="rId7"/>
            <a:srcRect/>
            <a:stretch>
              <a:fillRect/>
            </a:stretch>
          </p:blipFill>
          <p:spPr bwMode="auto">
            <a:xfrm>
              <a:off x="0" y="418"/>
              <a:ext cx="2032" cy="1168"/>
            </a:xfrm>
            <a:prstGeom prst="rect">
              <a:avLst/>
            </a:prstGeom>
            <a:noFill/>
            <a:ln w="9525">
              <a:noFill/>
              <a:miter lim="800000"/>
              <a:headEnd/>
              <a:tailEnd/>
            </a:ln>
          </p:spPr>
        </p:pic>
        <p:sp>
          <p:nvSpPr>
            <p:cNvPr id="24595" name="Rectangle 25"/>
            <p:cNvSpPr>
              <a:spLocks/>
            </p:cNvSpPr>
            <p:nvPr/>
          </p:nvSpPr>
          <p:spPr bwMode="auto">
            <a:xfrm>
              <a:off x="64" y="378"/>
              <a:ext cx="240" cy="192"/>
            </a:xfrm>
            <a:prstGeom prst="rect">
              <a:avLst/>
            </a:prstGeom>
            <a:solidFill>
              <a:srgbClr val="FFFFFF"/>
            </a:solidFill>
            <a:ln w="9525">
              <a:solidFill>
                <a:srgbClr val="FFFFFF"/>
              </a:solidFill>
              <a:miter lim="800000"/>
              <a:headEnd/>
              <a:tailEnd/>
            </a:ln>
          </p:spPr>
          <p:txBody>
            <a:bodyPr lIns="0" tIns="0" rIns="0" bIns="0">
              <a:prstTxWarp prst="textNoShape">
                <a:avLst/>
              </a:prstTxWarp>
            </a:bodyPr>
            <a:lstStyle/>
            <a:p>
              <a:endParaRPr lang="fr-FR"/>
            </a:p>
          </p:txBody>
        </p:sp>
        <p:pic>
          <p:nvPicPr>
            <p:cNvPr id="24596" name="Picture 26"/>
            <p:cNvPicPr>
              <a:picLocks noChangeArrowheads="1"/>
            </p:cNvPicPr>
            <p:nvPr/>
          </p:nvPicPr>
          <p:blipFill>
            <a:blip r:embed="rId8"/>
            <a:srcRect/>
            <a:stretch>
              <a:fillRect/>
            </a:stretch>
          </p:blipFill>
          <p:spPr bwMode="auto">
            <a:xfrm>
              <a:off x="979" y="0"/>
              <a:ext cx="422" cy="516"/>
            </a:xfrm>
            <a:prstGeom prst="rect">
              <a:avLst/>
            </a:prstGeom>
            <a:noFill/>
            <a:ln w="9525">
              <a:noFill/>
              <a:miter lim="800000"/>
              <a:headEnd/>
              <a:tailEnd/>
            </a:ln>
          </p:spPr>
        </p:pic>
        <p:pic>
          <p:nvPicPr>
            <p:cNvPr id="24597" name="Picture 27"/>
            <p:cNvPicPr>
              <a:picLocks noChangeArrowheads="1"/>
            </p:cNvPicPr>
            <p:nvPr/>
          </p:nvPicPr>
          <p:blipFill>
            <a:blip r:embed="rId9"/>
            <a:srcRect/>
            <a:stretch>
              <a:fillRect/>
            </a:stretch>
          </p:blipFill>
          <p:spPr bwMode="auto">
            <a:xfrm>
              <a:off x="1545" y="35"/>
              <a:ext cx="373" cy="474"/>
            </a:xfrm>
            <a:prstGeom prst="rect">
              <a:avLst/>
            </a:prstGeom>
            <a:noFill/>
            <a:ln w="9525">
              <a:noFill/>
              <a:miter lim="800000"/>
              <a:headEnd/>
              <a:tailEnd/>
            </a:ln>
          </p:spPr>
        </p:pic>
        <p:pic>
          <p:nvPicPr>
            <p:cNvPr id="24598" name="Picture 28"/>
            <p:cNvPicPr>
              <a:picLocks noChangeArrowheads="1"/>
            </p:cNvPicPr>
            <p:nvPr/>
          </p:nvPicPr>
          <p:blipFill>
            <a:blip r:embed="rId4"/>
            <a:srcRect/>
            <a:stretch>
              <a:fillRect/>
            </a:stretch>
          </p:blipFill>
          <p:spPr bwMode="auto">
            <a:xfrm>
              <a:off x="448" y="126"/>
              <a:ext cx="364" cy="379"/>
            </a:xfrm>
            <a:prstGeom prst="rect">
              <a:avLst/>
            </a:prstGeom>
            <a:noFill/>
            <a:ln w="9525">
              <a:noFill/>
              <a:miter lim="800000"/>
              <a:headEnd/>
              <a:tailEnd/>
            </a:ln>
          </p:spPr>
        </p:pic>
      </p:grpSp>
      <p:sp>
        <p:nvSpPr>
          <p:cNvPr id="24592" name="Rectangle 29"/>
          <p:cNvSpPr>
            <a:spLocks/>
          </p:cNvSpPr>
          <p:nvPr/>
        </p:nvSpPr>
        <p:spPr bwMode="auto">
          <a:xfrm>
            <a:off x="3276600" y="4087812"/>
            <a:ext cx="1422400" cy="2133600"/>
          </a:xfrm>
          <a:prstGeom prst="rect">
            <a:avLst/>
          </a:prstGeom>
          <a:solidFill>
            <a:srgbClr val="FFFFFF"/>
          </a:solidFill>
          <a:ln w="9525">
            <a:noFill/>
            <a:miter lim="800000"/>
            <a:headEnd/>
            <a:tailEnd/>
          </a:ln>
        </p:spPr>
        <p:txBody>
          <a:bodyPr lIns="0" tIns="0" rIns="0" bIns="0">
            <a:prstTxWarp prst="textNoShape">
              <a:avLst/>
            </a:prstTxWarp>
          </a:bodyPr>
          <a:lstStyle/>
          <a:p>
            <a:endParaRPr lang="fr-FR"/>
          </a:p>
        </p:txBody>
      </p:sp>
      <p:sp>
        <p:nvSpPr>
          <p:cNvPr id="24593" name="Rectangle 30"/>
          <p:cNvSpPr>
            <a:spLocks/>
          </p:cNvSpPr>
          <p:nvPr/>
        </p:nvSpPr>
        <p:spPr bwMode="auto">
          <a:xfrm>
            <a:off x="3352800" y="6099175"/>
            <a:ext cx="5670550" cy="182562"/>
          </a:xfrm>
          <a:prstGeom prst="rect">
            <a:avLst/>
          </a:prstGeom>
          <a:noFill/>
          <a:ln w="12700">
            <a:noFill/>
            <a:miter lim="800000"/>
            <a:headEnd/>
            <a:tailEnd/>
          </a:ln>
        </p:spPr>
        <p:txBody>
          <a:bodyPr wrap="none" lIns="0" tIns="0" rIns="40639" bIns="0">
            <a:prstTxWarp prst="textNoShape">
              <a:avLst/>
            </a:prstTxWarp>
            <a:spAutoFit/>
          </a:bodyPr>
          <a:lstStyle/>
          <a:p>
            <a:pPr marL="39688"/>
            <a:r>
              <a:rPr lang="en-US" b="1">
                <a:solidFill>
                  <a:srgbClr val="333399"/>
                </a:solidFill>
                <a:ea typeface="Arial" charset="0"/>
                <a:cs typeface="Arial" charset="0"/>
                <a:sym typeface="Arial" charset="0"/>
              </a:rPr>
              <a:t>Cuvier et al., </a:t>
            </a:r>
            <a:r>
              <a:rPr lang="en-US" b="1" i="1">
                <a:solidFill>
                  <a:srgbClr val="333399"/>
                </a:solidFill>
                <a:ea typeface="Arial" charset="0"/>
                <a:cs typeface="Arial" charset="0"/>
                <a:sym typeface="Arial" charset="0"/>
              </a:rPr>
              <a:t>MCB</a:t>
            </a:r>
            <a:r>
              <a:rPr lang="en-US" b="1">
                <a:solidFill>
                  <a:srgbClr val="333399"/>
                </a:solidFill>
                <a:ea typeface="Arial" charset="0"/>
                <a:cs typeface="Arial" charset="0"/>
                <a:sym typeface="Arial" charset="0"/>
              </a:rPr>
              <a:t>, 1998 ; Hart et al., Chrom. 1999; Cuvier et al., Chrom., 2002 </a:t>
            </a:r>
          </a:p>
        </p:txBody>
      </p:sp>
      <p:sp>
        <p:nvSpPr>
          <p:cNvPr id="32" name="ZoneTexte 63"/>
          <p:cNvSpPr txBox="1">
            <a:spLocks noChangeArrowheads="1"/>
          </p:cNvSpPr>
          <p:nvPr/>
        </p:nvSpPr>
        <p:spPr bwMode="auto">
          <a:xfrm>
            <a:off x="1676400" y="0"/>
            <a:ext cx="6195439" cy="369332"/>
          </a:xfrm>
          <a:prstGeom prst="rect">
            <a:avLst/>
          </a:prstGeom>
          <a:noFill/>
          <a:ln w="9525">
            <a:noFill/>
            <a:miter lim="800000"/>
            <a:headEnd/>
            <a:tailEnd/>
          </a:ln>
        </p:spPr>
        <p:txBody>
          <a:bodyPr wrap="none">
            <a:prstTxWarp prst="textNoShape">
              <a:avLst/>
            </a:prstTxWarp>
            <a:spAutoFit/>
          </a:bodyPr>
          <a:lstStyle/>
          <a:p>
            <a:r>
              <a:rPr lang="fr-FR" sz="1800" b="1" dirty="0" err="1" smtClean="0">
                <a:solidFill>
                  <a:schemeClr val="tx1"/>
                </a:solidFill>
              </a:rPr>
              <a:t>ChIP</a:t>
            </a:r>
            <a:r>
              <a:rPr lang="fr-FR" sz="1800" b="1" dirty="0" smtClean="0">
                <a:solidFill>
                  <a:schemeClr val="tx1"/>
                </a:solidFill>
              </a:rPr>
              <a:t> &amp; </a:t>
            </a:r>
            <a:r>
              <a:rPr lang="fr-FR" sz="1800" b="1" dirty="0" err="1" smtClean="0">
                <a:solidFill>
                  <a:schemeClr val="tx1"/>
                </a:solidFill>
              </a:rPr>
              <a:t>other</a:t>
            </a:r>
            <a:r>
              <a:rPr lang="fr-FR" sz="1800" b="1" dirty="0" smtClean="0">
                <a:solidFill>
                  <a:schemeClr val="tx1"/>
                </a:solidFill>
              </a:rPr>
              <a:t> techniques / </a:t>
            </a:r>
            <a:r>
              <a:rPr lang="fr-FR" sz="1800" b="1" dirty="0" err="1" smtClean="0">
                <a:solidFill>
                  <a:schemeClr val="tx1"/>
                </a:solidFill>
              </a:rPr>
              <a:t>DNA-prot</a:t>
            </a:r>
            <a:r>
              <a:rPr lang="fr-FR" sz="1800" b="1" dirty="0" smtClean="0">
                <a:solidFill>
                  <a:schemeClr val="tx1"/>
                </a:solidFill>
              </a:rPr>
              <a:t> interaction </a:t>
            </a:r>
            <a:r>
              <a:rPr lang="fr-FR" sz="1800" b="1" dirty="0" err="1" smtClean="0">
                <a:solidFill>
                  <a:schemeClr val="tx1"/>
                </a:solidFill>
              </a:rPr>
              <a:t>studies</a:t>
            </a:r>
            <a:endParaRPr lang="fr-FR" sz="1800" b="1"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 name="ZoneTexte 63"/>
          <p:cNvSpPr txBox="1">
            <a:spLocks noChangeArrowheads="1"/>
          </p:cNvSpPr>
          <p:nvPr/>
        </p:nvSpPr>
        <p:spPr bwMode="auto">
          <a:xfrm>
            <a:off x="1600200" y="0"/>
            <a:ext cx="6195439" cy="369332"/>
          </a:xfrm>
          <a:prstGeom prst="rect">
            <a:avLst/>
          </a:prstGeom>
          <a:noFill/>
          <a:ln w="9525">
            <a:noFill/>
            <a:miter lim="800000"/>
            <a:headEnd/>
            <a:tailEnd/>
          </a:ln>
        </p:spPr>
        <p:txBody>
          <a:bodyPr wrap="none">
            <a:prstTxWarp prst="textNoShape">
              <a:avLst/>
            </a:prstTxWarp>
            <a:spAutoFit/>
          </a:bodyPr>
          <a:lstStyle/>
          <a:p>
            <a:r>
              <a:rPr lang="fr-FR" sz="1800" b="1" dirty="0" err="1" smtClean="0">
                <a:solidFill>
                  <a:schemeClr val="tx1"/>
                </a:solidFill>
              </a:rPr>
              <a:t>ChIP</a:t>
            </a:r>
            <a:r>
              <a:rPr lang="fr-FR" sz="1800" b="1" dirty="0" smtClean="0">
                <a:solidFill>
                  <a:schemeClr val="tx1"/>
                </a:solidFill>
              </a:rPr>
              <a:t> &amp; </a:t>
            </a:r>
            <a:r>
              <a:rPr lang="fr-FR" sz="1800" b="1" dirty="0" err="1" smtClean="0">
                <a:solidFill>
                  <a:schemeClr val="tx1"/>
                </a:solidFill>
              </a:rPr>
              <a:t>other</a:t>
            </a:r>
            <a:r>
              <a:rPr lang="fr-FR" sz="1800" b="1" dirty="0" smtClean="0">
                <a:solidFill>
                  <a:schemeClr val="tx1"/>
                </a:solidFill>
              </a:rPr>
              <a:t> techniques / </a:t>
            </a:r>
            <a:r>
              <a:rPr lang="fr-FR" sz="1800" b="1" dirty="0" err="1" smtClean="0">
                <a:solidFill>
                  <a:schemeClr val="tx1"/>
                </a:solidFill>
              </a:rPr>
              <a:t>DNA-prot</a:t>
            </a:r>
            <a:r>
              <a:rPr lang="fr-FR" sz="1800" b="1" dirty="0" smtClean="0">
                <a:solidFill>
                  <a:schemeClr val="tx1"/>
                </a:solidFill>
              </a:rPr>
              <a:t> interaction </a:t>
            </a:r>
            <a:r>
              <a:rPr lang="fr-FR" sz="1800" b="1" dirty="0" err="1" smtClean="0">
                <a:solidFill>
                  <a:schemeClr val="tx1"/>
                </a:solidFill>
              </a:rPr>
              <a:t>studies</a:t>
            </a:r>
            <a:endParaRPr lang="fr-FR" sz="1800" b="1" dirty="0">
              <a:solidFill>
                <a:schemeClr val="tx1"/>
              </a:solidFill>
            </a:endParaRPr>
          </a:p>
        </p:txBody>
      </p:sp>
      <p:sp>
        <p:nvSpPr>
          <p:cNvPr id="33" name="ZoneTexte 32"/>
          <p:cNvSpPr txBox="1"/>
          <p:nvPr/>
        </p:nvSpPr>
        <p:spPr>
          <a:xfrm>
            <a:off x="685800" y="596900"/>
            <a:ext cx="4583306" cy="6186307"/>
          </a:xfrm>
          <a:prstGeom prst="rect">
            <a:avLst/>
          </a:prstGeom>
          <a:noFill/>
        </p:spPr>
        <p:txBody>
          <a:bodyPr wrap="none" rtlCol="0">
            <a:spAutoFit/>
          </a:bodyPr>
          <a:lstStyle/>
          <a:p>
            <a:r>
              <a:rPr lang="fr-FR" dirty="0" smtClean="0">
                <a:solidFill>
                  <a:schemeClr val="tx1"/>
                </a:solidFill>
              </a:rPr>
              <a:t>-EMSA ('</a:t>
            </a:r>
            <a:r>
              <a:rPr lang="fr-FR" dirty="0" err="1" smtClean="0">
                <a:solidFill>
                  <a:schemeClr val="tx1"/>
                </a:solidFill>
              </a:rPr>
              <a:t>Band-shift</a:t>
            </a:r>
            <a:r>
              <a:rPr lang="fr-FR" dirty="0" smtClean="0">
                <a:solidFill>
                  <a:schemeClr val="tx1"/>
                </a:solidFill>
              </a:rPr>
              <a:t>')</a:t>
            </a: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r>
              <a:rPr lang="fr-FR" dirty="0" err="1" smtClean="0">
                <a:solidFill>
                  <a:schemeClr val="tx1"/>
                </a:solidFill>
              </a:rPr>
              <a:t>-Footprint</a:t>
            </a:r>
            <a:r>
              <a:rPr lang="fr-FR" dirty="0" smtClean="0">
                <a:solidFill>
                  <a:schemeClr val="tx1"/>
                </a:solidFill>
              </a:rPr>
              <a:t> (in vitro, in vivo)       - Me </a:t>
            </a:r>
            <a:r>
              <a:rPr lang="fr-FR" dirty="0" err="1" smtClean="0">
                <a:solidFill>
                  <a:schemeClr val="tx1"/>
                </a:solidFill>
              </a:rPr>
              <a:t>interference</a:t>
            </a:r>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endParaRPr lang="fr-FR" dirty="0" smtClean="0">
              <a:solidFill>
                <a:schemeClr val="tx1"/>
              </a:solidFill>
            </a:endParaRPr>
          </a:p>
          <a:p>
            <a:r>
              <a:rPr lang="fr-FR" b="1" dirty="0" err="1" smtClean="0">
                <a:solidFill>
                  <a:schemeClr val="tx1"/>
                </a:solidFill>
              </a:rPr>
              <a:t>Advantages</a:t>
            </a:r>
            <a:r>
              <a:rPr lang="fr-FR" dirty="0" smtClean="0">
                <a:solidFill>
                  <a:schemeClr val="tx1"/>
                </a:solidFill>
              </a:rPr>
              <a:t>:</a:t>
            </a:r>
          </a:p>
          <a:p>
            <a:r>
              <a:rPr lang="fr-FR" dirty="0" err="1" smtClean="0">
                <a:solidFill>
                  <a:schemeClr val="tx1"/>
                </a:solidFill>
              </a:rPr>
              <a:t>-</a:t>
            </a:r>
            <a:r>
              <a:rPr lang="fr-FR" i="1" dirty="0" err="1" smtClean="0">
                <a:solidFill>
                  <a:schemeClr val="tx1"/>
                </a:solidFill>
              </a:rPr>
              <a:t>in</a:t>
            </a:r>
            <a:r>
              <a:rPr lang="fr-FR" i="1" dirty="0" smtClean="0">
                <a:solidFill>
                  <a:schemeClr val="tx1"/>
                </a:solidFill>
              </a:rPr>
              <a:t> vitro </a:t>
            </a:r>
            <a:r>
              <a:rPr lang="fr-FR" dirty="0" err="1" smtClean="0">
                <a:solidFill>
                  <a:schemeClr val="tx1"/>
                </a:solidFill>
              </a:rPr>
              <a:t>allows</a:t>
            </a:r>
            <a:r>
              <a:rPr lang="fr-FR" dirty="0" smtClean="0">
                <a:solidFill>
                  <a:schemeClr val="tx1"/>
                </a:solidFill>
              </a:rPr>
              <a:t>, in </a:t>
            </a:r>
            <a:r>
              <a:rPr lang="fr-FR" dirty="0" err="1" smtClean="0">
                <a:solidFill>
                  <a:schemeClr val="tx1"/>
                </a:solidFill>
              </a:rPr>
              <a:t>general</a:t>
            </a:r>
            <a:r>
              <a:rPr lang="fr-FR" dirty="0" smtClean="0">
                <a:solidFill>
                  <a:schemeClr val="tx1"/>
                </a:solidFill>
              </a:rPr>
              <a:t>, to control</a:t>
            </a:r>
          </a:p>
          <a:p>
            <a:r>
              <a:rPr lang="fr-FR" dirty="0" smtClean="0">
                <a:solidFill>
                  <a:schemeClr val="tx1"/>
                </a:solidFill>
              </a:rPr>
              <a:t>conditions (</a:t>
            </a:r>
            <a:r>
              <a:rPr lang="fr-FR" dirty="0" err="1" smtClean="0">
                <a:solidFill>
                  <a:schemeClr val="tx1"/>
                </a:solidFill>
              </a:rPr>
              <a:t>salt</a:t>
            </a:r>
            <a:r>
              <a:rPr lang="fr-FR" dirty="0" smtClean="0">
                <a:solidFill>
                  <a:schemeClr val="tx1"/>
                </a:solidFill>
              </a:rPr>
              <a:t>, </a:t>
            </a:r>
            <a:r>
              <a:rPr lang="fr-FR" dirty="0" err="1" smtClean="0">
                <a:solidFill>
                  <a:schemeClr val="tx1"/>
                </a:solidFill>
              </a:rPr>
              <a:t>competitor</a:t>
            </a:r>
            <a:r>
              <a:rPr lang="fr-FR" dirty="0" smtClean="0">
                <a:solidFill>
                  <a:schemeClr val="tx1"/>
                </a:solidFill>
              </a:rPr>
              <a:t>, </a:t>
            </a:r>
            <a:r>
              <a:rPr lang="fr-FR" b="1" dirty="0" err="1" smtClean="0">
                <a:solidFill>
                  <a:schemeClr val="tx1"/>
                </a:solidFill>
              </a:rPr>
              <a:t>factors</a:t>
            </a:r>
            <a:endParaRPr lang="fr-FR" b="1" dirty="0" smtClean="0">
              <a:solidFill>
                <a:schemeClr val="tx1"/>
              </a:solidFill>
            </a:endParaRPr>
          </a:p>
          <a:p>
            <a:r>
              <a:rPr lang="fr-FR" dirty="0" smtClean="0">
                <a:solidFill>
                  <a:schemeClr val="tx1"/>
                </a:solidFill>
              </a:rPr>
              <a:t>incubation time, buffers etc.)</a:t>
            </a:r>
          </a:p>
          <a:p>
            <a:r>
              <a:rPr lang="fr-FR" dirty="0" smtClean="0">
                <a:solidFill>
                  <a:schemeClr val="tx1"/>
                </a:solidFill>
              </a:rPr>
              <a:t>- </a:t>
            </a:r>
            <a:r>
              <a:rPr lang="fr-FR" dirty="0" err="1" smtClean="0">
                <a:solidFill>
                  <a:schemeClr val="tx1"/>
                </a:solidFill>
              </a:rPr>
              <a:t>define</a:t>
            </a:r>
            <a:r>
              <a:rPr lang="fr-FR" dirty="0" smtClean="0">
                <a:solidFill>
                  <a:schemeClr val="tx1"/>
                </a:solidFill>
              </a:rPr>
              <a:t> a DNA consensus </a:t>
            </a:r>
            <a:r>
              <a:rPr lang="fr-FR" dirty="0" err="1" smtClean="0">
                <a:solidFill>
                  <a:schemeClr val="tx1"/>
                </a:solidFill>
              </a:rPr>
              <a:t>independently</a:t>
            </a:r>
            <a:r>
              <a:rPr lang="fr-FR" dirty="0" smtClean="0">
                <a:solidFill>
                  <a:schemeClr val="tx1"/>
                </a:solidFill>
              </a:rPr>
              <a:t> of </a:t>
            </a:r>
            <a:r>
              <a:rPr lang="fr-FR" dirty="0" err="1" smtClean="0">
                <a:solidFill>
                  <a:schemeClr val="tx1"/>
                </a:solidFill>
              </a:rPr>
              <a:t>any</a:t>
            </a:r>
            <a:r>
              <a:rPr lang="fr-FR" dirty="0" smtClean="0">
                <a:solidFill>
                  <a:schemeClr val="tx1"/>
                </a:solidFill>
              </a:rPr>
              <a:t> </a:t>
            </a:r>
            <a:r>
              <a:rPr lang="fr-FR" dirty="0" err="1" smtClean="0">
                <a:solidFill>
                  <a:schemeClr val="tx1"/>
                </a:solidFill>
              </a:rPr>
              <a:t>other</a:t>
            </a:r>
            <a:r>
              <a:rPr lang="fr-FR" dirty="0" smtClean="0">
                <a:solidFill>
                  <a:schemeClr val="tx1"/>
                </a:solidFill>
              </a:rPr>
              <a:t> </a:t>
            </a:r>
            <a:r>
              <a:rPr lang="fr-FR" dirty="0" err="1" smtClean="0">
                <a:solidFill>
                  <a:schemeClr val="tx1"/>
                </a:solidFill>
              </a:rPr>
              <a:t>parameter</a:t>
            </a:r>
            <a:endParaRPr lang="fr-FR" dirty="0" smtClean="0">
              <a:solidFill>
                <a:schemeClr val="tx1"/>
              </a:solidFill>
            </a:endParaRPr>
          </a:p>
          <a:p>
            <a:r>
              <a:rPr lang="fr-FR" dirty="0" err="1" smtClean="0">
                <a:solidFill>
                  <a:schemeClr val="tx1"/>
                </a:solidFill>
              </a:rPr>
              <a:t>-fast</a:t>
            </a:r>
            <a:r>
              <a:rPr lang="fr-FR" dirty="0" smtClean="0">
                <a:solidFill>
                  <a:schemeClr val="tx1"/>
                </a:solidFill>
              </a:rPr>
              <a:t>, </a:t>
            </a:r>
          </a:p>
          <a:p>
            <a:endParaRPr lang="fr-FR" dirty="0" smtClean="0">
              <a:solidFill>
                <a:schemeClr val="tx1"/>
              </a:solidFill>
            </a:endParaRPr>
          </a:p>
          <a:p>
            <a:r>
              <a:rPr lang="fr-FR" b="1" dirty="0" smtClean="0">
                <a:solidFill>
                  <a:schemeClr val="tx1"/>
                </a:solidFill>
              </a:rPr>
              <a:t>Limitations</a:t>
            </a:r>
            <a:r>
              <a:rPr lang="fr-FR" dirty="0" smtClean="0">
                <a:solidFill>
                  <a:schemeClr val="tx1"/>
                </a:solidFill>
              </a:rPr>
              <a:t>: </a:t>
            </a:r>
          </a:p>
          <a:p>
            <a:r>
              <a:rPr lang="fr-FR" dirty="0" err="1" smtClean="0">
                <a:solidFill>
                  <a:schemeClr val="tx1"/>
                </a:solidFill>
              </a:rPr>
              <a:t>-binding</a:t>
            </a:r>
            <a:r>
              <a:rPr lang="fr-FR" dirty="0" smtClean="0">
                <a:solidFill>
                  <a:schemeClr val="tx1"/>
                </a:solidFill>
              </a:rPr>
              <a:t> </a:t>
            </a:r>
            <a:r>
              <a:rPr lang="fr-FR" dirty="0" err="1" smtClean="0">
                <a:solidFill>
                  <a:schemeClr val="tx1"/>
                </a:solidFill>
              </a:rPr>
              <a:t>does</a:t>
            </a:r>
            <a:r>
              <a:rPr lang="fr-FR" dirty="0" smtClean="0">
                <a:solidFill>
                  <a:schemeClr val="tx1"/>
                </a:solidFill>
              </a:rPr>
              <a:t> not </a:t>
            </a:r>
            <a:r>
              <a:rPr lang="fr-FR" dirty="0" err="1" smtClean="0">
                <a:solidFill>
                  <a:schemeClr val="tx1"/>
                </a:solidFill>
              </a:rPr>
              <a:t>mean</a:t>
            </a:r>
            <a:r>
              <a:rPr lang="fr-FR" dirty="0" smtClean="0">
                <a:solidFill>
                  <a:schemeClr val="tx1"/>
                </a:solidFill>
              </a:rPr>
              <a:t> </a:t>
            </a:r>
            <a:r>
              <a:rPr lang="fr-FR" dirty="0" err="1" smtClean="0">
                <a:solidFill>
                  <a:schemeClr val="tx1"/>
                </a:solidFill>
              </a:rPr>
              <a:t>it</a:t>
            </a:r>
            <a:r>
              <a:rPr lang="fr-FR" dirty="0" smtClean="0">
                <a:solidFill>
                  <a:schemeClr val="tx1"/>
                </a:solidFill>
              </a:rPr>
              <a:t> </a:t>
            </a:r>
            <a:r>
              <a:rPr lang="fr-FR" dirty="0" err="1" smtClean="0">
                <a:solidFill>
                  <a:schemeClr val="tx1"/>
                </a:solidFill>
              </a:rPr>
              <a:t>really</a:t>
            </a:r>
            <a:r>
              <a:rPr lang="fr-FR" dirty="0" smtClean="0">
                <a:solidFill>
                  <a:schemeClr val="tx1"/>
                </a:solidFill>
              </a:rPr>
              <a:t> </a:t>
            </a:r>
            <a:r>
              <a:rPr lang="fr-FR" dirty="0" err="1" smtClean="0">
                <a:solidFill>
                  <a:schemeClr val="tx1"/>
                </a:solidFill>
              </a:rPr>
              <a:t>binds</a:t>
            </a:r>
            <a:endParaRPr lang="fr-FR" dirty="0" smtClean="0">
              <a:solidFill>
                <a:schemeClr val="tx1"/>
              </a:solidFill>
            </a:endParaRPr>
          </a:p>
          <a:p>
            <a:r>
              <a:rPr lang="fr-FR" i="1" dirty="0" smtClean="0">
                <a:solidFill>
                  <a:schemeClr val="tx1"/>
                </a:solidFill>
              </a:rPr>
              <a:t>in vivo: </a:t>
            </a:r>
            <a:r>
              <a:rPr lang="fr-FR" dirty="0" smtClean="0">
                <a:solidFill>
                  <a:schemeClr val="tx1"/>
                </a:solidFill>
              </a:rPr>
              <a:t>DNA </a:t>
            </a:r>
            <a:r>
              <a:rPr lang="fr-FR" dirty="0" err="1" smtClean="0">
                <a:solidFill>
                  <a:schemeClr val="tx1"/>
                </a:solidFill>
              </a:rPr>
              <a:t>accessibility</a:t>
            </a:r>
            <a:endParaRPr lang="fr-FR" dirty="0" smtClean="0">
              <a:solidFill>
                <a:schemeClr val="tx1"/>
              </a:solidFill>
            </a:endParaRPr>
          </a:p>
          <a:p>
            <a:r>
              <a:rPr lang="fr-FR" dirty="0" err="1" smtClean="0">
                <a:solidFill>
                  <a:schemeClr val="tx1"/>
                </a:solidFill>
              </a:rPr>
              <a:t>-no</a:t>
            </a:r>
            <a:r>
              <a:rPr lang="fr-FR" dirty="0" smtClean="0">
                <a:solidFill>
                  <a:schemeClr val="tx1"/>
                </a:solidFill>
              </a:rPr>
              <a:t> </a:t>
            </a:r>
            <a:r>
              <a:rPr lang="fr-FR" dirty="0" err="1" smtClean="0">
                <a:solidFill>
                  <a:schemeClr val="tx1"/>
                </a:solidFill>
              </a:rPr>
              <a:t>binding</a:t>
            </a:r>
            <a:r>
              <a:rPr lang="fr-FR" dirty="0" smtClean="0">
                <a:solidFill>
                  <a:schemeClr val="tx1"/>
                </a:solidFill>
              </a:rPr>
              <a:t> </a:t>
            </a:r>
            <a:r>
              <a:rPr lang="fr-FR" dirty="0" err="1" smtClean="0">
                <a:solidFill>
                  <a:schemeClr val="tx1"/>
                </a:solidFill>
              </a:rPr>
              <a:t>does</a:t>
            </a:r>
            <a:r>
              <a:rPr lang="fr-FR" dirty="0" smtClean="0">
                <a:solidFill>
                  <a:schemeClr val="tx1"/>
                </a:solidFill>
              </a:rPr>
              <a:t> not </a:t>
            </a:r>
            <a:r>
              <a:rPr lang="fr-FR" dirty="0" err="1" smtClean="0">
                <a:solidFill>
                  <a:schemeClr val="tx1"/>
                </a:solidFill>
              </a:rPr>
              <a:t>mean</a:t>
            </a:r>
            <a:r>
              <a:rPr lang="fr-FR" dirty="0" smtClean="0">
                <a:solidFill>
                  <a:schemeClr val="tx1"/>
                </a:solidFill>
              </a:rPr>
              <a:t> </a:t>
            </a:r>
            <a:r>
              <a:rPr lang="fr-FR" dirty="0" err="1" smtClean="0">
                <a:solidFill>
                  <a:schemeClr val="tx1"/>
                </a:solidFill>
              </a:rPr>
              <a:t>it</a:t>
            </a:r>
            <a:r>
              <a:rPr lang="fr-FR" dirty="0" smtClean="0">
                <a:solidFill>
                  <a:schemeClr val="tx1"/>
                </a:solidFill>
              </a:rPr>
              <a:t> </a:t>
            </a:r>
            <a:r>
              <a:rPr lang="fr-FR" dirty="0" err="1" smtClean="0">
                <a:solidFill>
                  <a:schemeClr val="tx1"/>
                </a:solidFill>
              </a:rPr>
              <a:t>does</a:t>
            </a:r>
            <a:r>
              <a:rPr lang="fr-FR" dirty="0" smtClean="0">
                <a:solidFill>
                  <a:schemeClr val="tx1"/>
                </a:solidFill>
              </a:rPr>
              <a:t> not </a:t>
            </a:r>
            <a:r>
              <a:rPr lang="fr-FR" dirty="0" err="1" smtClean="0">
                <a:solidFill>
                  <a:schemeClr val="tx1"/>
                </a:solidFill>
              </a:rPr>
              <a:t>bind</a:t>
            </a:r>
            <a:endParaRPr lang="fr-FR" dirty="0" smtClean="0">
              <a:solidFill>
                <a:schemeClr val="tx1"/>
              </a:solidFill>
            </a:endParaRPr>
          </a:p>
          <a:p>
            <a:r>
              <a:rPr lang="fr-FR" i="1" dirty="0" smtClean="0">
                <a:solidFill>
                  <a:schemeClr val="tx1"/>
                </a:solidFill>
              </a:rPr>
              <a:t>in vivo...</a:t>
            </a:r>
            <a:r>
              <a:rPr lang="fr-FR" dirty="0" err="1" smtClean="0">
                <a:solidFill>
                  <a:schemeClr val="tx1"/>
                </a:solidFill>
              </a:rPr>
              <a:t>co-factors</a:t>
            </a:r>
            <a:r>
              <a:rPr lang="fr-FR" dirty="0" smtClean="0">
                <a:solidFill>
                  <a:schemeClr val="tx1"/>
                </a:solidFill>
              </a:rPr>
              <a:t>!</a:t>
            </a:r>
            <a:endParaRPr lang="fr-FR" i="1" dirty="0" smtClean="0">
              <a:solidFill>
                <a:schemeClr val="tx1"/>
              </a:solidFill>
            </a:endParaRPr>
          </a:p>
          <a:p>
            <a:endParaRPr lang="fr-FR" i="1" dirty="0" smtClean="0">
              <a:solidFill>
                <a:schemeClr val="tx1"/>
              </a:solidFill>
            </a:endParaRPr>
          </a:p>
        </p:txBody>
      </p:sp>
      <p:pic>
        <p:nvPicPr>
          <p:cNvPr id="34" name="Image 33"/>
          <p:cNvPicPr>
            <a:picLocks noChangeAspect="1"/>
          </p:cNvPicPr>
          <p:nvPr/>
        </p:nvPicPr>
        <p:blipFill>
          <a:blip r:embed="rId3"/>
          <a:stretch>
            <a:fillRect/>
          </a:stretch>
        </p:blipFill>
        <p:spPr>
          <a:xfrm>
            <a:off x="1275101" y="1689100"/>
            <a:ext cx="745511" cy="2120900"/>
          </a:xfrm>
          <a:prstGeom prst="rect">
            <a:avLst/>
          </a:prstGeom>
        </p:spPr>
      </p:pic>
      <p:sp>
        <p:nvSpPr>
          <p:cNvPr id="36" name="ZoneTexte 35"/>
          <p:cNvSpPr txBox="1"/>
          <p:nvPr/>
        </p:nvSpPr>
        <p:spPr>
          <a:xfrm>
            <a:off x="4572000" y="605135"/>
            <a:ext cx="962974" cy="461665"/>
          </a:xfrm>
          <a:prstGeom prst="rect">
            <a:avLst/>
          </a:prstGeom>
          <a:noFill/>
        </p:spPr>
        <p:txBody>
          <a:bodyPr wrap="none" rtlCol="0">
            <a:spAutoFit/>
          </a:bodyPr>
          <a:lstStyle/>
          <a:p>
            <a:r>
              <a:rPr lang="fr-FR" dirty="0" err="1" smtClean="0">
                <a:solidFill>
                  <a:schemeClr val="tx1"/>
                </a:solidFill>
              </a:rPr>
              <a:t>-Anisotropy</a:t>
            </a:r>
            <a:endParaRPr lang="fr-FR" dirty="0" smtClean="0">
              <a:solidFill>
                <a:schemeClr val="tx1"/>
              </a:solidFill>
            </a:endParaRPr>
          </a:p>
          <a:p>
            <a:endParaRPr lang="fr-FR" dirty="0"/>
          </a:p>
        </p:txBody>
      </p:sp>
      <p:pic>
        <p:nvPicPr>
          <p:cNvPr id="37" name="Image 36"/>
          <p:cNvPicPr>
            <a:picLocks noChangeAspect="1"/>
          </p:cNvPicPr>
          <p:nvPr/>
        </p:nvPicPr>
        <p:blipFill>
          <a:blip r:embed="rId4"/>
          <a:stretch>
            <a:fillRect/>
          </a:stretch>
        </p:blipFill>
        <p:spPr>
          <a:xfrm>
            <a:off x="5638800" y="838200"/>
            <a:ext cx="1892300" cy="1403560"/>
          </a:xfrm>
          <a:prstGeom prst="rect">
            <a:avLst/>
          </a:prstGeom>
        </p:spPr>
      </p:pic>
      <p:pic>
        <p:nvPicPr>
          <p:cNvPr id="38" name="Image 37"/>
          <p:cNvPicPr>
            <a:picLocks noChangeAspect="1"/>
          </p:cNvPicPr>
          <p:nvPr/>
        </p:nvPicPr>
        <p:blipFill>
          <a:blip r:embed="rId5"/>
          <a:stretch>
            <a:fillRect/>
          </a:stretch>
        </p:blipFill>
        <p:spPr>
          <a:xfrm>
            <a:off x="2266950" y="596900"/>
            <a:ext cx="1576157" cy="717550"/>
          </a:xfrm>
          <a:prstGeom prst="rect">
            <a:avLst/>
          </a:prstGeom>
        </p:spPr>
      </p:pic>
      <p:sp>
        <p:nvSpPr>
          <p:cNvPr id="40" name="Rectangle 39"/>
          <p:cNvSpPr/>
          <p:nvPr/>
        </p:nvSpPr>
        <p:spPr bwMode="auto">
          <a:xfrm>
            <a:off x="685800" y="1308100"/>
            <a:ext cx="3886200" cy="274320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41" name="Rectangle 40"/>
          <p:cNvSpPr/>
          <p:nvPr/>
        </p:nvSpPr>
        <p:spPr bwMode="auto">
          <a:xfrm>
            <a:off x="4635500" y="660400"/>
            <a:ext cx="3888000" cy="339090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43" name="ZoneTexte 42"/>
          <p:cNvSpPr txBox="1"/>
          <p:nvPr/>
        </p:nvSpPr>
        <p:spPr>
          <a:xfrm>
            <a:off x="2743200" y="1587500"/>
            <a:ext cx="1870324" cy="246221"/>
          </a:xfrm>
          <a:prstGeom prst="rect">
            <a:avLst/>
          </a:prstGeom>
          <a:noFill/>
        </p:spPr>
        <p:txBody>
          <a:bodyPr wrap="none" rtlCol="0">
            <a:spAutoFit/>
          </a:bodyPr>
          <a:lstStyle/>
          <a:p>
            <a:r>
              <a:rPr lang="fr-FR" sz="1000" dirty="0" smtClean="0">
                <a:solidFill>
                  <a:srgbClr val="000000"/>
                </a:solidFill>
              </a:rPr>
              <a:t>Step1: EMSA+/- CH3 groups)</a:t>
            </a:r>
            <a:endParaRPr lang="fr-FR" sz="1000" dirty="0">
              <a:solidFill>
                <a:srgbClr val="000000"/>
              </a:solidFill>
            </a:endParaRPr>
          </a:p>
        </p:txBody>
      </p:sp>
      <p:sp>
        <p:nvSpPr>
          <p:cNvPr id="44" name="ZoneTexte 43"/>
          <p:cNvSpPr txBox="1"/>
          <p:nvPr/>
        </p:nvSpPr>
        <p:spPr>
          <a:xfrm>
            <a:off x="2772651" y="2827179"/>
            <a:ext cx="1433380" cy="246221"/>
          </a:xfrm>
          <a:prstGeom prst="rect">
            <a:avLst/>
          </a:prstGeom>
          <a:noFill/>
        </p:spPr>
        <p:txBody>
          <a:bodyPr wrap="none" rtlCol="0">
            <a:spAutoFit/>
          </a:bodyPr>
          <a:lstStyle/>
          <a:p>
            <a:r>
              <a:rPr lang="fr-FR" sz="1000" dirty="0" smtClean="0">
                <a:solidFill>
                  <a:srgbClr val="000000"/>
                </a:solidFill>
              </a:rPr>
              <a:t>Step2 = </a:t>
            </a:r>
            <a:r>
              <a:rPr lang="fr-FR" sz="1000" dirty="0" err="1" smtClean="0">
                <a:solidFill>
                  <a:srgbClr val="000000"/>
                </a:solidFill>
              </a:rPr>
              <a:t>purify</a:t>
            </a:r>
            <a:r>
              <a:rPr lang="fr-FR" sz="1000" dirty="0" smtClean="0">
                <a:solidFill>
                  <a:srgbClr val="000000"/>
                </a:solidFill>
              </a:rPr>
              <a:t>, </a:t>
            </a:r>
            <a:r>
              <a:rPr lang="fr-FR" sz="1000" dirty="0" err="1" smtClean="0">
                <a:solidFill>
                  <a:srgbClr val="000000"/>
                </a:solidFill>
              </a:rPr>
              <a:t>run</a:t>
            </a:r>
            <a:r>
              <a:rPr lang="fr-FR" sz="1000" dirty="0" smtClean="0">
                <a:solidFill>
                  <a:srgbClr val="000000"/>
                </a:solidFill>
              </a:rPr>
              <a:t> gel</a:t>
            </a:r>
            <a:endParaRPr lang="fr-FR" sz="1000" dirty="0">
              <a:solidFill>
                <a:srgbClr val="000000"/>
              </a:solidFill>
            </a:endParaRPr>
          </a:p>
        </p:txBody>
      </p:sp>
      <p:pic>
        <p:nvPicPr>
          <p:cNvPr id="45" name="Image 44"/>
          <p:cNvPicPr>
            <a:picLocks noChangeAspect="1"/>
          </p:cNvPicPr>
          <p:nvPr/>
        </p:nvPicPr>
        <p:blipFill>
          <a:blip r:embed="rId6"/>
          <a:stretch>
            <a:fillRect/>
          </a:stretch>
        </p:blipFill>
        <p:spPr>
          <a:xfrm rot="16200000">
            <a:off x="3447638" y="2540413"/>
            <a:ext cx="369957" cy="1523173"/>
          </a:xfrm>
          <a:prstGeom prst="rect">
            <a:avLst/>
          </a:prstGeom>
        </p:spPr>
      </p:pic>
      <p:sp>
        <p:nvSpPr>
          <p:cNvPr id="46" name="Rectangle 45"/>
          <p:cNvSpPr/>
          <p:nvPr/>
        </p:nvSpPr>
        <p:spPr bwMode="auto">
          <a:xfrm>
            <a:off x="685800" y="660400"/>
            <a:ext cx="3886200" cy="59690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pic>
        <p:nvPicPr>
          <p:cNvPr id="47" name="Image 46"/>
          <p:cNvPicPr>
            <a:picLocks noChangeAspect="1"/>
          </p:cNvPicPr>
          <p:nvPr/>
        </p:nvPicPr>
        <p:blipFill>
          <a:blip r:embed="rId7"/>
          <a:stretch>
            <a:fillRect/>
          </a:stretch>
        </p:blipFill>
        <p:spPr>
          <a:xfrm>
            <a:off x="3352800" y="3429000"/>
            <a:ext cx="421542" cy="438404"/>
          </a:xfrm>
          <a:prstGeom prst="rect">
            <a:avLst/>
          </a:prstGeom>
        </p:spPr>
      </p:pic>
      <p:pic>
        <p:nvPicPr>
          <p:cNvPr id="49" name="Image 48"/>
          <p:cNvPicPr>
            <a:picLocks noChangeAspect="1"/>
          </p:cNvPicPr>
          <p:nvPr/>
        </p:nvPicPr>
        <p:blipFill>
          <a:blip r:embed="rId8"/>
          <a:stretch>
            <a:fillRect/>
          </a:stretch>
        </p:blipFill>
        <p:spPr>
          <a:xfrm>
            <a:off x="3079750" y="1917700"/>
            <a:ext cx="603250" cy="812799"/>
          </a:xfrm>
          <a:prstGeom prst="rect">
            <a:avLst/>
          </a:prstGeom>
        </p:spPr>
      </p:pic>
      <p:pic>
        <p:nvPicPr>
          <p:cNvPr id="51" name="Image 50"/>
          <p:cNvPicPr>
            <a:picLocks noChangeAspect="1"/>
          </p:cNvPicPr>
          <p:nvPr/>
        </p:nvPicPr>
        <p:blipFill>
          <a:blip r:embed="rId9"/>
          <a:stretch>
            <a:fillRect/>
          </a:stretch>
        </p:blipFill>
        <p:spPr>
          <a:xfrm>
            <a:off x="4800600" y="2781300"/>
            <a:ext cx="3486150" cy="800100"/>
          </a:xfrm>
          <a:prstGeom prst="rect">
            <a:avLst/>
          </a:prstGeom>
        </p:spPr>
      </p:pic>
      <p:sp>
        <p:nvSpPr>
          <p:cNvPr id="52" name="ZoneTexte 51"/>
          <p:cNvSpPr txBox="1"/>
          <p:nvPr/>
        </p:nvSpPr>
        <p:spPr>
          <a:xfrm>
            <a:off x="3276600" y="1701800"/>
            <a:ext cx="454046" cy="276999"/>
          </a:xfrm>
          <a:prstGeom prst="rect">
            <a:avLst/>
          </a:prstGeom>
          <a:noFill/>
        </p:spPr>
        <p:txBody>
          <a:bodyPr wrap="none" rtlCol="0">
            <a:spAutoFit/>
          </a:bodyPr>
          <a:lstStyle/>
          <a:p>
            <a:r>
              <a:rPr lang="fr-FR" b="1" dirty="0" smtClean="0">
                <a:solidFill>
                  <a:srgbClr val="000000"/>
                </a:solidFill>
              </a:rPr>
              <a:t>-   +</a:t>
            </a:r>
            <a:endParaRPr lang="fr-FR" b="1" dirty="0">
              <a:solidFill>
                <a:srgbClr val="000000"/>
              </a:solidFill>
            </a:endParaRPr>
          </a:p>
        </p:txBody>
      </p:sp>
      <p:sp>
        <p:nvSpPr>
          <p:cNvPr id="53" name="Rectangle 52"/>
          <p:cNvSpPr/>
          <p:nvPr/>
        </p:nvSpPr>
        <p:spPr bwMode="auto">
          <a:xfrm>
            <a:off x="3276600" y="1905000"/>
            <a:ext cx="419100" cy="20320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54" name="ZoneTexte 53"/>
          <p:cNvSpPr txBox="1"/>
          <p:nvPr/>
        </p:nvSpPr>
        <p:spPr>
          <a:xfrm>
            <a:off x="2933700" y="3822700"/>
            <a:ext cx="1403700" cy="246221"/>
          </a:xfrm>
          <a:prstGeom prst="rect">
            <a:avLst/>
          </a:prstGeom>
          <a:noFill/>
        </p:spPr>
        <p:txBody>
          <a:bodyPr wrap="none" rtlCol="0">
            <a:spAutoFit/>
          </a:bodyPr>
          <a:lstStyle/>
          <a:p>
            <a:r>
              <a:rPr lang="fr-FR" sz="1000" dirty="0" smtClean="0">
                <a:solidFill>
                  <a:schemeClr val="accent2">
                    <a:lumMod val="75000"/>
                  </a:schemeClr>
                </a:solidFill>
              </a:rPr>
              <a:t>Zhao et al., Cell 1995</a:t>
            </a:r>
            <a:endParaRPr lang="fr-FR" sz="1000" dirty="0">
              <a:solidFill>
                <a:schemeClr val="accent2">
                  <a:lumMod val="75000"/>
                </a:schemeClr>
              </a:solidFill>
            </a:endParaRPr>
          </a:p>
        </p:txBody>
      </p:sp>
      <p:sp>
        <p:nvSpPr>
          <p:cNvPr id="55" name="ZoneTexte 54"/>
          <p:cNvSpPr txBox="1"/>
          <p:nvPr/>
        </p:nvSpPr>
        <p:spPr>
          <a:xfrm>
            <a:off x="4724400" y="3784600"/>
            <a:ext cx="3769820" cy="246221"/>
          </a:xfrm>
          <a:prstGeom prst="rect">
            <a:avLst/>
          </a:prstGeom>
          <a:noFill/>
        </p:spPr>
        <p:txBody>
          <a:bodyPr wrap="none" rtlCol="0">
            <a:spAutoFit/>
          </a:bodyPr>
          <a:lstStyle/>
          <a:p>
            <a:r>
              <a:rPr lang="fr-FR" sz="1000" u="sng" dirty="0" err="1" smtClean="0">
                <a:solidFill>
                  <a:schemeClr val="accent2">
                    <a:lumMod val="75000"/>
                  </a:schemeClr>
                </a:solidFill>
              </a:rPr>
              <a:t>Vogelmann</a:t>
            </a:r>
            <a:r>
              <a:rPr lang="fr-FR" sz="1000" u="sng" dirty="0" smtClean="0">
                <a:solidFill>
                  <a:schemeClr val="accent2">
                    <a:lumMod val="75000"/>
                  </a:schemeClr>
                </a:solidFill>
              </a:rPr>
              <a:t> et</a:t>
            </a:r>
            <a:r>
              <a:rPr lang="fr-FR" sz="1000" dirty="0" smtClean="0">
                <a:solidFill>
                  <a:schemeClr val="accent2">
                    <a:lumMod val="75000"/>
                  </a:schemeClr>
                </a:solidFill>
              </a:rPr>
              <a:t> al., </a:t>
            </a:r>
            <a:r>
              <a:rPr lang="fr-FR" sz="1000" dirty="0" err="1" smtClean="0">
                <a:solidFill>
                  <a:schemeClr val="accent2">
                    <a:lumMod val="75000"/>
                  </a:schemeClr>
                </a:solidFill>
              </a:rPr>
              <a:t>manuscript</a:t>
            </a:r>
            <a:r>
              <a:rPr lang="fr-FR" sz="1000" dirty="0" smtClean="0">
                <a:solidFill>
                  <a:schemeClr val="accent2">
                    <a:lumMod val="75000"/>
                  </a:schemeClr>
                </a:solidFill>
              </a:rPr>
              <a:t> </a:t>
            </a:r>
            <a:r>
              <a:rPr lang="fr-FR" sz="1000" dirty="0" err="1" smtClean="0">
                <a:solidFill>
                  <a:schemeClr val="accent2">
                    <a:lumMod val="75000"/>
                  </a:schemeClr>
                </a:solidFill>
              </a:rPr>
              <a:t>submitted</a:t>
            </a:r>
            <a:r>
              <a:rPr lang="fr-FR" sz="1000" dirty="0" smtClean="0">
                <a:solidFill>
                  <a:schemeClr val="accent2">
                    <a:lumMod val="75000"/>
                  </a:schemeClr>
                </a:solidFill>
              </a:rPr>
              <a:t> (</a:t>
            </a:r>
            <a:r>
              <a:rPr lang="fr-FR" sz="1000" dirty="0" err="1" smtClean="0">
                <a:solidFill>
                  <a:schemeClr val="accent2">
                    <a:lumMod val="75000"/>
                  </a:schemeClr>
                </a:solidFill>
              </a:rPr>
              <a:t>collab</a:t>
            </a:r>
            <a:r>
              <a:rPr lang="fr-FR" sz="1000" dirty="0" smtClean="0">
                <a:solidFill>
                  <a:schemeClr val="accent2">
                    <a:lumMod val="75000"/>
                  </a:schemeClr>
                </a:solidFill>
              </a:rPr>
              <a:t>. w/ </a:t>
            </a:r>
            <a:r>
              <a:rPr lang="fr-FR" sz="1000" dirty="0" err="1" smtClean="0">
                <a:solidFill>
                  <a:schemeClr val="accent2">
                    <a:lumMod val="75000"/>
                  </a:schemeClr>
                </a:solidFill>
              </a:rPr>
              <a:t>M.Nollmann</a:t>
            </a:r>
            <a:r>
              <a:rPr lang="fr-FR" sz="1000" dirty="0" smtClean="0">
                <a:solidFill>
                  <a:schemeClr val="accent2">
                    <a:lumMod val="75000"/>
                  </a:schemeClr>
                </a:solidFill>
              </a:rPr>
              <a:t>)</a:t>
            </a:r>
            <a:endParaRPr lang="fr-FR" sz="1000" dirty="0">
              <a:solidFill>
                <a:schemeClr val="accent2">
                  <a:lumMod val="75000"/>
                </a:schemeClr>
              </a:solidFill>
            </a:endParaRPr>
          </a:p>
        </p:txBody>
      </p:sp>
      <p:sp>
        <p:nvSpPr>
          <p:cNvPr id="56" name="ZoneTexte 55"/>
          <p:cNvSpPr txBox="1"/>
          <p:nvPr/>
        </p:nvSpPr>
        <p:spPr>
          <a:xfrm>
            <a:off x="1041400" y="3835400"/>
            <a:ext cx="1610211" cy="246221"/>
          </a:xfrm>
          <a:prstGeom prst="rect">
            <a:avLst/>
          </a:prstGeom>
          <a:noFill/>
        </p:spPr>
        <p:txBody>
          <a:bodyPr wrap="none" rtlCol="0">
            <a:spAutoFit/>
          </a:bodyPr>
          <a:lstStyle/>
          <a:p>
            <a:r>
              <a:rPr lang="fr-FR" sz="1000" dirty="0" err="1" smtClean="0">
                <a:solidFill>
                  <a:schemeClr val="accent2">
                    <a:lumMod val="75000"/>
                  </a:schemeClr>
                </a:solidFill>
              </a:rPr>
              <a:t>Cuvieret</a:t>
            </a:r>
            <a:r>
              <a:rPr lang="fr-FR" sz="1000" dirty="0" smtClean="0">
                <a:solidFill>
                  <a:schemeClr val="accent2">
                    <a:lumMod val="75000"/>
                  </a:schemeClr>
                </a:solidFill>
              </a:rPr>
              <a:t> al., </a:t>
            </a:r>
            <a:r>
              <a:rPr lang="fr-FR" sz="1000" dirty="0" err="1" smtClean="0">
                <a:solidFill>
                  <a:schemeClr val="accent2">
                    <a:lumMod val="75000"/>
                  </a:schemeClr>
                </a:solidFill>
              </a:rPr>
              <a:t>Chrom</a:t>
            </a:r>
            <a:r>
              <a:rPr lang="fr-FR" sz="1000" dirty="0" smtClean="0">
                <a:solidFill>
                  <a:schemeClr val="accent2">
                    <a:lumMod val="75000"/>
                  </a:schemeClr>
                </a:solidFill>
              </a:rPr>
              <a:t> 2002</a:t>
            </a:r>
            <a:endParaRPr lang="fr-FR" sz="1000" dirty="0">
              <a:solidFill>
                <a:schemeClr val="accent2">
                  <a:lumMod val="75000"/>
                </a:schemeClr>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 name="ZoneTexte 63"/>
          <p:cNvSpPr txBox="1">
            <a:spLocks noChangeArrowheads="1"/>
          </p:cNvSpPr>
          <p:nvPr/>
        </p:nvSpPr>
        <p:spPr bwMode="auto">
          <a:xfrm>
            <a:off x="2971800" y="0"/>
            <a:ext cx="2848030" cy="923330"/>
          </a:xfrm>
          <a:prstGeom prst="rect">
            <a:avLst/>
          </a:prstGeom>
          <a:noFill/>
          <a:ln w="9525">
            <a:noFill/>
            <a:miter lim="800000"/>
            <a:headEnd/>
            <a:tailEnd/>
          </a:ln>
        </p:spPr>
        <p:txBody>
          <a:bodyPr wrap="none">
            <a:prstTxWarp prst="textNoShape">
              <a:avLst/>
            </a:prstTxWarp>
            <a:spAutoFit/>
          </a:bodyPr>
          <a:lstStyle/>
          <a:p>
            <a:pPr algn="ctr"/>
            <a:r>
              <a:rPr lang="fr-FR" sz="1800" b="1" dirty="0" err="1" smtClean="0">
                <a:solidFill>
                  <a:schemeClr val="tx1"/>
                </a:solidFill>
              </a:rPr>
              <a:t>Why</a:t>
            </a:r>
            <a:r>
              <a:rPr lang="fr-FR" sz="1800" b="1" dirty="0" smtClean="0">
                <a:solidFill>
                  <a:schemeClr val="tx1"/>
                </a:solidFill>
              </a:rPr>
              <a:t> </a:t>
            </a:r>
            <a:r>
              <a:rPr lang="fr-FR" sz="1800" b="1" dirty="0" err="1" smtClean="0">
                <a:solidFill>
                  <a:schemeClr val="tx1"/>
                </a:solidFill>
              </a:rPr>
              <a:t>bother</a:t>
            </a:r>
            <a:r>
              <a:rPr lang="fr-FR" sz="1800" b="1" dirty="0" smtClean="0">
                <a:solidFill>
                  <a:schemeClr val="tx1"/>
                </a:solidFill>
              </a:rPr>
              <a:t> ?</a:t>
            </a:r>
          </a:p>
          <a:p>
            <a:pPr algn="ctr"/>
            <a:r>
              <a:rPr lang="fr-FR" sz="1800" b="1" dirty="0" err="1" smtClean="0">
                <a:solidFill>
                  <a:schemeClr val="tx1"/>
                </a:solidFill>
              </a:rPr>
              <a:t>Advantages</a:t>
            </a:r>
            <a:r>
              <a:rPr lang="fr-FR" sz="1800" b="1" dirty="0" smtClean="0">
                <a:solidFill>
                  <a:schemeClr val="tx1"/>
                </a:solidFill>
              </a:rPr>
              <a:t> of </a:t>
            </a:r>
            <a:r>
              <a:rPr lang="fr-FR" sz="1800" b="1" dirty="0" err="1" smtClean="0">
                <a:solidFill>
                  <a:schemeClr val="tx1"/>
                </a:solidFill>
              </a:rPr>
              <a:t>ChIP</a:t>
            </a:r>
            <a:r>
              <a:rPr lang="fr-FR" sz="1800" b="1" dirty="0" smtClean="0">
                <a:solidFill>
                  <a:schemeClr val="tx1"/>
                </a:solidFill>
              </a:rPr>
              <a:t> ???</a:t>
            </a:r>
          </a:p>
          <a:p>
            <a:pPr algn="ctr"/>
            <a:endParaRPr lang="fr-FR" sz="1800" b="1" dirty="0">
              <a:solidFill>
                <a:schemeClr val="tx1"/>
              </a:solidFill>
            </a:endParaRPr>
          </a:p>
        </p:txBody>
      </p:sp>
      <p:sp>
        <p:nvSpPr>
          <p:cNvPr id="33" name="ZoneTexte 32"/>
          <p:cNvSpPr txBox="1"/>
          <p:nvPr/>
        </p:nvSpPr>
        <p:spPr>
          <a:xfrm>
            <a:off x="2743200" y="838200"/>
            <a:ext cx="4468958" cy="3508652"/>
          </a:xfrm>
          <a:prstGeom prst="rect">
            <a:avLst/>
          </a:prstGeom>
          <a:noFill/>
        </p:spPr>
        <p:txBody>
          <a:bodyPr wrap="none" rtlCol="0">
            <a:spAutoFit/>
          </a:bodyPr>
          <a:lstStyle/>
          <a:p>
            <a:endParaRPr lang="fr-FR" dirty="0" smtClean="0">
              <a:solidFill>
                <a:schemeClr val="tx1"/>
              </a:solidFill>
            </a:endParaRPr>
          </a:p>
          <a:p>
            <a:endParaRPr lang="fr-FR" dirty="0" smtClean="0">
              <a:solidFill>
                <a:schemeClr val="tx1"/>
              </a:solidFill>
            </a:endParaRPr>
          </a:p>
          <a:p>
            <a:r>
              <a:rPr lang="fr-FR" b="1" dirty="0" err="1" smtClean="0">
                <a:solidFill>
                  <a:schemeClr val="tx1"/>
                </a:solidFill>
              </a:rPr>
              <a:t>Advantages</a:t>
            </a:r>
            <a:r>
              <a:rPr lang="fr-FR" dirty="0" smtClean="0">
                <a:solidFill>
                  <a:schemeClr val="tx1"/>
                </a:solidFill>
              </a:rPr>
              <a:t>:</a:t>
            </a:r>
          </a:p>
          <a:p>
            <a:r>
              <a:rPr lang="fr-FR" dirty="0" err="1" smtClean="0">
                <a:solidFill>
                  <a:schemeClr val="tx1"/>
                </a:solidFill>
              </a:rPr>
              <a:t>-</a:t>
            </a:r>
            <a:r>
              <a:rPr lang="fr-FR" i="1" dirty="0" err="1" smtClean="0">
                <a:solidFill>
                  <a:schemeClr val="tx1"/>
                </a:solidFill>
              </a:rPr>
              <a:t>in</a:t>
            </a:r>
            <a:r>
              <a:rPr lang="fr-FR" i="1" dirty="0" smtClean="0">
                <a:solidFill>
                  <a:schemeClr val="tx1"/>
                </a:solidFill>
              </a:rPr>
              <a:t> vivo </a:t>
            </a:r>
            <a:endParaRPr lang="fr-FR" dirty="0" smtClean="0">
              <a:solidFill>
                <a:schemeClr val="tx1"/>
              </a:solidFill>
            </a:endParaRPr>
          </a:p>
          <a:p>
            <a:r>
              <a:rPr lang="fr-FR" dirty="0" err="1" smtClean="0">
                <a:solidFill>
                  <a:schemeClr val="tx1"/>
                </a:solidFill>
              </a:rPr>
              <a:t>-higher</a:t>
            </a:r>
            <a:r>
              <a:rPr lang="fr-FR" dirty="0" smtClean="0">
                <a:solidFill>
                  <a:schemeClr val="tx1"/>
                </a:solidFill>
              </a:rPr>
              <a:t> and </a:t>
            </a:r>
            <a:r>
              <a:rPr lang="fr-FR" dirty="0" err="1" smtClean="0">
                <a:solidFill>
                  <a:schemeClr val="tx1"/>
                </a:solidFill>
              </a:rPr>
              <a:t>higher</a:t>
            </a:r>
            <a:r>
              <a:rPr lang="fr-FR" dirty="0" smtClean="0">
                <a:solidFill>
                  <a:schemeClr val="tx1"/>
                </a:solidFill>
              </a:rPr>
              <a:t> </a:t>
            </a:r>
            <a:r>
              <a:rPr lang="fr-FR" dirty="0" err="1" smtClean="0">
                <a:solidFill>
                  <a:schemeClr val="tx1"/>
                </a:solidFill>
              </a:rPr>
              <a:t>resolution</a:t>
            </a:r>
            <a:r>
              <a:rPr lang="fr-FR" dirty="0" smtClean="0">
                <a:solidFill>
                  <a:schemeClr val="tx1"/>
                </a:solidFill>
              </a:rPr>
              <a:t>, </a:t>
            </a:r>
            <a:r>
              <a:rPr lang="fr-FR" dirty="0" err="1" smtClean="0">
                <a:solidFill>
                  <a:schemeClr val="tx1"/>
                </a:solidFill>
              </a:rPr>
              <a:t>precision</a:t>
            </a:r>
            <a:r>
              <a:rPr lang="fr-FR" dirty="0" smtClean="0">
                <a:solidFill>
                  <a:schemeClr val="tx1"/>
                </a:solidFill>
              </a:rPr>
              <a:t> etc.</a:t>
            </a:r>
          </a:p>
          <a:p>
            <a:endParaRPr lang="fr-FR" dirty="0" smtClean="0">
              <a:solidFill>
                <a:schemeClr val="tx1"/>
              </a:solidFill>
            </a:endParaRPr>
          </a:p>
          <a:p>
            <a:r>
              <a:rPr lang="fr-FR" b="1" dirty="0" smtClean="0">
                <a:solidFill>
                  <a:schemeClr val="tx1"/>
                </a:solidFill>
              </a:rPr>
              <a:t>Limitations</a:t>
            </a:r>
            <a:r>
              <a:rPr lang="fr-FR" dirty="0" smtClean="0">
                <a:solidFill>
                  <a:schemeClr val="tx1"/>
                </a:solidFill>
              </a:rPr>
              <a:t>: </a:t>
            </a:r>
          </a:p>
          <a:p>
            <a:r>
              <a:rPr lang="fr-FR" dirty="0" err="1" smtClean="0">
                <a:solidFill>
                  <a:schemeClr val="tx1"/>
                </a:solidFill>
              </a:rPr>
              <a:t>-binding</a:t>
            </a:r>
            <a:r>
              <a:rPr lang="fr-FR" dirty="0" smtClean="0">
                <a:solidFill>
                  <a:schemeClr val="tx1"/>
                </a:solidFill>
              </a:rPr>
              <a:t> </a:t>
            </a:r>
            <a:r>
              <a:rPr lang="fr-FR" dirty="0" err="1" smtClean="0">
                <a:solidFill>
                  <a:schemeClr val="tx1"/>
                </a:solidFill>
              </a:rPr>
              <a:t>does</a:t>
            </a:r>
            <a:r>
              <a:rPr lang="fr-FR" dirty="0" smtClean="0">
                <a:solidFill>
                  <a:schemeClr val="tx1"/>
                </a:solidFill>
              </a:rPr>
              <a:t> not </a:t>
            </a:r>
            <a:r>
              <a:rPr lang="fr-FR" dirty="0" err="1" smtClean="0">
                <a:solidFill>
                  <a:schemeClr val="tx1"/>
                </a:solidFill>
              </a:rPr>
              <a:t>mean</a:t>
            </a:r>
            <a:r>
              <a:rPr lang="fr-FR" dirty="0" smtClean="0">
                <a:solidFill>
                  <a:schemeClr val="tx1"/>
                </a:solidFill>
              </a:rPr>
              <a:t> </a:t>
            </a:r>
            <a:r>
              <a:rPr lang="fr-FR" dirty="0" err="1" smtClean="0">
                <a:solidFill>
                  <a:schemeClr val="tx1"/>
                </a:solidFill>
              </a:rPr>
              <a:t>it</a:t>
            </a:r>
            <a:r>
              <a:rPr lang="fr-FR" dirty="0" smtClean="0">
                <a:solidFill>
                  <a:schemeClr val="tx1"/>
                </a:solidFill>
              </a:rPr>
              <a:t> </a:t>
            </a:r>
            <a:r>
              <a:rPr lang="fr-FR" dirty="0" err="1" smtClean="0">
                <a:solidFill>
                  <a:schemeClr val="tx1"/>
                </a:solidFill>
              </a:rPr>
              <a:t>really</a:t>
            </a:r>
            <a:r>
              <a:rPr lang="fr-FR" dirty="0" smtClean="0">
                <a:solidFill>
                  <a:schemeClr val="tx1"/>
                </a:solidFill>
              </a:rPr>
              <a:t> </a:t>
            </a:r>
            <a:r>
              <a:rPr lang="fr-FR" dirty="0" err="1" smtClean="0">
                <a:solidFill>
                  <a:schemeClr val="tx1"/>
                </a:solidFill>
              </a:rPr>
              <a:t>binds</a:t>
            </a:r>
            <a:endParaRPr lang="fr-FR" dirty="0" smtClean="0">
              <a:solidFill>
                <a:schemeClr val="tx1"/>
              </a:solidFill>
            </a:endParaRPr>
          </a:p>
          <a:p>
            <a:r>
              <a:rPr lang="fr-FR" i="1" dirty="0" smtClean="0">
                <a:solidFill>
                  <a:schemeClr val="tx1"/>
                </a:solidFill>
              </a:rPr>
              <a:t>in vivo: </a:t>
            </a:r>
            <a:r>
              <a:rPr lang="fr-FR" dirty="0" smtClean="0">
                <a:solidFill>
                  <a:schemeClr val="tx1"/>
                </a:solidFill>
              </a:rPr>
              <a:t>DNA </a:t>
            </a:r>
            <a:r>
              <a:rPr lang="fr-FR" dirty="0" err="1" smtClean="0">
                <a:solidFill>
                  <a:schemeClr val="tx1"/>
                </a:solidFill>
              </a:rPr>
              <a:t>accessibility</a:t>
            </a:r>
            <a:endParaRPr lang="fr-FR" dirty="0" smtClean="0">
              <a:solidFill>
                <a:schemeClr val="tx1"/>
              </a:solidFill>
            </a:endParaRPr>
          </a:p>
          <a:p>
            <a:r>
              <a:rPr lang="fr-FR" dirty="0" err="1" smtClean="0">
                <a:solidFill>
                  <a:schemeClr val="tx1"/>
                </a:solidFill>
              </a:rPr>
              <a:t>-no</a:t>
            </a:r>
            <a:r>
              <a:rPr lang="fr-FR" dirty="0" smtClean="0">
                <a:solidFill>
                  <a:schemeClr val="tx1"/>
                </a:solidFill>
              </a:rPr>
              <a:t> </a:t>
            </a:r>
            <a:r>
              <a:rPr lang="fr-FR" dirty="0" err="1" smtClean="0">
                <a:solidFill>
                  <a:schemeClr val="tx1"/>
                </a:solidFill>
              </a:rPr>
              <a:t>binding</a:t>
            </a:r>
            <a:r>
              <a:rPr lang="fr-FR" dirty="0" smtClean="0">
                <a:solidFill>
                  <a:schemeClr val="tx1"/>
                </a:solidFill>
              </a:rPr>
              <a:t> </a:t>
            </a:r>
            <a:r>
              <a:rPr lang="fr-FR" dirty="0" err="1" smtClean="0">
                <a:solidFill>
                  <a:schemeClr val="tx1"/>
                </a:solidFill>
              </a:rPr>
              <a:t>does</a:t>
            </a:r>
            <a:r>
              <a:rPr lang="fr-FR" dirty="0" smtClean="0">
                <a:solidFill>
                  <a:schemeClr val="tx1"/>
                </a:solidFill>
              </a:rPr>
              <a:t> not </a:t>
            </a:r>
            <a:r>
              <a:rPr lang="fr-FR" dirty="0" err="1" smtClean="0">
                <a:solidFill>
                  <a:schemeClr val="tx1"/>
                </a:solidFill>
              </a:rPr>
              <a:t>mean</a:t>
            </a:r>
            <a:r>
              <a:rPr lang="fr-FR" dirty="0" smtClean="0">
                <a:solidFill>
                  <a:schemeClr val="tx1"/>
                </a:solidFill>
              </a:rPr>
              <a:t> </a:t>
            </a:r>
            <a:r>
              <a:rPr lang="fr-FR" dirty="0" err="1" smtClean="0">
                <a:solidFill>
                  <a:schemeClr val="tx1"/>
                </a:solidFill>
              </a:rPr>
              <a:t>it</a:t>
            </a:r>
            <a:r>
              <a:rPr lang="fr-FR" dirty="0" smtClean="0">
                <a:solidFill>
                  <a:schemeClr val="tx1"/>
                </a:solidFill>
              </a:rPr>
              <a:t> </a:t>
            </a:r>
            <a:r>
              <a:rPr lang="fr-FR" dirty="0" err="1" smtClean="0">
                <a:solidFill>
                  <a:schemeClr val="tx1"/>
                </a:solidFill>
              </a:rPr>
              <a:t>does</a:t>
            </a:r>
            <a:r>
              <a:rPr lang="fr-FR" dirty="0" smtClean="0">
                <a:solidFill>
                  <a:schemeClr val="tx1"/>
                </a:solidFill>
              </a:rPr>
              <a:t> not </a:t>
            </a:r>
            <a:r>
              <a:rPr lang="fr-FR" dirty="0" err="1" smtClean="0">
                <a:solidFill>
                  <a:schemeClr val="tx1"/>
                </a:solidFill>
              </a:rPr>
              <a:t>bind</a:t>
            </a:r>
            <a:endParaRPr lang="fr-FR" dirty="0" smtClean="0">
              <a:solidFill>
                <a:schemeClr val="tx1"/>
              </a:solidFill>
            </a:endParaRPr>
          </a:p>
          <a:p>
            <a:r>
              <a:rPr lang="fr-FR" i="1" dirty="0" smtClean="0">
                <a:solidFill>
                  <a:schemeClr val="tx1"/>
                </a:solidFill>
              </a:rPr>
              <a:t>in vivo...</a:t>
            </a:r>
            <a:r>
              <a:rPr lang="fr-FR" dirty="0" err="1" smtClean="0">
                <a:solidFill>
                  <a:schemeClr val="tx1"/>
                </a:solidFill>
              </a:rPr>
              <a:t>co-factors</a:t>
            </a:r>
            <a:r>
              <a:rPr lang="fr-FR" dirty="0" smtClean="0">
                <a:solidFill>
                  <a:schemeClr val="tx1"/>
                </a:solidFill>
              </a:rPr>
              <a:t>!</a:t>
            </a:r>
          </a:p>
          <a:p>
            <a:r>
              <a:rPr lang="fr-FR" dirty="0" smtClean="0">
                <a:solidFill>
                  <a:schemeClr val="tx1"/>
                </a:solidFill>
              </a:rPr>
              <a:t>    </a:t>
            </a:r>
          </a:p>
          <a:p>
            <a:r>
              <a:rPr lang="fr-FR" i="1" dirty="0" smtClean="0">
                <a:solidFill>
                  <a:schemeClr val="tx1"/>
                </a:solidFill>
              </a:rPr>
              <a:t>                            </a:t>
            </a:r>
            <a:endParaRPr lang="fr-FR" b="1" i="1" dirty="0" smtClean="0">
              <a:solidFill>
                <a:schemeClr val="tx1"/>
              </a:solidFill>
            </a:endParaRPr>
          </a:p>
          <a:p>
            <a:pPr algn="ctr"/>
            <a:r>
              <a:rPr lang="fr-FR" b="1" i="1" dirty="0" err="1" smtClean="0">
                <a:solidFill>
                  <a:schemeClr val="tx1"/>
                </a:solidFill>
              </a:rPr>
              <a:t>Those</a:t>
            </a:r>
            <a:r>
              <a:rPr lang="fr-FR" b="1" i="1" dirty="0" smtClean="0">
                <a:solidFill>
                  <a:schemeClr val="tx1"/>
                </a:solidFill>
              </a:rPr>
              <a:t> limitations </a:t>
            </a:r>
            <a:r>
              <a:rPr lang="fr-FR" b="1" i="1" dirty="0" err="1" smtClean="0">
                <a:solidFill>
                  <a:schemeClr val="tx1"/>
                </a:solidFill>
              </a:rPr>
              <a:t>may</a:t>
            </a:r>
            <a:r>
              <a:rPr lang="fr-FR" b="1" i="1" dirty="0" smtClean="0">
                <a:solidFill>
                  <a:schemeClr val="tx1"/>
                </a:solidFill>
              </a:rPr>
              <a:t> </a:t>
            </a:r>
            <a:r>
              <a:rPr lang="fr-FR" b="1" i="1" dirty="0" err="1" smtClean="0">
                <a:solidFill>
                  <a:schemeClr val="tx1"/>
                </a:solidFill>
              </a:rPr>
              <a:t>be</a:t>
            </a:r>
            <a:r>
              <a:rPr lang="fr-FR" b="1" i="1" dirty="0" smtClean="0">
                <a:solidFill>
                  <a:schemeClr val="tx1"/>
                </a:solidFill>
              </a:rPr>
              <a:t> </a:t>
            </a:r>
            <a:r>
              <a:rPr lang="fr-FR" b="1" i="1" dirty="0" err="1" smtClean="0">
                <a:solidFill>
                  <a:schemeClr val="tx1"/>
                </a:solidFill>
              </a:rPr>
              <a:t>exploited</a:t>
            </a:r>
            <a:r>
              <a:rPr lang="fr-FR" b="1" i="1" dirty="0" smtClean="0">
                <a:solidFill>
                  <a:schemeClr val="tx1"/>
                </a:solidFill>
              </a:rPr>
              <a:t> by direct </a:t>
            </a:r>
            <a:r>
              <a:rPr lang="fr-FR" b="1" i="1" dirty="0" err="1" smtClean="0">
                <a:solidFill>
                  <a:schemeClr val="tx1"/>
                </a:solidFill>
              </a:rPr>
              <a:t>comparisons</a:t>
            </a:r>
            <a:r>
              <a:rPr lang="fr-FR" b="1" i="1" dirty="0" smtClean="0">
                <a:solidFill>
                  <a:schemeClr val="tx1"/>
                </a:solidFill>
              </a:rPr>
              <a:t> </a:t>
            </a:r>
          </a:p>
          <a:p>
            <a:pPr algn="ctr"/>
            <a:r>
              <a:rPr lang="fr-FR" b="1" i="1" dirty="0" smtClean="0">
                <a:solidFill>
                  <a:schemeClr val="tx1"/>
                </a:solidFill>
              </a:rPr>
              <a:t>     of </a:t>
            </a:r>
            <a:r>
              <a:rPr lang="fr-FR" b="1" i="1" dirty="0" err="1" smtClean="0">
                <a:solidFill>
                  <a:schemeClr val="tx1"/>
                </a:solidFill>
              </a:rPr>
              <a:t>predictions</a:t>
            </a:r>
            <a:r>
              <a:rPr lang="fr-FR" b="1" i="1" dirty="0" smtClean="0">
                <a:solidFill>
                  <a:schemeClr val="tx1"/>
                </a:solidFill>
              </a:rPr>
              <a:t> (in vitro) </a:t>
            </a:r>
            <a:r>
              <a:rPr lang="fr-FR" b="1" i="1" dirty="0" err="1" smtClean="0">
                <a:solidFill>
                  <a:schemeClr val="tx1"/>
                </a:solidFill>
              </a:rPr>
              <a:t>with</a:t>
            </a:r>
            <a:r>
              <a:rPr lang="fr-FR" b="1" i="1" dirty="0" smtClean="0">
                <a:solidFill>
                  <a:schemeClr val="tx1"/>
                </a:solidFill>
              </a:rPr>
              <a:t> </a:t>
            </a:r>
            <a:r>
              <a:rPr lang="fr-FR" b="1" i="1" dirty="0" err="1" smtClean="0">
                <a:solidFill>
                  <a:schemeClr val="tx1"/>
                </a:solidFill>
              </a:rPr>
              <a:t>measurements</a:t>
            </a:r>
            <a:r>
              <a:rPr lang="fr-FR" b="1" i="1" dirty="0" smtClean="0">
                <a:solidFill>
                  <a:schemeClr val="tx1"/>
                </a:solidFill>
              </a:rPr>
              <a:t> (in vivo)</a:t>
            </a:r>
          </a:p>
          <a:p>
            <a:pPr algn="ctr"/>
            <a:r>
              <a:rPr lang="fr-FR" b="1" i="1" dirty="0" smtClean="0">
                <a:solidFill>
                  <a:schemeClr val="tx1"/>
                </a:solidFill>
              </a:rPr>
              <a:t>		</a:t>
            </a:r>
            <a:r>
              <a:rPr lang="fr-FR" sz="1800" b="1" i="1" dirty="0" smtClean="0">
                <a:solidFill>
                  <a:schemeClr val="tx1"/>
                </a:solidFill>
              </a:rPr>
              <a:t>= </a:t>
            </a:r>
          </a:p>
          <a:p>
            <a:pPr algn="ctr"/>
            <a:r>
              <a:rPr lang="fr-FR" b="1" i="1" dirty="0" smtClean="0">
                <a:solidFill>
                  <a:schemeClr val="tx1"/>
                </a:solidFill>
              </a:rPr>
              <a:t>        GOLDEN RULE / </a:t>
            </a:r>
            <a:r>
              <a:rPr lang="fr-FR" b="1" i="1" dirty="0" err="1" smtClean="0">
                <a:solidFill>
                  <a:schemeClr val="tx1"/>
                </a:solidFill>
              </a:rPr>
              <a:t>ChIP</a:t>
            </a:r>
            <a:r>
              <a:rPr lang="fr-FR" b="1" i="1" dirty="0" smtClean="0">
                <a:solidFill>
                  <a:schemeClr val="tx1"/>
                </a:solidFill>
              </a:rPr>
              <a:t> analyses</a:t>
            </a:r>
          </a:p>
          <a:p>
            <a:pPr algn="ctr"/>
            <a:endParaRPr lang="fr-FR" i="1" dirty="0" smtClean="0">
              <a:solidFill>
                <a:schemeClr val="tx1"/>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0242" name="Rectangle 2"/>
          <p:cNvSpPr>
            <a:spLocks/>
          </p:cNvSpPr>
          <p:nvPr/>
        </p:nvSpPr>
        <p:spPr bwMode="auto">
          <a:xfrm>
            <a:off x="444500" y="2422525"/>
            <a:ext cx="3060700" cy="317500"/>
          </a:xfrm>
          <a:prstGeom prst="rect">
            <a:avLst/>
          </a:prstGeom>
          <a:noFill/>
          <a:ln w="12700">
            <a:noFill/>
            <a:miter lim="800000"/>
            <a:headEnd/>
            <a:tailEnd/>
          </a:ln>
        </p:spPr>
        <p:txBody>
          <a:bodyPr lIns="0" tIns="0" rIns="40639" bIns="0">
            <a:prstTxWarp prst="textNoShape">
              <a:avLst/>
            </a:prstTxWarp>
          </a:bodyPr>
          <a:lstStyle/>
          <a:p>
            <a:pPr marL="39688" algn="ctr"/>
            <a:r>
              <a:rPr lang="en-US" sz="1600" b="1">
                <a:ea typeface="Arial" charset="0"/>
                <a:cs typeface="Arial" charset="0"/>
                <a:sym typeface="Arial" charset="0"/>
              </a:rPr>
              <a:t>Transcription</a:t>
            </a:r>
          </a:p>
        </p:txBody>
      </p:sp>
      <p:sp>
        <p:nvSpPr>
          <p:cNvPr id="10243" name="Rectangle 3"/>
          <p:cNvSpPr>
            <a:spLocks/>
          </p:cNvSpPr>
          <p:nvPr/>
        </p:nvSpPr>
        <p:spPr bwMode="auto">
          <a:xfrm>
            <a:off x="3686175" y="2978150"/>
            <a:ext cx="314325" cy="246063"/>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a:latin typeface="Helvetica" charset="0"/>
                <a:ea typeface="Helvetica" charset="0"/>
                <a:cs typeface="Helvetica" charset="0"/>
                <a:sym typeface="Helvetica" charset="0"/>
              </a:rPr>
              <a:t>G1</a:t>
            </a:r>
          </a:p>
        </p:txBody>
      </p:sp>
      <p:sp>
        <p:nvSpPr>
          <p:cNvPr id="10244" name="Rectangle 4"/>
          <p:cNvSpPr>
            <a:spLocks/>
          </p:cNvSpPr>
          <p:nvPr/>
        </p:nvSpPr>
        <p:spPr bwMode="auto">
          <a:xfrm>
            <a:off x="5029200" y="2971800"/>
            <a:ext cx="182563" cy="246063"/>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a:latin typeface="Helvetica" charset="0"/>
                <a:ea typeface="Helvetica" charset="0"/>
                <a:cs typeface="Helvetica" charset="0"/>
                <a:sym typeface="Helvetica" charset="0"/>
              </a:rPr>
              <a:t>S</a:t>
            </a:r>
          </a:p>
        </p:txBody>
      </p:sp>
      <p:sp>
        <p:nvSpPr>
          <p:cNvPr id="10245" name="Rectangle 5"/>
          <p:cNvSpPr>
            <a:spLocks/>
          </p:cNvSpPr>
          <p:nvPr/>
        </p:nvSpPr>
        <p:spPr bwMode="auto">
          <a:xfrm>
            <a:off x="5626100" y="2425700"/>
            <a:ext cx="3060700" cy="317500"/>
          </a:xfrm>
          <a:prstGeom prst="rect">
            <a:avLst/>
          </a:prstGeom>
          <a:noFill/>
          <a:ln w="12700">
            <a:noFill/>
            <a:miter lim="800000"/>
            <a:headEnd/>
            <a:tailEnd/>
          </a:ln>
        </p:spPr>
        <p:txBody>
          <a:bodyPr lIns="0" tIns="0" rIns="40639" bIns="0">
            <a:prstTxWarp prst="textNoShape">
              <a:avLst/>
            </a:prstTxWarp>
          </a:bodyPr>
          <a:lstStyle/>
          <a:p>
            <a:pPr marL="39688" algn="ctr"/>
            <a:r>
              <a:rPr lang="en-US" sz="1600" b="1">
                <a:ea typeface="Arial" charset="0"/>
                <a:cs typeface="Arial" charset="0"/>
                <a:sym typeface="Arial" charset="0"/>
              </a:rPr>
              <a:t>Replication</a:t>
            </a:r>
          </a:p>
        </p:txBody>
      </p:sp>
      <p:sp>
        <p:nvSpPr>
          <p:cNvPr id="10246" name="Rectangle 30"/>
          <p:cNvSpPr>
            <a:spLocks/>
          </p:cNvSpPr>
          <p:nvPr/>
        </p:nvSpPr>
        <p:spPr bwMode="auto">
          <a:xfrm>
            <a:off x="4370388" y="5105400"/>
            <a:ext cx="212725" cy="246063"/>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a:ea typeface="Arial" charset="0"/>
                <a:cs typeface="Arial" charset="0"/>
                <a:sym typeface="Arial" charset="0"/>
              </a:rPr>
              <a:t>M</a:t>
            </a:r>
          </a:p>
        </p:txBody>
      </p:sp>
      <p:sp>
        <p:nvSpPr>
          <p:cNvPr id="10247" name="AutoShape 31"/>
          <p:cNvSpPr>
            <a:spLocks/>
          </p:cNvSpPr>
          <p:nvPr/>
        </p:nvSpPr>
        <p:spPr bwMode="auto">
          <a:xfrm>
            <a:off x="3059113" y="2433638"/>
            <a:ext cx="2895600" cy="3048000"/>
          </a:xfrm>
          <a:custGeom>
            <a:avLst/>
            <a:gdLst>
              <a:gd name="T0" fmla="*/ 2147483647 w 21600"/>
              <a:gd name="T1" fmla="*/ 2147483647 h 21600"/>
              <a:gd name="T2" fmla="*/ 0 60000 65536"/>
              <a:gd name="T3" fmla="*/ 0 w 21600"/>
              <a:gd name="T4" fmla="*/ 0 h 21600"/>
              <a:gd name="T5" fmla="*/ 21600 w 21600"/>
              <a:gd name="T6" fmla="*/ 21600 h 21600"/>
            </a:gdLst>
            <a:ahLst/>
            <a:cxnLst>
              <a:cxn ang="T2">
                <a:pos x="T0" y="T1"/>
              </a:cxn>
            </a:cxnLst>
            <a:rect l="T3" t="T4" r="T5" b="T6"/>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76" y="10800"/>
                </a:moveTo>
                <a:cubicBezTo>
                  <a:pt x="876" y="16281"/>
                  <a:pt x="5319" y="20724"/>
                  <a:pt x="10800" y="20724"/>
                </a:cubicBezTo>
                <a:cubicBezTo>
                  <a:pt x="16281" y="20724"/>
                  <a:pt x="20724" y="16281"/>
                  <a:pt x="20724" y="10800"/>
                </a:cubicBezTo>
                <a:cubicBezTo>
                  <a:pt x="20724" y="5319"/>
                  <a:pt x="16281" y="876"/>
                  <a:pt x="10800" y="876"/>
                </a:cubicBezTo>
                <a:cubicBezTo>
                  <a:pt x="5319" y="876"/>
                  <a:pt x="876" y="5319"/>
                  <a:pt x="876" y="10800"/>
                </a:cubicBezTo>
                <a:close/>
                <a:moveTo>
                  <a:pt x="876" y="10800"/>
                </a:moveTo>
              </a:path>
            </a:pathLst>
          </a:custGeom>
          <a:solidFill>
            <a:schemeClr val="accent1"/>
          </a:solidFill>
          <a:ln w="3175">
            <a:solidFill>
              <a:schemeClr val="tx1"/>
            </a:solidFill>
            <a:round/>
            <a:headEnd/>
            <a:tailEnd/>
          </a:ln>
        </p:spPr>
        <p:txBody>
          <a:bodyPr lIns="0" tIns="0" rIns="0" bIns="0">
            <a:prstTxWarp prst="textNoShape">
              <a:avLst/>
            </a:prstTxWarp>
          </a:bodyPr>
          <a:lstStyle/>
          <a:p>
            <a:endParaRPr lang="fr-FR"/>
          </a:p>
        </p:txBody>
      </p:sp>
      <p:sp>
        <p:nvSpPr>
          <p:cNvPr id="10248" name="AutoShape 32"/>
          <p:cNvSpPr>
            <a:spLocks/>
          </p:cNvSpPr>
          <p:nvPr/>
        </p:nvSpPr>
        <p:spPr bwMode="auto">
          <a:xfrm>
            <a:off x="5768975" y="3771900"/>
            <a:ext cx="261938" cy="457200"/>
          </a:xfrm>
          <a:custGeom>
            <a:avLst/>
            <a:gdLst>
              <a:gd name="T0" fmla="*/ 2147483647 w 21600"/>
              <a:gd name="T1" fmla="*/ 2147483647 h 21600"/>
              <a:gd name="T2" fmla="*/ 0 60000 65536"/>
              <a:gd name="T3" fmla="*/ 0 w 21600"/>
              <a:gd name="T4" fmla="*/ 0 h 21600"/>
              <a:gd name="T5" fmla="*/ 21600 w 21600"/>
              <a:gd name="T6" fmla="*/ 21600 h 21600"/>
            </a:gdLst>
            <a:ahLst/>
            <a:cxnLst>
              <a:cxn ang="T2">
                <a:pos x="T0" y="T1"/>
              </a:cxn>
            </a:cxnLst>
            <a:rect l="T3" t="T4" r="T5" b="T6"/>
            <a:pathLst>
              <a:path w="21600" h="21600">
                <a:moveTo>
                  <a:pt x="0" y="16200"/>
                </a:moveTo>
                <a:lnTo>
                  <a:pt x="5400" y="16200"/>
                </a:lnTo>
                <a:lnTo>
                  <a:pt x="5400" y="0"/>
                </a:lnTo>
                <a:lnTo>
                  <a:pt x="16200" y="0"/>
                </a:lnTo>
                <a:lnTo>
                  <a:pt x="16200" y="16200"/>
                </a:lnTo>
                <a:lnTo>
                  <a:pt x="21600" y="16200"/>
                </a:lnTo>
                <a:lnTo>
                  <a:pt x="10800" y="21600"/>
                </a:lnTo>
                <a:close/>
                <a:moveTo>
                  <a:pt x="0" y="16200"/>
                </a:moveTo>
              </a:path>
            </a:pathLst>
          </a:custGeom>
          <a:solidFill>
            <a:srgbClr val="B0E1E4"/>
          </a:solidFill>
          <a:ln w="6350">
            <a:solidFill>
              <a:schemeClr val="tx1"/>
            </a:solidFill>
            <a:miter lim="800000"/>
            <a:headEnd/>
            <a:tailEnd/>
          </a:ln>
        </p:spPr>
        <p:txBody>
          <a:bodyPr lIns="0" tIns="0" rIns="0" bIns="0">
            <a:prstTxWarp prst="textNoShape">
              <a:avLst/>
            </a:prstTxWarp>
          </a:bodyPr>
          <a:lstStyle/>
          <a:p>
            <a:endParaRPr lang="fr-FR"/>
          </a:p>
        </p:txBody>
      </p:sp>
      <p:sp>
        <p:nvSpPr>
          <p:cNvPr id="10249" name="AutoShape 33"/>
          <p:cNvSpPr>
            <a:spLocks/>
          </p:cNvSpPr>
          <p:nvPr/>
        </p:nvSpPr>
        <p:spPr bwMode="auto">
          <a:xfrm rot="10800000" flipH="1">
            <a:off x="2982913" y="3730625"/>
            <a:ext cx="273050" cy="401638"/>
          </a:xfrm>
          <a:custGeom>
            <a:avLst/>
            <a:gdLst>
              <a:gd name="T0" fmla="*/ 2147483647 w 21600"/>
              <a:gd name="T1" fmla="*/ 2147483647 h 21600"/>
              <a:gd name="T2" fmla="*/ 0 60000 65536"/>
              <a:gd name="T3" fmla="*/ 0 w 21600"/>
              <a:gd name="T4" fmla="*/ 0 h 21600"/>
              <a:gd name="T5" fmla="*/ 21600 w 21600"/>
              <a:gd name="T6" fmla="*/ 21600 h 21600"/>
            </a:gdLst>
            <a:ahLst/>
            <a:cxnLst>
              <a:cxn ang="T2">
                <a:pos x="T0" y="T1"/>
              </a:cxn>
            </a:cxnLst>
            <a:rect l="T3" t="T4" r="T5" b="T6"/>
            <a:pathLst>
              <a:path w="21600" h="21600">
                <a:moveTo>
                  <a:pt x="0" y="16200"/>
                </a:moveTo>
                <a:lnTo>
                  <a:pt x="5400" y="16200"/>
                </a:lnTo>
                <a:lnTo>
                  <a:pt x="5400" y="0"/>
                </a:lnTo>
                <a:lnTo>
                  <a:pt x="16200" y="0"/>
                </a:lnTo>
                <a:lnTo>
                  <a:pt x="16200" y="16200"/>
                </a:lnTo>
                <a:lnTo>
                  <a:pt x="21600" y="16200"/>
                </a:lnTo>
                <a:lnTo>
                  <a:pt x="10800" y="21600"/>
                </a:lnTo>
                <a:close/>
                <a:moveTo>
                  <a:pt x="0" y="16200"/>
                </a:moveTo>
              </a:path>
            </a:pathLst>
          </a:custGeom>
          <a:solidFill>
            <a:srgbClr val="B0E1E4"/>
          </a:solidFill>
          <a:ln w="6350">
            <a:solidFill>
              <a:schemeClr val="tx1"/>
            </a:solidFill>
            <a:miter lim="800000"/>
            <a:headEnd/>
            <a:tailEnd/>
          </a:ln>
        </p:spPr>
        <p:txBody>
          <a:bodyPr lIns="0" tIns="0" rIns="0" bIns="0">
            <a:prstTxWarp prst="textNoShape">
              <a:avLst/>
            </a:prstTxWarp>
          </a:bodyPr>
          <a:lstStyle/>
          <a:p>
            <a:endParaRPr lang="fr-FR"/>
          </a:p>
        </p:txBody>
      </p:sp>
      <p:sp>
        <p:nvSpPr>
          <p:cNvPr id="10250" name="ZoneTexte 74"/>
          <p:cNvSpPr txBox="1">
            <a:spLocks noChangeArrowheads="1"/>
          </p:cNvSpPr>
          <p:nvPr/>
        </p:nvSpPr>
        <p:spPr bwMode="auto">
          <a:xfrm>
            <a:off x="3821113" y="5940425"/>
            <a:ext cx="1381125" cy="307975"/>
          </a:xfrm>
          <a:prstGeom prst="rect">
            <a:avLst/>
          </a:prstGeom>
          <a:noFill/>
          <a:ln w="9525">
            <a:noFill/>
            <a:miter lim="800000"/>
            <a:headEnd/>
            <a:tailEnd/>
          </a:ln>
        </p:spPr>
        <p:txBody>
          <a:bodyPr wrap="none">
            <a:prstTxWarp prst="textNoShape">
              <a:avLst/>
            </a:prstTxWarp>
            <a:spAutoFit/>
          </a:bodyPr>
          <a:lstStyle/>
          <a:p>
            <a:r>
              <a:rPr lang="fr-FR" sz="1400" b="1"/>
              <a:t>Condensation</a:t>
            </a:r>
          </a:p>
        </p:txBody>
      </p:sp>
      <p:sp>
        <p:nvSpPr>
          <p:cNvPr id="10251" name="Ellipse 76"/>
          <p:cNvSpPr>
            <a:spLocks noChangeArrowheads="1"/>
          </p:cNvSpPr>
          <p:nvPr/>
        </p:nvSpPr>
        <p:spPr bwMode="auto">
          <a:xfrm>
            <a:off x="4267200" y="3886200"/>
            <a:ext cx="152400" cy="152400"/>
          </a:xfrm>
          <a:prstGeom prst="ellipse">
            <a:avLst/>
          </a:prstGeom>
          <a:solidFill>
            <a:srgbClr val="BBE0E3"/>
          </a:solidFill>
          <a:ln w="9525">
            <a:solidFill>
              <a:srgbClr val="000000"/>
            </a:solidFill>
            <a:round/>
            <a:headEnd/>
            <a:tailEnd/>
          </a:ln>
        </p:spPr>
        <p:txBody>
          <a:bodyPr>
            <a:prstTxWarp prst="textNoShape">
              <a:avLst/>
            </a:prstTxWarp>
          </a:bodyPr>
          <a:lstStyle/>
          <a:p>
            <a:endParaRPr lang="fr-FR"/>
          </a:p>
        </p:txBody>
      </p:sp>
      <p:sp>
        <p:nvSpPr>
          <p:cNvPr id="10252" name="Ellipse 77"/>
          <p:cNvSpPr>
            <a:spLocks noChangeArrowheads="1"/>
          </p:cNvSpPr>
          <p:nvPr/>
        </p:nvSpPr>
        <p:spPr bwMode="auto">
          <a:xfrm>
            <a:off x="4495800" y="3886200"/>
            <a:ext cx="152400" cy="152400"/>
          </a:xfrm>
          <a:prstGeom prst="ellipse">
            <a:avLst/>
          </a:prstGeom>
          <a:solidFill>
            <a:srgbClr val="BBE0E3"/>
          </a:solidFill>
          <a:ln w="9525">
            <a:solidFill>
              <a:srgbClr val="000000"/>
            </a:solidFill>
            <a:round/>
            <a:headEnd/>
            <a:tailEnd/>
          </a:ln>
        </p:spPr>
        <p:txBody>
          <a:bodyPr>
            <a:prstTxWarp prst="textNoShape">
              <a:avLst/>
            </a:prstTxWarp>
          </a:bodyPr>
          <a:lstStyle/>
          <a:p>
            <a:endParaRPr lang="fr-FR"/>
          </a:p>
        </p:txBody>
      </p:sp>
      <p:grpSp>
        <p:nvGrpSpPr>
          <p:cNvPr id="10253" name="Group 15"/>
          <p:cNvGrpSpPr>
            <a:grpSpLocks/>
          </p:cNvGrpSpPr>
          <p:nvPr/>
        </p:nvGrpSpPr>
        <p:grpSpPr bwMode="auto">
          <a:xfrm>
            <a:off x="3733800" y="3260725"/>
            <a:ext cx="1573213" cy="1344613"/>
            <a:chOff x="0" y="0"/>
            <a:chExt cx="1505" cy="1339"/>
          </a:xfrm>
        </p:grpSpPr>
        <p:pic>
          <p:nvPicPr>
            <p:cNvPr id="10267" name="Picture 16"/>
            <p:cNvPicPr>
              <a:picLocks noChangeArrowheads="1"/>
            </p:cNvPicPr>
            <p:nvPr/>
          </p:nvPicPr>
          <p:blipFill>
            <a:blip r:embed="rId3"/>
            <a:srcRect/>
            <a:stretch>
              <a:fillRect/>
            </a:stretch>
          </p:blipFill>
          <p:spPr bwMode="auto">
            <a:xfrm>
              <a:off x="0" y="0"/>
              <a:ext cx="1505" cy="1339"/>
            </a:xfrm>
            <a:prstGeom prst="rect">
              <a:avLst/>
            </a:prstGeom>
            <a:noFill/>
            <a:ln w="9525">
              <a:noFill/>
              <a:miter lim="800000"/>
              <a:headEnd/>
              <a:tailEnd/>
            </a:ln>
          </p:spPr>
        </p:pic>
        <p:pic>
          <p:nvPicPr>
            <p:cNvPr id="10268" name="Picture 17"/>
            <p:cNvPicPr>
              <a:picLocks noChangeArrowheads="1"/>
            </p:cNvPicPr>
            <p:nvPr/>
          </p:nvPicPr>
          <p:blipFill>
            <a:blip r:embed="rId4"/>
            <a:srcRect/>
            <a:stretch>
              <a:fillRect/>
            </a:stretch>
          </p:blipFill>
          <p:spPr bwMode="auto">
            <a:xfrm>
              <a:off x="1263" y="1297"/>
              <a:ext cx="238" cy="29"/>
            </a:xfrm>
            <a:prstGeom prst="rect">
              <a:avLst/>
            </a:prstGeom>
            <a:noFill/>
            <a:ln w="9525">
              <a:noFill/>
              <a:miter lim="800000"/>
              <a:headEnd/>
              <a:tailEnd/>
            </a:ln>
          </p:spPr>
        </p:pic>
      </p:grpSp>
      <p:grpSp>
        <p:nvGrpSpPr>
          <p:cNvPr id="3" name="Group 1189"/>
          <p:cNvGrpSpPr>
            <a:grpSpLocks/>
          </p:cNvGrpSpPr>
          <p:nvPr/>
        </p:nvGrpSpPr>
        <p:grpSpPr bwMode="auto">
          <a:xfrm>
            <a:off x="3733800" y="1066800"/>
            <a:ext cx="1676400" cy="1066800"/>
            <a:chOff x="3936" y="2352"/>
            <a:chExt cx="1056" cy="672"/>
          </a:xfrm>
        </p:grpSpPr>
        <p:sp>
          <p:nvSpPr>
            <p:cNvPr id="84" name="Text Box 1171"/>
            <p:cNvSpPr txBox="1">
              <a:spLocks noChangeArrowheads="1"/>
            </p:cNvSpPr>
            <p:nvPr/>
          </p:nvSpPr>
          <p:spPr bwMode="auto">
            <a:xfrm>
              <a:off x="3936" y="2352"/>
              <a:ext cx="1056" cy="672"/>
            </a:xfrm>
            <a:prstGeom prst="rect">
              <a:avLst/>
            </a:prstGeom>
            <a:solidFill>
              <a:schemeClr val="tx1"/>
            </a:solidFill>
            <a:ln>
              <a:noFill/>
              <a:headEnd/>
              <a:tailEnd/>
            </a:ln>
          </p:spPr>
          <p:style>
            <a:lnRef idx="1">
              <a:schemeClr val="accent1"/>
            </a:lnRef>
            <a:fillRef idx="3">
              <a:schemeClr val="accent1"/>
            </a:fillRef>
            <a:effectRef idx="2">
              <a:schemeClr val="accent1"/>
            </a:effectRef>
            <a:fontRef idx="minor">
              <a:schemeClr val="lt1"/>
            </a:fontRef>
          </p:style>
          <p:txBody>
            <a:bodyPr>
              <a:prstTxWarp prst="textNoShape">
                <a:avLst/>
              </a:prstTxWarp>
              <a:spAutoFit/>
            </a:bodyPr>
            <a:lstStyle/>
            <a:p>
              <a:pPr algn="ctr" eaLnBrk="0" hangingPunct="0">
                <a:defRPr/>
              </a:pPr>
              <a:endParaRPr lang="fr-FR" sz="1600"/>
            </a:p>
          </p:txBody>
        </p:sp>
        <p:pic>
          <p:nvPicPr>
            <p:cNvPr id="85" name="Picture 1172"/>
            <p:cNvPicPr>
              <a:picLocks noChangeAspect="1" noChangeArrowheads="1"/>
            </p:cNvPicPr>
            <p:nvPr/>
          </p:nvPicPr>
          <p:blipFill>
            <a:blip r:embed="rId5"/>
            <a:srcRect/>
            <a:stretch>
              <a:fillRect/>
            </a:stretch>
          </p:blipFill>
          <p:spPr bwMode="auto">
            <a:xfrm>
              <a:off x="4128" y="2800"/>
              <a:ext cx="768" cy="198"/>
            </a:xfrm>
            <a:prstGeom prst="rect">
              <a:avLst/>
            </a:prstGeom>
            <a:ln>
              <a:noFill/>
              <a:headEnd/>
              <a:tailEnd/>
            </a:ln>
          </p:spPr>
          <p:style>
            <a:lnRef idx="1">
              <a:schemeClr val="accent1"/>
            </a:lnRef>
            <a:fillRef idx="3">
              <a:schemeClr val="accent1"/>
            </a:fillRef>
            <a:effectRef idx="2">
              <a:schemeClr val="accent1"/>
            </a:effectRef>
            <a:fontRef idx="minor">
              <a:schemeClr val="lt1"/>
            </a:fontRef>
          </p:style>
        </p:pic>
        <p:grpSp>
          <p:nvGrpSpPr>
            <p:cNvPr id="10259" name="Group 1173"/>
            <p:cNvGrpSpPr>
              <a:grpSpLocks/>
            </p:cNvGrpSpPr>
            <p:nvPr/>
          </p:nvGrpSpPr>
          <p:grpSpPr bwMode="auto">
            <a:xfrm>
              <a:off x="4321" y="2546"/>
              <a:ext cx="429" cy="331"/>
              <a:chOff x="472" y="2418"/>
              <a:chExt cx="600" cy="400"/>
            </a:xfrm>
          </p:grpSpPr>
          <p:sp>
            <p:nvSpPr>
              <p:cNvPr id="88" name="Oval 1174"/>
              <p:cNvSpPr>
                <a:spLocks noChangeArrowheads="1"/>
              </p:cNvSpPr>
              <p:nvPr/>
            </p:nvSpPr>
            <p:spPr bwMode="auto">
              <a:xfrm>
                <a:off x="711" y="2418"/>
                <a:ext cx="243" cy="207"/>
              </a:xfrm>
              <a:prstGeom prst="ellipse">
                <a:avLst/>
              </a:prstGeom>
              <a:ln>
                <a:noFill/>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9" name="Oval 1175"/>
              <p:cNvSpPr>
                <a:spLocks noChangeArrowheads="1"/>
              </p:cNvSpPr>
              <p:nvPr/>
            </p:nvSpPr>
            <p:spPr bwMode="auto">
              <a:xfrm>
                <a:off x="485" y="2488"/>
                <a:ext cx="243" cy="207"/>
              </a:xfrm>
              <a:prstGeom prst="ellipse">
                <a:avLst/>
              </a:prstGeom>
              <a:solidFill>
                <a:srgbClr val="FF6600"/>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90" name="Oval 1176"/>
              <p:cNvSpPr>
                <a:spLocks noChangeArrowheads="1"/>
              </p:cNvSpPr>
              <p:nvPr/>
            </p:nvSpPr>
            <p:spPr bwMode="auto">
              <a:xfrm>
                <a:off x="472" y="2593"/>
                <a:ext cx="243" cy="207"/>
              </a:xfrm>
              <a:prstGeom prst="ellipse">
                <a:avLst/>
              </a:prstGeom>
              <a:ln>
                <a:noFill/>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91" name="Oval 1177"/>
              <p:cNvSpPr>
                <a:spLocks noChangeArrowheads="1"/>
              </p:cNvSpPr>
              <p:nvPr/>
            </p:nvSpPr>
            <p:spPr bwMode="auto">
              <a:xfrm>
                <a:off x="664" y="2611"/>
                <a:ext cx="245" cy="207"/>
              </a:xfrm>
              <a:prstGeom prst="ellipse">
                <a:avLst/>
              </a:prstGeom>
              <a:ln>
                <a:noFill/>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92" name="Oval 1178"/>
              <p:cNvSpPr>
                <a:spLocks noChangeArrowheads="1"/>
              </p:cNvSpPr>
              <p:nvPr/>
            </p:nvSpPr>
            <p:spPr bwMode="auto">
              <a:xfrm>
                <a:off x="829" y="2492"/>
                <a:ext cx="243" cy="208"/>
              </a:xfrm>
              <a:prstGeom prst="ellipse">
                <a:avLst/>
              </a:prstGeom>
              <a:solidFill>
                <a:srgbClr val="FF6600"/>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93" name="Oval 1179"/>
              <p:cNvSpPr>
                <a:spLocks noChangeArrowheads="1"/>
              </p:cNvSpPr>
              <p:nvPr/>
            </p:nvSpPr>
            <p:spPr bwMode="auto">
              <a:xfrm>
                <a:off x="582" y="2541"/>
                <a:ext cx="245" cy="207"/>
              </a:xfrm>
              <a:prstGeom prst="ellipse">
                <a:avLst/>
              </a:prstGeom>
              <a:solidFill>
                <a:srgbClr val="FF0000"/>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grpSp>
        <p:sp>
          <p:nvSpPr>
            <p:cNvPr id="87" name="Oval 1187"/>
            <p:cNvSpPr>
              <a:spLocks noChangeArrowheads="1"/>
            </p:cNvSpPr>
            <p:nvPr/>
          </p:nvSpPr>
          <p:spPr bwMode="auto">
            <a:xfrm>
              <a:off x="4505" y="2712"/>
              <a:ext cx="212" cy="145"/>
            </a:xfrm>
            <a:prstGeom prst="ellipse">
              <a:avLst/>
            </a:prstGeom>
            <a:solidFill>
              <a:srgbClr val="FF0000"/>
            </a:solidFill>
            <a:ln>
              <a:noFill/>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grpSp>
      <p:sp>
        <p:nvSpPr>
          <p:cNvPr id="10255" name="ZoneTexte 94"/>
          <p:cNvSpPr txBox="1">
            <a:spLocks noChangeArrowheads="1"/>
          </p:cNvSpPr>
          <p:nvPr/>
        </p:nvSpPr>
        <p:spPr bwMode="auto">
          <a:xfrm>
            <a:off x="3657600" y="228600"/>
            <a:ext cx="2172390" cy="369332"/>
          </a:xfrm>
          <a:prstGeom prst="rect">
            <a:avLst/>
          </a:prstGeom>
          <a:noFill/>
          <a:ln w="9525">
            <a:noFill/>
            <a:miter lim="800000"/>
            <a:headEnd/>
            <a:tailEnd/>
          </a:ln>
        </p:spPr>
        <p:txBody>
          <a:bodyPr wrap="none">
            <a:prstTxWarp prst="textNoShape">
              <a:avLst/>
            </a:prstTxWarp>
            <a:spAutoFit/>
          </a:bodyPr>
          <a:lstStyle/>
          <a:p>
            <a:r>
              <a:rPr lang="fr-FR" sz="1800" b="1" dirty="0" smtClean="0"/>
              <a:t>HETEROGENEITY</a:t>
            </a:r>
            <a:endParaRPr lang="fr-FR" sz="1800" b="1" dirty="0"/>
          </a:p>
        </p:txBody>
      </p:sp>
      <p:sp>
        <p:nvSpPr>
          <p:cNvPr id="10256" name="ZoneTexte 95"/>
          <p:cNvSpPr txBox="1">
            <a:spLocks noChangeArrowheads="1"/>
          </p:cNvSpPr>
          <p:nvPr/>
        </p:nvSpPr>
        <p:spPr bwMode="auto">
          <a:xfrm>
            <a:off x="5562600" y="1295400"/>
            <a:ext cx="1479550" cy="369888"/>
          </a:xfrm>
          <a:prstGeom prst="rect">
            <a:avLst/>
          </a:prstGeom>
          <a:noFill/>
          <a:ln w="9525">
            <a:noFill/>
            <a:miter lim="800000"/>
            <a:headEnd/>
            <a:tailEnd/>
          </a:ln>
        </p:spPr>
        <p:txBody>
          <a:bodyPr wrap="none">
            <a:prstTxWarp prst="textNoShape">
              <a:avLst/>
            </a:prstTxWarp>
            <a:spAutoFit/>
          </a:bodyPr>
          <a:lstStyle/>
          <a:p>
            <a:r>
              <a:rPr lang="fr-FR" sz="1800" b="1"/>
              <a:t>Spécificité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grpSp>
        <p:nvGrpSpPr>
          <p:cNvPr id="2" name="Group 1189"/>
          <p:cNvGrpSpPr>
            <a:grpSpLocks/>
          </p:cNvGrpSpPr>
          <p:nvPr/>
        </p:nvGrpSpPr>
        <p:grpSpPr bwMode="auto">
          <a:xfrm>
            <a:off x="1828800" y="1447800"/>
            <a:ext cx="1219200" cy="1025525"/>
            <a:chOff x="4128" y="2352"/>
            <a:chExt cx="768" cy="646"/>
          </a:xfrm>
        </p:grpSpPr>
        <p:sp>
          <p:nvSpPr>
            <p:cNvPr id="12323" name="Text Box 1171"/>
            <p:cNvSpPr txBox="1">
              <a:spLocks noChangeArrowheads="1"/>
            </p:cNvSpPr>
            <p:nvPr/>
          </p:nvSpPr>
          <p:spPr bwMode="auto">
            <a:xfrm>
              <a:off x="4462" y="2352"/>
              <a:ext cx="116" cy="212"/>
            </a:xfrm>
            <a:prstGeom prst="rect">
              <a:avLst/>
            </a:prstGeom>
            <a:noFill/>
            <a:ln w="9525">
              <a:noFill/>
              <a:miter lim="800000"/>
              <a:headEnd/>
              <a:tailEnd/>
            </a:ln>
          </p:spPr>
          <p:txBody>
            <a:bodyPr wrap="none">
              <a:prstTxWarp prst="textNoShape">
                <a:avLst/>
              </a:prstTxWarp>
              <a:spAutoFit/>
            </a:bodyPr>
            <a:lstStyle/>
            <a:p>
              <a:pPr algn="ctr" eaLnBrk="0" hangingPunct="0"/>
              <a:endParaRPr lang="fr-FR" sz="1600"/>
            </a:p>
          </p:txBody>
        </p:sp>
        <p:pic>
          <p:nvPicPr>
            <p:cNvPr id="12324" name="Picture 1172"/>
            <p:cNvPicPr>
              <a:picLocks noChangeAspect="1" noChangeArrowheads="1"/>
            </p:cNvPicPr>
            <p:nvPr/>
          </p:nvPicPr>
          <p:blipFill>
            <a:blip r:embed="rId2"/>
            <a:srcRect/>
            <a:stretch>
              <a:fillRect/>
            </a:stretch>
          </p:blipFill>
          <p:spPr bwMode="auto">
            <a:xfrm>
              <a:off x="4128" y="2800"/>
              <a:ext cx="768" cy="198"/>
            </a:xfrm>
            <a:prstGeom prst="rect">
              <a:avLst/>
            </a:prstGeom>
            <a:noFill/>
            <a:ln w="9525">
              <a:noFill/>
              <a:miter lim="800000"/>
              <a:headEnd/>
              <a:tailEnd/>
            </a:ln>
          </p:spPr>
        </p:pic>
        <p:grpSp>
          <p:nvGrpSpPr>
            <p:cNvPr id="12325" name="Group 1173"/>
            <p:cNvGrpSpPr>
              <a:grpSpLocks/>
            </p:cNvGrpSpPr>
            <p:nvPr/>
          </p:nvGrpSpPr>
          <p:grpSpPr bwMode="auto">
            <a:xfrm>
              <a:off x="4321" y="2538"/>
              <a:ext cx="429" cy="331"/>
              <a:chOff x="472" y="2418"/>
              <a:chExt cx="600" cy="400"/>
            </a:xfrm>
          </p:grpSpPr>
          <p:sp>
            <p:nvSpPr>
              <p:cNvPr id="12327" name="Oval 1174"/>
              <p:cNvSpPr>
                <a:spLocks noChangeArrowheads="1"/>
              </p:cNvSpPr>
              <p:nvPr/>
            </p:nvSpPr>
            <p:spPr bwMode="auto">
              <a:xfrm>
                <a:off x="711" y="2418"/>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328" name="Oval 1175"/>
              <p:cNvSpPr>
                <a:spLocks noChangeArrowheads="1"/>
              </p:cNvSpPr>
              <p:nvPr/>
            </p:nvSpPr>
            <p:spPr bwMode="auto">
              <a:xfrm>
                <a:off x="484" y="2488"/>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329" name="Oval 1176"/>
              <p:cNvSpPr>
                <a:spLocks noChangeArrowheads="1"/>
              </p:cNvSpPr>
              <p:nvPr/>
            </p:nvSpPr>
            <p:spPr bwMode="auto">
              <a:xfrm>
                <a:off x="472" y="2593"/>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330" name="Oval 1177"/>
              <p:cNvSpPr>
                <a:spLocks noChangeArrowheads="1"/>
              </p:cNvSpPr>
              <p:nvPr/>
            </p:nvSpPr>
            <p:spPr bwMode="auto">
              <a:xfrm>
                <a:off x="664" y="2611"/>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331" name="Oval 1178"/>
              <p:cNvSpPr>
                <a:spLocks noChangeArrowheads="1"/>
              </p:cNvSpPr>
              <p:nvPr/>
            </p:nvSpPr>
            <p:spPr bwMode="auto">
              <a:xfrm>
                <a:off x="828" y="2492"/>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332" name="Oval 1179"/>
              <p:cNvSpPr>
                <a:spLocks noChangeArrowheads="1"/>
              </p:cNvSpPr>
              <p:nvPr/>
            </p:nvSpPr>
            <p:spPr bwMode="auto">
              <a:xfrm>
                <a:off x="583" y="2541"/>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12326" name="Oval 1187"/>
            <p:cNvSpPr>
              <a:spLocks noChangeArrowheads="1"/>
            </p:cNvSpPr>
            <p:nvPr/>
          </p:nvSpPr>
          <p:spPr bwMode="auto">
            <a:xfrm>
              <a:off x="4505" y="2712"/>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12291" name="Oval 1175"/>
          <p:cNvSpPr>
            <a:spLocks noChangeArrowheads="1"/>
          </p:cNvSpPr>
          <p:nvPr/>
        </p:nvSpPr>
        <p:spPr bwMode="auto">
          <a:xfrm>
            <a:off x="2281238" y="762000"/>
            <a:ext cx="276225" cy="271463"/>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292" name="Oval 1187"/>
          <p:cNvSpPr>
            <a:spLocks noChangeArrowheads="1"/>
          </p:cNvSpPr>
          <p:nvPr/>
        </p:nvSpPr>
        <p:spPr bwMode="auto">
          <a:xfrm>
            <a:off x="2482850" y="914400"/>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293" name="ZoneTexte 20"/>
          <p:cNvSpPr txBox="1">
            <a:spLocks noChangeArrowheads="1"/>
          </p:cNvSpPr>
          <p:nvPr/>
        </p:nvSpPr>
        <p:spPr bwMode="auto">
          <a:xfrm>
            <a:off x="3511550" y="338138"/>
            <a:ext cx="2481263" cy="646112"/>
          </a:xfrm>
          <a:prstGeom prst="rect">
            <a:avLst/>
          </a:prstGeom>
          <a:noFill/>
          <a:ln w="9525">
            <a:noFill/>
            <a:miter lim="800000"/>
            <a:headEnd/>
            <a:tailEnd/>
          </a:ln>
        </p:spPr>
        <p:txBody>
          <a:bodyPr wrap="none">
            <a:prstTxWarp prst="textNoShape">
              <a:avLst/>
            </a:prstTxWarp>
            <a:spAutoFit/>
          </a:bodyPr>
          <a:lstStyle/>
          <a:p>
            <a:pPr algn="ctr"/>
            <a:r>
              <a:rPr lang="fr-FR" sz="1800"/>
              <a:t>Technical context –</a:t>
            </a:r>
          </a:p>
          <a:p>
            <a:pPr algn="ctr"/>
            <a:r>
              <a:rPr lang="fr-FR" sz="1800"/>
              <a:t>Functionnal Genomics</a:t>
            </a:r>
          </a:p>
        </p:txBody>
      </p:sp>
      <p:sp>
        <p:nvSpPr>
          <p:cNvPr id="12294" name="Line 6"/>
          <p:cNvSpPr>
            <a:spLocks noChangeShapeType="1"/>
          </p:cNvSpPr>
          <p:nvPr/>
        </p:nvSpPr>
        <p:spPr bwMode="auto">
          <a:xfrm flipV="1">
            <a:off x="2438400" y="1220788"/>
            <a:ext cx="0" cy="455612"/>
          </a:xfrm>
          <a:prstGeom prst="line">
            <a:avLst/>
          </a:prstGeom>
          <a:noFill/>
          <a:ln w="19050">
            <a:solidFill>
              <a:srgbClr val="FFFFFF"/>
            </a:solidFill>
            <a:round/>
            <a:headEnd type="triangle" w="med" len="med"/>
            <a:tailEnd/>
          </a:ln>
        </p:spPr>
        <p:txBody>
          <a:bodyPr lIns="0" tIns="0" rIns="0" bIns="0">
            <a:prstTxWarp prst="textNoShape">
              <a:avLst/>
            </a:prstTxWarp>
          </a:bodyPr>
          <a:lstStyle/>
          <a:p>
            <a:endParaRPr lang="fr-FR"/>
          </a:p>
        </p:txBody>
      </p:sp>
      <p:sp>
        <p:nvSpPr>
          <p:cNvPr id="12295" name="Line 6"/>
          <p:cNvSpPr>
            <a:spLocks noChangeShapeType="1"/>
          </p:cNvSpPr>
          <p:nvPr/>
        </p:nvSpPr>
        <p:spPr bwMode="auto">
          <a:xfrm flipV="1">
            <a:off x="2590800" y="1219200"/>
            <a:ext cx="0" cy="455613"/>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pic>
        <p:nvPicPr>
          <p:cNvPr id="12296" name="Picture 1172"/>
          <p:cNvPicPr>
            <a:picLocks noChangeAspect="1" noChangeArrowheads="1"/>
          </p:cNvPicPr>
          <p:nvPr/>
        </p:nvPicPr>
        <p:blipFill>
          <a:blip r:embed="rId2"/>
          <a:srcRect/>
          <a:stretch>
            <a:fillRect/>
          </a:stretch>
        </p:blipFill>
        <p:spPr bwMode="auto">
          <a:xfrm>
            <a:off x="3035300" y="2171700"/>
            <a:ext cx="1219200" cy="314325"/>
          </a:xfrm>
          <a:prstGeom prst="rect">
            <a:avLst/>
          </a:prstGeom>
          <a:noFill/>
          <a:ln w="9525">
            <a:noFill/>
            <a:miter lim="800000"/>
            <a:headEnd/>
            <a:tailEnd/>
          </a:ln>
        </p:spPr>
      </p:pic>
      <p:sp>
        <p:nvSpPr>
          <p:cNvPr id="12297" name="Line 37"/>
          <p:cNvSpPr>
            <a:spLocks noChangeShapeType="1"/>
          </p:cNvSpPr>
          <p:nvPr/>
        </p:nvSpPr>
        <p:spPr bwMode="auto">
          <a:xfrm>
            <a:off x="2819400" y="1900238"/>
            <a:ext cx="833438" cy="1587"/>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12298" name="Line 42"/>
          <p:cNvSpPr>
            <a:spLocks noChangeShapeType="1"/>
          </p:cNvSpPr>
          <p:nvPr/>
        </p:nvSpPr>
        <p:spPr bwMode="auto">
          <a:xfrm>
            <a:off x="2830513" y="1905000"/>
            <a:ext cx="0" cy="304800"/>
          </a:xfrm>
          <a:prstGeom prst="line">
            <a:avLst/>
          </a:prstGeom>
          <a:noFill/>
          <a:ln w="44450">
            <a:solidFill>
              <a:srgbClr val="FF000C"/>
            </a:solidFill>
            <a:round/>
            <a:headEnd/>
            <a:tailEnd/>
          </a:ln>
        </p:spPr>
        <p:txBody>
          <a:bodyPr wrap="none" anchor="ctr">
            <a:prstTxWarp prst="textNoShape">
              <a:avLst/>
            </a:prstTxWarp>
          </a:bodyPr>
          <a:lstStyle/>
          <a:p>
            <a:endParaRPr lang="fr-FR"/>
          </a:p>
        </p:txBody>
      </p:sp>
      <p:pic>
        <p:nvPicPr>
          <p:cNvPr id="12299" name="Picture 1172"/>
          <p:cNvPicPr>
            <a:picLocks noChangeAspect="1" noChangeArrowheads="1"/>
          </p:cNvPicPr>
          <p:nvPr/>
        </p:nvPicPr>
        <p:blipFill>
          <a:blip r:embed="rId2"/>
          <a:srcRect/>
          <a:stretch>
            <a:fillRect/>
          </a:stretch>
        </p:blipFill>
        <p:spPr bwMode="auto">
          <a:xfrm>
            <a:off x="4165600" y="2187575"/>
            <a:ext cx="1219200" cy="314325"/>
          </a:xfrm>
          <a:prstGeom prst="rect">
            <a:avLst/>
          </a:prstGeom>
          <a:noFill/>
          <a:ln w="9525">
            <a:noFill/>
            <a:miter lim="800000"/>
            <a:headEnd/>
            <a:tailEnd/>
          </a:ln>
        </p:spPr>
      </p:pic>
      <p:sp>
        <p:nvSpPr>
          <p:cNvPr id="12300" name="ZoneTexte 65"/>
          <p:cNvSpPr txBox="1">
            <a:spLocks noChangeArrowheads="1"/>
          </p:cNvSpPr>
          <p:nvPr/>
        </p:nvSpPr>
        <p:spPr bwMode="auto">
          <a:xfrm>
            <a:off x="3657600" y="1295400"/>
            <a:ext cx="3797300" cy="461963"/>
          </a:xfrm>
          <a:prstGeom prst="rect">
            <a:avLst/>
          </a:prstGeom>
          <a:noFill/>
          <a:ln w="9525">
            <a:noFill/>
            <a:miter lim="800000"/>
            <a:headEnd/>
            <a:tailEnd/>
          </a:ln>
        </p:spPr>
        <p:txBody>
          <a:bodyPr>
            <a:prstTxWarp prst="textNoShape">
              <a:avLst/>
            </a:prstTxWarp>
            <a:spAutoFit/>
          </a:bodyPr>
          <a:lstStyle/>
          <a:p>
            <a:pPr algn="ctr"/>
            <a:r>
              <a:rPr lang="fr-FR"/>
              <a:t>General Approaches: Genetic Mutant, Depletions, RNAi, shRNA etc.</a:t>
            </a:r>
          </a:p>
        </p:txBody>
      </p:sp>
      <p:sp>
        <p:nvSpPr>
          <p:cNvPr id="12301" name="ZoneTexte 66"/>
          <p:cNvSpPr txBox="1">
            <a:spLocks noChangeArrowheads="1"/>
          </p:cNvSpPr>
          <p:nvPr/>
        </p:nvSpPr>
        <p:spPr bwMode="auto">
          <a:xfrm>
            <a:off x="3165475" y="2754313"/>
            <a:ext cx="1939925" cy="369887"/>
          </a:xfrm>
          <a:prstGeom prst="rect">
            <a:avLst/>
          </a:prstGeom>
          <a:noFill/>
          <a:ln w="9525">
            <a:noFill/>
            <a:miter lim="800000"/>
            <a:headEnd/>
            <a:tailEnd/>
          </a:ln>
        </p:spPr>
        <p:txBody>
          <a:bodyPr>
            <a:prstTxWarp prst="textNoShape">
              <a:avLst/>
            </a:prstTxWarp>
            <a:spAutoFit/>
          </a:bodyPr>
          <a:lstStyle/>
          <a:p>
            <a:pPr algn="ctr"/>
            <a:r>
              <a:rPr lang="fr-FR" sz="1800"/>
              <a:t>mRNA</a:t>
            </a:r>
          </a:p>
        </p:txBody>
      </p:sp>
      <p:sp>
        <p:nvSpPr>
          <p:cNvPr id="12302" name="ZoneTexte 67"/>
          <p:cNvSpPr txBox="1">
            <a:spLocks noChangeArrowheads="1"/>
          </p:cNvSpPr>
          <p:nvPr/>
        </p:nvSpPr>
        <p:spPr bwMode="auto">
          <a:xfrm>
            <a:off x="1600200" y="2754313"/>
            <a:ext cx="1371600" cy="923925"/>
          </a:xfrm>
          <a:prstGeom prst="rect">
            <a:avLst/>
          </a:prstGeom>
          <a:noFill/>
          <a:ln w="9525">
            <a:noFill/>
            <a:miter lim="800000"/>
            <a:headEnd/>
            <a:tailEnd/>
          </a:ln>
        </p:spPr>
        <p:txBody>
          <a:bodyPr>
            <a:prstTxWarp prst="textNoShape">
              <a:avLst/>
            </a:prstTxWarp>
            <a:spAutoFit/>
          </a:bodyPr>
          <a:lstStyle/>
          <a:p>
            <a:pPr algn="ctr"/>
            <a:r>
              <a:rPr lang="fr-FR" sz="1800"/>
              <a:t>DNA-protein</a:t>
            </a:r>
          </a:p>
          <a:p>
            <a:pPr algn="ctr"/>
            <a:r>
              <a:rPr lang="fr-FR" sz="1800"/>
              <a:t>interaction</a:t>
            </a:r>
          </a:p>
        </p:txBody>
      </p:sp>
      <p:sp>
        <p:nvSpPr>
          <p:cNvPr id="12303" name="Line 6"/>
          <p:cNvSpPr>
            <a:spLocks noChangeShapeType="1"/>
          </p:cNvSpPr>
          <p:nvPr/>
        </p:nvSpPr>
        <p:spPr bwMode="auto">
          <a:xfrm>
            <a:off x="2895600" y="2667000"/>
            <a:ext cx="16002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2304" name="Line 6"/>
          <p:cNvSpPr>
            <a:spLocks noChangeShapeType="1"/>
          </p:cNvSpPr>
          <p:nvPr/>
        </p:nvSpPr>
        <p:spPr bwMode="auto">
          <a:xfrm>
            <a:off x="2895600" y="2743200"/>
            <a:ext cx="16002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2305" name="ZoneTexte 70"/>
          <p:cNvSpPr txBox="1">
            <a:spLocks noChangeArrowheads="1"/>
          </p:cNvSpPr>
          <p:nvPr/>
        </p:nvSpPr>
        <p:spPr bwMode="auto">
          <a:xfrm>
            <a:off x="3352800" y="1933575"/>
            <a:ext cx="527050" cy="276225"/>
          </a:xfrm>
          <a:prstGeom prst="rect">
            <a:avLst/>
          </a:prstGeom>
          <a:noFill/>
          <a:ln w="9525">
            <a:noFill/>
            <a:miter lim="800000"/>
            <a:headEnd/>
            <a:tailEnd/>
          </a:ln>
        </p:spPr>
        <p:txBody>
          <a:bodyPr wrap="none">
            <a:prstTxWarp prst="textNoShape">
              <a:avLst/>
            </a:prstTxWarp>
            <a:spAutoFit/>
          </a:bodyPr>
          <a:lstStyle/>
          <a:p>
            <a:pPr algn="ctr"/>
            <a:r>
              <a:rPr lang="fr-FR"/>
              <a:t>gene</a:t>
            </a:r>
          </a:p>
        </p:txBody>
      </p:sp>
      <p:sp>
        <p:nvSpPr>
          <p:cNvPr id="12306" name="ZoneTexte 71"/>
          <p:cNvSpPr txBox="1">
            <a:spLocks noChangeArrowheads="1"/>
          </p:cNvSpPr>
          <p:nvPr/>
        </p:nvSpPr>
        <p:spPr bwMode="auto">
          <a:xfrm>
            <a:off x="533400" y="1828800"/>
            <a:ext cx="1647825" cy="276225"/>
          </a:xfrm>
          <a:prstGeom prst="rect">
            <a:avLst/>
          </a:prstGeom>
          <a:noFill/>
          <a:ln w="9525">
            <a:noFill/>
            <a:miter lim="800000"/>
            <a:headEnd/>
            <a:tailEnd/>
          </a:ln>
        </p:spPr>
        <p:txBody>
          <a:bodyPr wrap="none">
            <a:prstTxWarp prst="textNoShape">
              <a:avLst/>
            </a:prstTxWarp>
            <a:spAutoFit/>
          </a:bodyPr>
          <a:lstStyle/>
          <a:p>
            <a:pPr algn="ctr"/>
            <a:r>
              <a:rPr lang="fr-FR"/>
              <a:t>DNA-binding proteins</a:t>
            </a:r>
          </a:p>
        </p:txBody>
      </p:sp>
      <p:sp>
        <p:nvSpPr>
          <p:cNvPr id="12307" name="ZoneTexte 72"/>
          <p:cNvSpPr txBox="1">
            <a:spLocks noChangeArrowheads="1"/>
          </p:cNvSpPr>
          <p:nvPr/>
        </p:nvSpPr>
        <p:spPr bwMode="auto">
          <a:xfrm>
            <a:off x="228600" y="3886200"/>
            <a:ext cx="1400175" cy="461963"/>
          </a:xfrm>
          <a:prstGeom prst="rect">
            <a:avLst/>
          </a:prstGeom>
          <a:noFill/>
          <a:ln w="9525">
            <a:noFill/>
            <a:miter lim="800000"/>
            <a:headEnd/>
            <a:tailEnd/>
          </a:ln>
        </p:spPr>
        <p:txBody>
          <a:bodyPr>
            <a:prstTxWarp prst="textNoShape">
              <a:avLst/>
            </a:prstTxWarp>
            <a:spAutoFit/>
          </a:bodyPr>
          <a:lstStyle/>
          <a:p>
            <a:r>
              <a:rPr lang="fr-FR"/>
              <a:t>Single gene level:</a:t>
            </a:r>
          </a:p>
          <a:p>
            <a:endParaRPr lang="fr-FR"/>
          </a:p>
        </p:txBody>
      </p:sp>
      <p:sp>
        <p:nvSpPr>
          <p:cNvPr id="12309" name="ZoneTexte 75"/>
          <p:cNvSpPr txBox="1">
            <a:spLocks noChangeArrowheads="1"/>
          </p:cNvSpPr>
          <p:nvPr/>
        </p:nvSpPr>
        <p:spPr bwMode="auto">
          <a:xfrm>
            <a:off x="3657600" y="3886200"/>
            <a:ext cx="3956050" cy="461963"/>
          </a:xfrm>
          <a:prstGeom prst="rect">
            <a:avLst/>
          </a:prstGeom>
          <a:noFill/>
          <a:ln w="9525">
            <a:noFill/>
            <a:miter lim="800000"/>
            <a:headEnd/>
            <a:tailEnd/>
          </a:ln>
        </p:spPr>
        <p:txBody>
          <a:bodyPr wrap="none">
            <a:prstTxWarp prst="textNoShape">
              <a:avLst/>
            </a:prstTxWarp>
            <a:spAutoFit/>
          </a:bodyPr>
          <a:lstStyle/>
          <a:p>
            <a:r>
              <a:rPr lang="fr-FR" dirty="0"/>
              <a:t>Reporter </a:t>
            </a:r>
            <a:r>
              <a:rPr lang="fr-FR" dirty="0" err="1"/>
              <a:t>Genes</a:t>
            </a:r>
            <a:r>
              <a:rPr lang="fr-FR" dirty="0"/>
              <a:t> (</a:t>
            </a:r>
            <a:r>
              <a:rPr lang="fr-FR" dirty="0" err="1"/>
              <a:t>transfections</a:t>
            </a:r>
            <a:r>
              <a:rPr lang="fr-FR" dirty="0"/>
              <a:t>, </a:t>
            </a:r>
            <a:r>
              <a:rPr lang="fr-FR" dirty="0" err="1"/>
              <a:t>transgenic</a:t>
            </a:r>
            <a:r>
              <a:rPr lang="fr-FR" dirty="0"/>
              <a:t> </a:t>
            </a:r>
            <a:r>
              <a:rPr lang="fr-FR" dirty="0" err="1"/>
              <a:t>animals</a:t>
            </a:r>
            <a:r>
              <a:rPr lang="fr-FR" dirty="0"/>
              <a:t> etc.)</a:t>
            </a:r>
            <a:endParaRPr lang="fr-FR" dirty="0" smtClean="0"/>
          </a:p>
          <a:p>
            <a:r>
              <a:rPr lang="fr-FR" dirty="0" err="1" smtClean="0"/>
              <a:t>RTqPCR</a:t>
            </a:r>
            <a:endParaRPr lang="fr-FR" dirty="0"/>
          </a:p>
        </p:txBody>
      </p:sp>
      <p:sp>
        <p:nvSpPr>
          <p:cNvPr id="12310" name="Line 6"/>
          <p:cNvSpPr>
            <a:spLocks noChangeShapeType="1"/>
          </p:cNvSpPr>
          <p:nvPr/>
        </p:nvSpPr>
        <p:spPr bwMode="auto">
          <a:xfrm>
            <a:off x="228600" y="3810000"/>
            <a:ext cx="7010400" cy="0"/>
          </a:xfrm>
          <a:prstGeom prst="line">
            <a:avLst/>
          </a:prstGeom>
          <a:noFill/>
          <a:ln w="19050">
            <a:solidFill>
              <a:srgbClr val="FFFFFF"/>
            </a:solidFill>
            <a:round/>
            <a:headEnd/>
            <a:tailEnd/>
          </a:ln>
        </p:spPr>
        <p:txBody>
          <a:bodyPr lIns="0" tIns="0" rIns="0" bIns="0">
            <a:prstTxWarp prst="textNoShape">
              <a:avLst/>
            </a:prstTxWarp>
          </a:bodyPr>
          <a:lstStyle/>
          <a:p>
            <a:endParaRPr lang="fr-FR"/>
          </a:p>
        </p:txBody>
      </p:sp>
      <p:sp>
        <p:nvSpPr>
          <p:cNvPr id="12311" name="Line 6"/>
          <p:cNvSpPr>
            <a:spLocks noChangeShapeType="1"/>
          </p:cNvSpPr>
          <p:nvPr/>
        </p:nvSpPr>
        <p:spPr bwMode="auto">
          <a:xfrm>
            <a:off x="228600" y="4419600"/>
            <a:ext cx="7010400" cy="0"/>
          </a:xfrm>
          <a:prstGeom prst="line">
            <a:avLst/>
          </a:prstGeom>
          <a:noFill/>
          <a:ln w="19050">
            <a:solidFill>
              <a:srgbClr val="FFFFFF"/>
            </a:solidFill>
            <a:round/>
            <a:headEnd/>
            <a:tailEnd/>
          </a:ln>
        </p:spPr>
        <p:txBody>
          <a:bodyPr lIns="0" tIns="0" rIns="0" bIns="0">
            <a:prstTxWarp prst="textNoShape">
              <a:avLst/>
            </a:prstTxWarp>
          </a:bodyPr>
          <a:lstStyle/>
          <a:p>
            <a:endParaRPr lang="fr-FR"/>
          </a:p>
        </p:txBody>
      </p:sp>
      <p:sp>
        <p:nvSpPr>
          <p:cNvPr id="12312" name="Line 6"/>
          <p:cNvSpPr>
            <a:spLocks noChangeShapeType="1"/>
          </p:cNvSpPr>
          <p:nvPr/>
        </p:nvSpPr>
        <p:spPr bwMode="auto">
          <a:xfrm>
            <a:off x="3276600" y="2819400"/>
            <a:ext cx="0" cy="1600200"/>
          </a:xfrm>
          <a:prstGeom prst="line">
            <a:avLst/>
          </a:prstGeom>
          <a:noFill/>
          <a:ln w="19050">
            <a:solidFill>
              <a:srgbClr val="FFFFFF"/>
            </a:solidFill>
            <a:round/>
            <a:headEnd/>
            <a:tailEnd/>
          </a:ln>
        </p:spPr>
        <p:txBody>
          <a:bodyPr lIns="0" tIns="0" rIns="0" bIns="0">
            <a:prstTxWarp prst="textNoShape">
              <a:avLst/>
            </a:prstTxWarp>
          </a:bodyPr>
          <a:lstStyle/>
          <a:p>
            <a:endParaRPr lang="fr-FR"/>
          </a:p>
        </p:txBody>
      </p:sp>
      <p:sp>
        <p:nvSpPr>
          <p:cNvPr id="12313" name="ZoneTexte 79"/>
          <p:cNvSpPr txBox="1">
            <a:spLocks noChangeArrowheads="1"/>
          </p:cNvSpPr>
          <p:nvPr/>
        </p:nvSpPr>
        <p:spPr bwMode="auto">
          <a:xfrm>
            <a:off x="1708150" y="4953000"/>
            <a:ext cx="1339850" cy="276225"/>
          </a:xfrm>
          <a:prstGeom prst="rect">
            <a:avLst/>
          </a:prstGeom>
          <a:noFill/>
          <a:ln w="9525">
            <a:noFill/>
            <a:miter lim="800000"/>
            <a:headEnd/>
            <a:tailEnd/>
          </a:ln>
        </p:spPr>
        <p:txBody>
          <a:bodyPr wrap="none">
            <a:prstTxWarp prst="textNoShape">
              <a:avLst/>
            </a:prstTxWarp>
            <a:spAutoFit/>
          </a:bodyPr>
          <a:lstStyle/>
          <a:p>
            <a:r>
              <a:rPr lang="fr-FR"/>
              <a:t>Genomic context</a:t>
            </a:r>
          </a:p>
        </p:txBody>
      </p:sp>
      <p:grpSp>
        <p:nvGrpSpPr>
          <p:cNvPr id="4" name="Group 1189"/>
          <p:cNvGrpSpPr>
            <a:grpSpLocks/>
          </p:cNvGrpSpPr>
          <p:nvPr/>
        </p:nvGrpSpPr>
        <p:grpSpPr bwMode="auto">
          <a:xfrm>
            <a:off x="1828800" y="4965700"/>
            <a:ext cx="1219200" cy="1025525"/>
            <a:chOff x="4128" y="2352"/>
            <a:chExt cx="768" cy="646"/>
          </a:xfrm>
        </p:grpSpPr>
        <p:sp>
          <p:nvSpPr>
            <p:cNvPr id="12320" name="Text Box 1171"/>
            <p:cNvSpPr txBox="1">
              <a:spLocks noChangeArrowheads="1"/>
            </p:cNvSpPr>
            <p:nvPr/>
          </p:nvSpPr>
          <p:spPr bwMode="auto">
            <a:xfrm>
              <a:off x="4462" y="2352"/>
              <a:ext cx="116" cy="212"/>
            </a:xfrm>
            <a:prstGeom prst="rect">
              <a:avLst/>
            </a:prstGeom>
            <a:noFill/>
            <a:ln w="9525">
              <a:noFill/>
              <a:miter lim="800000"/>
              <a:headEnd/>
              <a:tailEnd/>
            </a:ln>
          </p:spPr>
          <p:txBody>
            <a:bodyPr wrap="none">
              <a:prstTxWarp prst="textNoShape">
                <a:avLst/>
              </a:prstTxWarp>
              <a:spAutoFit/>
            </a:bodyPr>
            <a:lstStyle/>
            <a:p>
              <a:pPr algn="ctr" eaLnBrk="0" hangingPunct="0"/>
              <a:endParaRPr lang="fr-FR" sz="1600"/>
            </a:p>
          </p:txBody>
        </p:sp>
        <p:pic>
          <p:nvPicPr>
            <p:cNvPr id="12321" name="Picture 1172"/>
            <p:cNvPicPr>
              <a:picLocks noChangeAspect="1" noChangeArrowheads="1"/>
            </p:cNvPicPr>
            <p:nvPr/>
          </p:nvPicPr>
          <p:blipFill>
            <a:blip r:embed="rId2"/>
            <a:srcRect/>
            <a:stretch>
              <a:fillRect/>
            </a:stretch>
          </p:blipFill>
          <p:spPr bwMode="auto">
            <a:xfrm>
              <a:off x="4128" y="2800"/>
              <a:ext cx="768" cy="198"/>
            </a:xfrm>
            <a:prstGeom prst="rect">
              <a:avLst/>
            </a:prstGeom>
            <a:noFill/>
            <a:ln w="9525">
              <a:noFill/>
              <a:miter lim="800000"/>
              <a:headEnd/>
              <a:tailEnd/>
            </a:ln>
          </p:spPr>
        </p:pic>
        <p:sp>
          <p:nvSpPr>
            <p:cNvPr id="12322" name="Oval 1187"/>
            <p:cNvSpPr>
              <a:spLocks noChangeArrowheads="1"/>
            </p:cNvSpPr>
            <p:nvPr/>
          </p:nvSpPr>
          <p:spPr bwMode="auto">
            <a:xfrm>
              <a:off x="4505" y="2712"/>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grpSp>
      <p:pic>
        <p:nvPicPr>
          <p:cNvPr id="12315" name="Picture 1172"/>
          <p:cNvPicPr>
            <a:picLocks noChangeAspect="1" noChangeArrowheads="1"/>
          </p:cNvPicPr>
          <p:nvPr/>
        </p:nvPicPr>
        <p:blipFill>
          <a:blip r:embed="rId2"/>
          <a:srcRect/>
          <a:stretch>
            <a:fillRect/>
          </a:stretch>
        </p:blipFill>
        <p:spPr bwMode="auto">
          <a:xfrm>
            <a:off x="3035300" y="5689600"/>
            <a:ext cx="1219200" cy="314325"/>
          </a:xfrm>
          <a:prstGeom prst="rect">
            <a:avLst/>
          </a:prstGeom>
          <a:noFill/>
          <a:ln w="9525">
            <a:noFill/>
            <a:miter lim="800000"/>
            <a:headEnd/>
            <a:tailEnd/>
          </a:ln>
        </p:spPr>
      </p:pic>
      <p:sp>
        <p:nvSpPr>
          <p:cNvPr id="12316" name="Line 37"/>
          <p:cNvSpPr>
            <a:spLocks noChangeShapeType="1"/>
          </p:cNvSpPr>
          <p:nvPr/>
        </p:nvSpPr>
        <p:spPr bwMode="auto">
          <a:xfrm>
            <a:off x="2819400" y="5418138"/>
            <a:ext cx="833438" cy="1587"/>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12317" name="Line 42"/>
          <p:cNvSpPr>
            <a:spLocks noChangeShapeType="1"/>
          </p:cNvSpPr>
          <p:nvPr/>
        </p:nvSpPr>
        <p:spPr bwMode="auto">
          <a:xfrm>
            <a:off x="2830513" y="5422900"/>
            <a:ext cx="0" cy="304800"/>
          </a:xfrm>
          <a:prstGeom prst="line">
            <a:avLst/>
          </a:prstGeom>
          <a:noFill/>
          <a:ln w="44450">
            <a:solidFill>
              <a:srgbClr val="FF000C"/>
            </a:solidFill>
            <a:round/>
            <a:headEnd/>
            <a:tailEnd/>
          </a:ln>
        </p:spPr>
        <p:txBody>
          <a:bodyPr wrap="none" anchor="ctr">
            <a:prstTxWarp prst="textNoShape">
              <a:avLst/>
            </a:prstTxWarp>
          </a:bodyPr>
          <a:lstStyle/>
          <a:p>
            <a:endParaRPr lang="fr-FR"/>
          </a:p>
        </p:txBody>
      </p:sp>
      <p:pic>
        <p:nvPicPr>
          <p:cNvPr id="12318" name="Picture 1172"/>
          <p:cNvPicPr>
            <a:picLocks noChangeAspect="1" noChangeArrowheads="1"/>
          </p:cNvPicPr>
          <p:nvPr/>
        </p:nvPicPr>
        <p:blipFill>
          <a:blip r:embed="rId2"/>
          <a:srcRect/>
          <a:stretch>
            <a:fillRect/>
          </a:stretch>
        </p:blipFill>
        <p:spPr bwMode="auto">
          <a:xfrm>
            <a:off x="4165600" y="5705475"/>
            <a:ext cx="1219200" cy="314325"/>
          </a:xfrm>
          <a:prstGeom prst="rect">
            <a:avLst/>
          </a:prstGeom>
          <a:noFill/>
          <a:ln w="9525">
            <a:noFill/>
            <a:miter lim="800000"/>
            <a:headEnd/>
            <a:tailEnd/>
          </a:ln>
        </p:spPr>
      </p:pic>
      <p:sp>
        <p:nvSpPr>
          <p:cNvPr id="12319" name="ZoneTexte 95"/>
          <p:cNvSpPr txBox="1">
            <a:spLocks noChangeArrowheads="1"/>
          </p:cNvSpPr>
          <p:nvPr/>
        </p:nvSpPr>
        <p:spPr bwMode="auto">
          <a:xfrm>
            <a:off x="3352800" y="5451475"/>
            <a:ext cx="527050" cy="276225"/>
          </a:xfrm>
          <a:prstGeom prst="rect">
            <a:avLst/>
          </a:prstGeom>
          <a:noFill/>
          <a:ln w="9525">
            <a:noFill/>
            <a:miter lim="800000"/>
            <a:headEnd/>
            <a:tailEnd/>
          </a:ln>
        </p:spPr>
        <p:txBody>
          <a:bodyPr wrap="none">
            <a:prstTxWarp prst="textNoShape">
              <a:avLst/>
            </a:prstTxWarp>
            <a:spAutoFit/>
          </a:bodyPr>
          <a:lstStyle/>
          <a:p>
            <a:pPr algn="ctr"/>
            <a:r>
              <a:rPr lang="fr-FR"/>
              <a:t>gene</a:t>
            </a:r>
          </a:p>
        </p:txBody>
      </p:sp>
      <p:sp>
        <p:nvSpPr>
          <p:cNvPr id="45" name="ZoneTexte 44"/>
          <p:cNvSpPr txBox="1"/>
          <p:nvPr/>
        </p:nvSpPr>
        <p:spPr>
          <a:xfrm>
            <a:off x="1981200" y="3886200"/>
            <a:ext cx="595160" cy="276999"/>
          </a:xfrm>
          <a:prstGeom prst="rect">
            <a:avLst/>
          </a:prstGeom>
          <a:noFill/>
        </p:spPr>
        <p:txBody>
          <a:bodyPr wrap="none" rtlCol="0">
            <a:spAutoFit/>
          </a:bodyPr>
          <a:lstStyle/>
          <a:p>
            <a:r>
              <a:rPr lang="fr-FR" dirty="0" err="1" smtClean="0"/>
              <a:t>qPCR</a:t>
            </a:r>
            <a:endParaRPr lang="fr-FR"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4338" name="Group 4"/>
          <p:cNvGrpSpPr>
            <a:grpSpLocks/>
          </p:cNvGrpSpPr>
          <p:nvPr/>
        </p:nvGrpSpPr>
        <p:grpSpPr bwMode="auto">
          <a:xfrm>
            <a:off x="228600" y="2238375"/>
            <a:ext cx="4038600" cy="3589338"/>
            <a:chOff x="109" y="1026"/>
            <a:chExt cx="2544" cy="2261"/>
          </a:xfrm>
        </p:grpSpPr>
        <p:sp>
          <p:nvSpPr>
            <p:cNvPr id="14391" name="Text Box 5"/>
            <p:cNvSpPr txBox="1">
              <a:spLocks noChangeArrowheads="1"/>
            </p:cNvSpPr>
            <p:nvPr/>
          </p:nvSpPr>
          <p:spPr bwMode="auto">
            <a:xfrm>
              <a:off x="1066" y="1434"/>
              <a:ext cx="1542" cy="176"/>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  Fragmentation de l’ADN </a:t>
              </a:r>
            </a:p>
          </p:txBody>
        </p:sp>
        <p:sp>
          <p:nvSpPr>
            <p:cNvPr id="14392" name="Text Box 6"/>
            <p:cNvSpPr txBox="1">
              <a:spLocks noChangeArrowheads="1"/>
            </p:cNvSpPr>
            <p:nvPr/>
          </p:nvSpPr>
          <p:spPr bwMode="auto">
            <a:xfrm>
              <a:off x="1111" y="2024"/>
              <a:ext cx="1542" cy="292"/>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Immunoprécipitation avec un anticorps anti-</a:t>
              </a:r>
            </a:p>
          </p:txBody>
        </p:sp>
        <p:pic>
          <p:nvPicPr>
            <p:cNvPr id="14393" name="Picture 7"/>
            <p:cNvPicPr>
              <a:picLocks noChangeAspect="1" noChangeArrowheads="1"/>
            </p:cNvPicPr>
            <p:nvPr/>
          </p:nvPicPr>
          <p:blipFill>
            <a:blip r:embed="rId2"/>
            <a:srcRect/>
            <a:stretch>
              <a:fillRect/>
            </a:stretch>
          </p:blipFill>
          <p:spPr bwMode="auto">
            <a:xfrm>
              <a:off x="250" y="1180"/>
              <a:ext cx="1724" cy="268"/>
            </a:xfrm>
            <a:prstGeom prst="rect">
              <a:avLst/>
            </a:prstGeom>
            <a:noFill/>
            <a:ln w="9525">
              <a:noFill/>
              <a:round/>
              <a:headEnd/>
              <a:tailEnd/>
            </a:ln>
          </p:spPr>
        </p:pic>
        <p:pic>
          <p:nvPicPr>
            <p:cNvPr id="14394" name="Picture 8"/>
            <p:cNvPicPr>
              <a:picLocks noChangeAspect="1" noChangeArrowheads="1"/>
            </p:cNvPicPr>
            <p:nvPr/>
          </p:nvPicPr>
          <p:blipFill>
            <a:blip r:embed="rId3"/>
            <a:srcRect/>
            <a:stretch>
              <a:fillRect/>
            </a:stretch>
          </p:blipFill>
          <p:spPr bwMode="auto">
            <a:xfrm>
              <a:off x="476" y="2949"/>
              <a:ext cx="771" cy="338"/>
            </a:xfrm>
            <a:prstGeom prst="rect">
              <a:avLst/>
            </a:prstGeom>
            <a:noFill/>
            <a:ln w="9525">
              <a:noFill/>
              <a:round/>
              <a:headEnd/>
              <a:tailEnd/>
            </a:ln>
          </p:spPr>
        </p:pic>
        <p:pic>
          <p:nvPicPr>
            <p:cNvPr id="14395" name="Picture 9"/>
            <p:cNvPicPr>
              <a:picLocks noChangeAspect="1" noChangeArrowheads="1"/>
            </p:cNvPicPr>
            <p:nvPr/>
          </p:nvPicPr>
          <p:blipFill>
            <a:blip r:embed="rId4"/>
            <a:srcRect/>
            <a:stretch>
              <a:fillRect/>
            </a:stretch>
          </p:blipFill>
          <p:spPr bwMode="auto">
            <a:xfrm>
              <a:off x="1656" y="2995"/>
              <a:ext cx="726" cy="194"/>
            </a:xfrm>
            <a:prstGeom prst="rect">
              <a:avLst/>
            </a:prstGeom>
            <a:noFill/>
            <a:ln w="9525">
              <a:noFill/>
              <a:round/>
              <a:headEnd/>
              <a:tailEnd/>
            </a:ln>
          </p:spPr>
        </p:pic>
        <p:pic>
          <p:nvPicPr>
            <p:cNvPr id="14396" name="Picture 10"/>
            <p:cNvPicPr>
              <a:picLocks noChangeAspect="1" noChangeArrowheads="1"/>
            </p:cNvPicPr>
            <p:nvPr/>
          </p:nvPicPr>
          <p:blipFill>
            <a:blip r:embed="rId5"/>
            <a:srcRect/>
            <a:stretch>
              <a:fillRect/>
            </a:stretch>
          </p:blipFill>
          <p:spPr bwMode="auto">
            <a:xfrm>
              <a:off x="109" y="1588"/>
              <a:ext cx="1633" cy="387"/>
            </a:xfrm>
            <a:prstGeom prst="rect">
              <a:avLst/>
            </a:prstGeom>
            <a:noFill/>
            <a:ln w="9525">
              <a:noFill/>
              <a:round/>
              <a:headEnd/>
              <a:tailEnd/>
            </a:ln>
          </p:spPr>
        </p:pic>
        <p:grpSp>
          <p:nvGrpSpPr>
            <p:cNvPr id="14397" name="Group 11"/>
            <p:cNvGrpSpPr>
              <a:grpSpLocks/>
            </p:cNvGrpSpPr>
            <p:nvPr/>
          </p:nvGrpSpPr>
          <p:grpSpPr bwMode="auto">
            <a:xfrm>
              <a:off x="685" y="1880"/>
              <a:ext cx="155" cy="184"/>
              <a:chOff x="685" y="1880"/>
              <a:chExt cx="155" cy="184"/>
            </a:xfrm>
          </p:grpSpPr>
          <p:sp>
            <p:nvSpPr>
              <p:cNvPr id="14412" name="Line 12"/>
              <p:cNvSpPr>
                <a:spLocks noChangeShapeType="1"/>
              </p:cNvSpPr>
              <p:nvPr/>
            </p:nvSpPr>
            <p:spPr bwMode="auto">
              <a:xfrm>
                <a:off x="738" y="1880"/>
                <a:ext cx="1" cy="109"/>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4413" name="Line 13"/>
              <p:cNvSpPr>
                <a:spLocks noChangeShapeType="1"/>
              </p:cNvSpPr>
              <p:nvPr/>
            </p:nvSpPr>
            <p:spPr bwMode="auto">
              <a:xfrm flipV="1">
                <a:off x="738" y="1947"/>
                <a:ext cx="102" cy="44"/>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4414" name="Line 14"/>
              <p:cNvSpPr>
                <a:spLocks noChangeShapeType="1"/>
              </p:cNvSpPr>
              <p:nvPr/>
            </p:nvSpPr>
            <p:spPr bwMode="auto">
              <a:xfrm flipH="1">
                <a:off x="685" y="1989"/>
                <a:ext cx="55" cy="75"/>
              </a:xfrm>
              <a:prstGeom prst="line">
                <a:avLst/>
              </a:prstGeom>
              <a:noFill/>
              <a:ln w="25560">
                <a:solidFill>
                  <a:srgbClr val="800080"/>
                </a:solidFill>
                <a:miter lim="800000"/>
                <a:headEnd/>
                <a:tailEnd/>
              </a:ln>
            </p:spPr>
            <p:txBody>
              <a:bodyPr>
                <a:prstTxWarp prst="textNoShape">
                  <a:avLst/>
                </a:prstTxWarp>
              </a:bodyPr>
              <a:lstStyle/>
              <a:p>
                <a:endParaRPr lang="fr-FR"/>
              </a:p>
            </p:txBody>
          </p:sp>
        </p:grpSp>
        <p:pic>
          <p:nvPicPr>
            <p:cNvPr id="14398" name="Picture 15"/>
            <p:cNvPicPr>
              <a:picLocks noChangeAspect="1" noChangeArrowheads="1"/>
            </p:cNvPicPr>
            <p:nvPr/>
          </p:nvPicPr>
          <p:blipFill>
            <a:blip r:embed="rId6"/>
            <a:srcRect/>
            <a:stretch>
              <a:fillRect/>
            </a:stretch>
          </p:blipFill>
          <p:spPr bwMode="auto">
            <a:xfrm>
              <a:off x="794" y="2314"/>
              <a:ext cx="499" cy="272"/>
            </a:xfrm>
            <a:prstGeom prst="rect">
              <a:avLst/>
            </a:prstGeom>
            <a:noFill/>
            <a:ln w="9525">
              <a:noFill/>
              <a:round/>
              <a:headEnd/>
              <a:tailEnd/>
            </a:ln>
          </p:spPr>
        </p:pic>
        <p:sp>
          <p:nvSpPr>
            <p:cNvPr id="14399" name="Line 16"/>
            <p:cNvSpPr>
              <a:spLocks noChangeShapeType="1"/>
            </p:cNvSpPr>
            <p:nvPr/>
          </p:nvSpPr>
          <p:spPr bwMode="auto">
            <a:xfrm>
              <a:off x="1021" y="1452"/>
              <a:ext cx="1" cy="272"/>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4400" name="Text Box 17"/>
            <p:cNvSpPr txBox="1">
              <a:spLocks noChangeArrowheads="1"/>
            </p:cNvSpPr>
            <p:nvPr/>
          </p:nvSpPr>
          <p:spPr bwMode="auto">
            <a:xfrm rot="-1080000">
              <a:off x="884" y="1026"/>
              <a:ext cx="862" cy="156"/>
            </a:xfrm>
            <a:prstGeom prst="rect">
              <a:avLst/>
            </a:prstGeom>
            <a:noFill/>
            <a:ln w="9525">
              <a:noFill/>
              <a:round/>
              <a:headEnd/>
              <a:tailEnd/>
            </a:ln>
          </p:spPr>
          <p:txBody>
            <a:bodyPr lIns="90000" tIns="46800" rIns="90000" bIns="46800">
              <a:prstTxWarp prst="textNoShape">
                <a:avLst/>
              </a:prstTxWarp>
              <a:spAutoFit/>
            </a:bodyPr>
            <a:lstStyle/>
            <a:p>
              <a:pPr defTabSz="449263">
                <a:spcBef>
                  <a:spcPts val="6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fr-FR" sz="1000">
                <a:solidFill>
                  <a:srgbClr val="6600FF"/>
                </a:solidFill>
              </a:endParaRPr>
            </a:p>
          </p:txBody>
        </p:sp>
        <p:sp>
          <p:nvSpPr>
            <p:cNvPr id="14401" name="Line 18"/>
            <p:cNvSpPr>
              <a:spLocks noChangeShapeType="1"/>
            </p:cNvSpPr>
            <p:nvPr/>
          </p:nvSpPr>
          <p:spPr bwMode="auto">
            <a:xfrm>
              <a:off x="1021" y="2042"/>
              <a:ext cx="1" cy="272"/>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4402" name="Line 19"/>
            <p:cNvSpPr>
              <a:spLocks noChangeShapeType="1"/>
            </p:cNvSpPr>
            <p:nvPr/>
          </p:nvSpPr>
          <p:spPr bwMode="auto">
            <a:xfrm>
              <a:off x="1021" y="2703"/>
              <a:ext cx="1" cy="273"/>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grpSp>
          <p:nvGrpSpPr>
            <p:cNvPr id="14403" name="Group 20"/>
            <p:cNvGrpSpPr>
              <a:grpSpLocks/>
            </p:cNvGrpSpPr>
            <p:nvPr/>
          </p:nvGrpSpPr>
          <p:grpSpPr bwMode="auto">
            <a:xfrm>
              <a:off x="877" y="2548"/>
              <a:ext cx="159" cy="188"/>
              <a:chOff x="877" y="2548"/>
              <a:chExt cx="159" cy="188"/>
            </a:xfrm>
          </p:grpSpPr>
          <p:sp>
            <p:nvSpPr>
              <p:cNvPr id="14409" name="Line 21"/>
              <p:cNvSpPr>
                <a:spLocks noChangeShapeType="1"/>
              </p:cNvSpPr>
              <p:nvPr/>
            </p:nvSpPr>
            <p:spPr bwMode="auto">
              <a:xfrm>
                <a:off x="925" y="2548"/>
                <a:ext cx="5" cy="113"/>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4410" name="Line 22"/>
              <p:cNvSpPr>
                <a:spLocks noChangeShapeType="1"/>
              </p:cNvSpPr>
              <p:nvPr/>
            </p:nvSpPr>
            <p:spPr bwMode="auto">
              <a:xfrm flipV="1">
                <a:off x="930" y="2622"/>
                <a:ext cx="106" cy="41"/>
              </a:xfrm>
              <a:prstGeom prst="line">
                <a:avLst/>
              </a:prstGeom>
              <a:noFill/>
              <a:ln w="25560">
                <a:solidFill>
                  <a:srgbClr val="800080"/>
                </a:solidFill>
                <a:miter lim="800000"/>
                <a:headEnd/>
                <a:tailEnd/>
              </a:ln>
            </p:spPr>
            <p:txBody>
              <a:bodyPr>
                <a:prstTxWarp prst="textNoShape">
                  <a:avLst/>
                </a:prstTxWarp>
              </a:bodyPr>
              <a:lstStyle/>
              <a:p>
                <a:endParaRPr lang="fr-FR"/>
              </a:p>
            </p:txBody>
          </p:sp>
          <p:sp>
            <p:nvSpPr>
              <p:cNvPr id="14411" name="Line 23"/>
              <p:cNvSpPr>
                <a:spLocks noChangeShapeType="1"/>
              </p:cNvSpPr>
              <p:nvPr/>
            </p:nvSpPr>
            <p:spPr bwMode="auto">
              <a:xfrm flipH="1">
                <a:off x="877" y="2661"/>
                <a:ext cx="55" cy="75"/>
              </a:xfrm>
              <a:prstGeom prst="line">
                <a:avLst/>
              </a:prstGeom>
              <a:noFill/>
              <a:ln w="25560">
                <a:solidFill>
                  <a:srgbClr val="800080"/>
                </a:solidFill>
                <a:miter lim="800000"/>
                <a:headEnd/>
                <a:tailEnd/>
              </a:ln>
            </p:spPr>
            <p:txBody>
              <a:bodyPr>
                <a:prstTxWarp prst="textNoShape">
                  <a:avLst/>
                </a:prstTxWarp>
              </a:bodyPr>
              <a:lstStyle/>
              <a:p>
                <a:endParaRPr lang="fr-FR"/>
              </a:p>
            </p:txBody>
          </p:sp>
        </p:grpSp>
        <p:sp>
          <p:nvSpPr>
            <p:cNvPr id="14404" name="Text Box 24"/>
            <p:cNvSpPr txBox="1">
              <a:spLocks noChangeArrowheads="1"/>
            </p:cNvSpPr>
            <p:nvPr/>
          </p:nvSpPr>
          <p:spPr bwMode="auto">
            <a:xfrm>
              <a:off x="386" y="1089"/>
              <a:ext cx="1134" cy="173"/>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Crosslink</a:t>
              </a:r>
            </a:p>
          </p:txBody>
        </p:sp>
        <p:sp>
          <p:nvSpPr>
            <p:cNvPr id="14405" name="Text Box 25"/>
            <p:cNvSpPr txBox="1">
              <a:spLocks noChangeArrowheads="1"/>
            </p:cNvSpPr>
            <p:nvPr/>
          </p:nvSpPr>
          <p:spPr bwMode="auto">
            <a:xfrm>
              <a:off x="975" y="2677"/>
              <a:ext cx="1134" cy="173"/>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     Décrosslink</a:t>
              </a:r>
            </a:p>
          </p:txBody>
        </p:sp>
        <p:sp>
          <p:nvSpPr>
            <p:cNvPr id="14406" name="Text Box 26"/>
            <p:cNvSpPr txBox="1">
              <a:spLocks noChangeArrowheads="1"/>
            </p:cNvSpPr>
            <p:nvPr/>
          </p:nvSpPr>
          <p:spPr bwMode="auto">
            <a:xfrm>
              <a:off x="1157" y="2933"/>
              <a:ext cx="590" cy="288"/>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Purification de l’ADN</a:t>
              </a:r>
            </a:p>
          </p:txBody>
        </p:sp>
        <p:sp>
          <p:nvSpPr>
            <p:cNvPr id="14407" name="Line 27"/>
            <p:cNvSpPr>
              <a:spLocks noChangeShapeType="1"/>
            </p:cNvSpPr>
            <p:nvPr/>
          </p:nvSpPr>
          <p:spPr bwMode="auto">
            <a:xfrm>
              <a:off x="1202" y="3085"/>
              <a:ext cx="318" cy="1"/>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4408" name="Text Box 28"/>
            <p:cNvSpPr txBox="1">
              <a:spLocks noChangeArrowheads="1"/>
            </p:cNvSpPr>
            <p:nvPr/>
          </p:nvSpPr>
          <p:spPr bwMode="auto">
            <a:xfrm>
              <a:off x="1702" y="2904"/>
              <a:ext cx="590" cy="173"/>
            </a:xfrm>
            <a:prstGeom prst="rect">
              <a:avLst/>
            </a:prstGeom>
            <a:noFill/>
            <a:ln w="9525">
              <a:noFill/>
              <a:round/>
              <a:headEnd/>
              <a:tailEnd/>
            </a:ln>
          </p:spPr>
          <p:txBody>
            <a:bodyPr lIns="90000" tIns="46800" rIns="90000" bIns="46800">
              <a:prstTxWarp prst="textNoShape">
                <a:avLst/>
              </a:prstTxWarp>
              <a:spAutoFit/>
            </a:bodyPr>
            <a:lstStyle/>
            <a:p>
              <a:pPr defTabSz="449263">
                <a:spcBef>
                  <a:spcPts val="7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fr-FR">
                  <a:solidFill>
                    <a:srgbClr val="000000"/>
                  </a:solidFill>
                </a:rPr>
                <a:t>qPCR</a:t>
              </a:r>
            </a:p>
          </p:txBody>
        </p:sp>
      </p:grpSp>
      <p:sp>
        <p:nvSpPr>
          <p:cNvPr id="14339" name="Ellipse 31"/>
          <p:cNvSpPr>
            <a:spLocks noChangeArrowheads="1"/>
          </p:cNvSpPr>
          <p:nvPr/>
        </p:nvSpPr>
        <p:spPr bwMode="auto">
          <a:xfrm>
            <a:off x="1371600" y="24892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4340" name="Ellipse 32"/>
          <p:cNvSpPr>
            <a:spLocks noChangeArrowheads="1"/>
          </p:cNvSpPr>
          <p:nvPr/>
        </p:nvSpPr>
        <p:spPr bwMode="auto">
          <a:xfrm>
            <a:off x="1168400" y="35306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4341" name="Ellipse 33"/>
          <p:cNvSpPr>
            <a:spLocks noChangeArrowheads="1"/>
          </p:cNvSpPr>
          <p:nvPr/>
        </p:nvSpPr>
        <p:spPr bwMode="auto">
          <a:xfrm>
            <a:off x="1473200" y="45974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4342" name="Ellipse 34"/>
          <p:cNvSpPr>
            <a:spLocks noChangeArrowheads="1"/>
          </p:cNvSpPr>
          <p:nvPr/>
        </p:nvSpPr>
        <p:spPr bwMode="auto">
          <a:xfrm>
            <a:off x="2971800" y="685800"/>
            <a:ext cx="1524000" cy="1524000"/>
          </a:xfrm>
          <a:prstGeom prst="ellipse">
            <a:avLst/>
          </a:prstGeom>
          <a:solidFill>
            <a:srgbClr val="BBE0E3"/>
          </a:solidFill>
          <a:ln w="9525">
            <a:solidFill>
              <a:srgbClr val="000000"/>
            </a:solidFill>
            <a:round/>
            <a:headEnd/>
            <a:tailEnd/>
          </a:ln>
        </p:spPr>
        <p:txBody>
          <a:bodyPr>
            <a:prstTxWarp prst="textNoShape">
              <a:avLst/>
            </a:prstTxWarp>
          </a:bodyPr>
          <a:lstStyle/>
          <a:p>
            <a:endParaRPr lang="fr-FR"/>
          </a:p>
        </p:txBody>
      </p:sp>
      <p:grpSp>
        <p:nvGrpSpPr>
          <p:cNvPr id="14343" name="Group 15"/>
          <p:cNvGrpSpPr>
            <a:grpSpLocks/>
          </p:cNvGrpSpPr>
          <p:nvPr/>
        </p:nvGrpSpPr>
        <p:grpSpPr bwMode="auto">
          <a:xfrm>
            <a:off x="3200400" y="1066800"/>
            <a:ext cx="981075" cy="838200"/>
            <a:chOff x="0" y="0"/>
            <a:chExt cx="1505" cy="1339"/>
          </a:xfrm>
        </p:grpSpPr>
        <p:pic>
          <p:nvPicPr>
            <p:cNvPr id="14389" name="Picture 16"/>
            <p:cNvPicPr>
              <a:picLocks noChangeArrowheads="1"/>
            </p:cNvPicPr>
            <p:nvPr/>
          </p:nvPicPr>
          <p:blipFill>
            <a:blip r:embed="rId7"/>
            <a:srcRect/>
            <a:stretch>
              <a:fillRect/>
            </a:stretch>
          </p:blipFill>
          <p:spPr bwMode="auto">
            <a:xfrm>
              <a:off x="0" y="0"/>
              <a:ext cx="1505" cy="1339"/>
            </a:xfrm>
            <a:prstGeom prst="rect">
              <a:avLst/>
            </a:prstGeom>
            <a:noFill/>
            <a:ln w="9525">
              <a:noFill/>
              <a:miter lim="800000"/>
              <a:headEnd/>
              <a:tailEnd/>
            </a:ln>
          </p:spPr>
        </p:pic>
        <p:pic>
          <p:nvPicPr>
            <p:cNvPr id="14390" name="Picture 17"/>
            <p:cNvPicPr>
              <a:picLocks noChangeArrowheads="1"/>
            </p:cNvPicPr>
            <p:nvPr/>
          </p:nvPicPr>
          <p:blipFill>
            <a:blip r:embed="rId8"/>
            <a:srcRect/>
            <a:stretch>
              <a:fillRect/>
            </a:stretch>
          </p:blipFill>
          <p:spPr bwMode="auto">
            <a:xfrm>
              <a:off x="1263" y="1297"/>
              <a:ext cx="238" cy="29"/>
            </a:xfrm>
            <a:prstGeom prst="rect">
              <a:avLst/>
            </a:prstGeom>
            <a:noFill/>
            <a:ln w="9525">
              <a:noFill/>
              <a:miter lim="800000"/>
              <a:headEnd/>
              <a:tailEnd/>
            </a:ln>
          </p:spPr>
        </p:pic>
      </p:grpSp>
      <p:sp>
        <p:nvSpPr>
          <p:cNvPr id="14344" name="Line 16"/>
          <p:cNvSpPr>
            <a:spLocks noChangeShapeType="1"/>
          </p:cNvSpPr>
          <p:nvPr/>
        </p:nvSpPr>
        <p:spPr bwMode="auto">
          <a:xfrm flipV="1">
            <a:off x="1295400" y="1676400"/>
            <a:ext cx="2400300" cy="609600"/>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4345" name="ZoneTexte 41"/>
          <p:cNvSpPr txBox="1">
            <a:spLocks noChangeArrowheads="1"/>
          </p:cNvSpPr>
          <p:nvPr/>
        </p:nvSpPr>
        <p:spPr bwMode="auto">
          <a:xfrm>
            <a:off x="4495800" y="1295400"/>
            <a:ext cx="1536700"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Living cell/organism</a:t>
            </a:r>
          </a:p>
        </p:txBody>
      </p:sp>
      <p:sp>
        <p:nvSpPr>
          <p:cNvPr id="14346" name="Ellipse 42"/>
          <p:cNvSpPr>
            <a:spLocks noChangeArrowheads="1"/>
          </p:cNvSpPr>
          <p:nvPr/>
        </p:nvSpPr>
        <p:spPr bwMode="auto">
          <a:xfrm>
            <a:off x="1498600" y="5791200"/>
            <a:ext cx="228600" cy="152400"/>
          </a:xfrm>
          <a:prstGeom prst="ellipse">
            <a:avLst/>
          </a:prstGeom>
          <a:solidFill>
            <a:schemeClr val="tx1"/>
          </a:solidFill>
          <a:ln w="9525">
            <a:solidFill>
              <a:schemeClr val="tx1"/>
            </a:solidFill>
            <a:round/>
            <a:headEnd/>
            <a:tailEnd/>
          </a:ln>
        </p:spPr>
        <p:txBody>
          <a:bodyPr>
            <a:prstTxWarp prst="textNoShape">
              <a:avLst/>
            </a:prstTxWarp>
          </a:bodyPr>
          <a:lstStyle/>
          <a:p>
            <a:endParaRPr lang="fr-FR"/>
          </a:p>
        </p:txBody>
      </p:sp>
      <p:sp>
        <p:nvSpPr>
          <p:cNvPr id="14347" name="Line 16"/>
          <p:cNvSpPr>
            <a:spLocks noChangeShapeType="1"/>
          </p:cNvSpPr>
          <p:nvPr/>
        </p:nvSpPr>
        <p:spPr bwMode="auto">
          <a:xfrm>
            <a:off x="3962400" y="1676400"/>
            <a:ext cx="2743200" cy="533400"/>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4348" name="Line 6"/>
          <p:cNvSpPr>
            <a:spLocks noChangeShapeType="1"/>
          </p:cNvSpPr>
          <p:nvPr/>
        </p:nvSpPr>
        <p:spPr bwMode="auto">
          <a:xfrm>
            <a:off x="6334125" y="2593975"/>
            <a:ext cx="2209800" cy="1588"/>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grpSp>
        <p:nvGrpSpPr>
          <p:cNvPr id="14349" name="Group 1111"/>
          <p:cNvGrpSpPr>
            <a:grpSpLocks/>
          </p:cNvGrpSpPr>
          <p:nvPr/>
        </p:nvGrpSpPr>
        <p:grpSpPr bwMode="auto">
          <a:xfrm>
            <a:off x="6781800" y="2362200"/>
            <a:ext cx="611188" cy="231775"/>
            <a:chOff x="3599" y="1102"/>
            <a:chExt cx="385" cy="146"/>
          </a:xfrm>
        </p:grpSpPr>
        <p:grpSp>
          <p:nvGrpSpPr>
            <p:cNvPr id="14384" name="Group 36"/>
            <p:cNvGrpSpPr>
              <a:grpSpLocks/>
            </p:cNvGrpSpPr>
            <p:nvPr/>
          </p:nvGrpSpPr>
          <p:grpSpPr bwMode="auto">
            <a:xfrm>
              <a:off x="3599" y="1102"/>
              <a:ext cx="286" cy="1"/>
              <a:chOff x="0" y="0"/>
              <a:chExt cx="391" cy="1"/>
            </a:xfrm>
          </p:grpSpPr>
          <p:sp>
            <p:nvSpPr>
              <p:cNvPr id="14387"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14388"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14385"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14386"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sp>
        <p:nvSpPr>
          <p:cNvPr id="14350" name="Line 6"/>
          <p:cNvSpPr>
            <a:spLocks noChangeShapeType="1"/>
          </p:cNvSpPr>
          <p:nvPr/>
        </p:nvSpPr>
        <p:spPr bwMode="auto">
          <a:xfrm>
            <a:off x="6781800" y="27432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4351" name="Line 6"/>
          <p:cNvSpPr>
            <a:spLocks noChangeShapeType="1"/>
          </p:cNvSpPr>
          <p:nvPr/>
        </p:nvSpPr>
        <p:spPr bwMode="auto">
          <a:xfrm>
            <a:off x="6781800" y="28194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4352" name="Line 6"/>
          <p:cNvSpPr>
            <a:spLocks noChangeShapeType="1"/>
          </p:cNvSpPr>
          <p:nvPr/>
        </p:nvSpPr>
        <p:spPr bwMode="auto">
          <a:xfrm>
            <a:off x="6781800" y="28956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4353" name="Line 6"/>
          <p:cNvSpPr>
            <a:spLocks noChangeShapeType="1"/>
          </p:cNvSpPr>
          <p:nvPr/>
        </p:nvSpPr>
        <p:spPr bwMode="auto">
          <a:xfrm>
            <a:off x="6781800" y="29718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4354" name="Line 6"/>
          <p:cNvSpPr>
            <a:spLocks noChangeShapeType="1"/>
          </p:cNvSpPr>
          <p:nvPr/>
        </p:nvSpPr>
        <p:spPr bwMode="auto">
          <a:xfrm>
            <a:off x="6781800" y="30480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4355" name="Line 6"/>
          <p:cNvSpPr>
            <a:spLocks noChangeShapeType="1"/>
          </p:cNvSpPr>
          <p:nvPr/>
        </p:nvSpPr>
        <p:spPr bwMode="auto">
          <a:xfrm>
            <a:off x="6781800" y="31242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4356" name="Line 6"/>
          <p:cNvSpPr>
            <a:spLocks noChangeShapeType="1"/>
          </p:cNvSpPr>
          <p:nvPr/>
        </p:nvSpPr>
        <p:spPr bwMode="auto">
          <a:xfrm>
            <a:off x="6781800" y="32004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4357" name="Line 6"/>
          <p:cNvSpPr>
            <a:spLocks noChangeShapeType="1"/>
          </p:cNvSpPr>
          <p:nvPr/>
        </p:nvSpPr>
        <p:spPr bwMode="auto">
          <a:xfrm>
            <a:off x="6781800" y="32766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4358" name="ZoneTexte 60"/>
          <p:cNvSpPr txBox="1">
            <a:spLocks noChangeArrowheads="1"/>
          </p:cNvSpPr>
          <p:nvPr/>
        </p:nvSpPr>
        <p:spPr bwMode="auto">
          <a:xfrm>
            <a:off x="5678488" y="3424238"/>
            <a:ext cx="3303587" cy="646112"/>
          </a:xfrm>
          <a:prstGeom prst="rect">
            <a:avLst/>
          </a:prstGeom>
          <a:noFill/>
          <a:ln w="9525">
            <a:noFill/>
            <a:miter lim="800000"/>
            <a:headEnd/>
            <a:tailEnd/>
          </a:ln>
        </p:spPr>
        <p:txBody>
          <a:bodyPr wrap="none">
            <a:prstTxWarp prst="textNoShape">
              <a:avLst/>
            </a:prstTxWarp>
            <a:spAutoFit/>
          </a:bodyPr>
          <a:lstStyle/>
          <a:p>
            <a:pPr algn="ctr"/>
            <a:r>
              <a:rPr lang="fr-FR">
                <a:solidFill>
                  <a:schemeClr val="tx1"/>
                </a:solidFill>
              </a:rPr>
              <a:t>Q-PCR: 1µg of RNA:</a:t>
            </a:r>
          </a:p>
          <a:p>
            <a:pPr algn="ctr"/>
            <a:r>
              <a:rPr lang="fr-FR">
                <a:solidFill>
                  <a:schemeClr val="tx1"/>
                </a:solidFill>
              </a:rPr>
              <a:t>~20 cycles to detect a highly expressed gene!</a:t>
            </a:r>
          </a:p>
          <a:p>
            <a:pPr algn="ctr"/>
            <a:r>
              <a:rPr lang="fr-FR">
                <a:solidFill>
                  <a:schemeClr val="tx1"/>
                </a:solidFill>
              </a:rPr>
              <a:t> (&gt;&gt;1000x copies of mRNA)</a:t>
            </a:r>
          </a:p>
        </p:txBody>
      </p:sp>
      <p:sp>
        <p:nvSpPr>
          <p:cNvPr id="14359" name="ZoneTexte 61"/>
          <p:cNvSpPr txBox="1">
            <a:spLocks noChangeArrowheads="1"/>
          </p:cNvSpPr>
          <p:nvPr/>
        </p:nvSpPr>
        <p:spPr bwMode="auto">
          <a:xfrm>
            <a:off x="6477000" y="1687513"/>
            <a:ext cx="1939925" cy="369332"/>
          </a:xfrm>
          <a:prstGeom prst="rect">
            <a:avLst/>
          </a:prstGeom>
          <a:noFill/>
          <a:ln w="9525">
            <a:noFill/>
            <a:miter lim="800000"/>
            <a:headEnd/>
            <a:tailEnd/>
          </a:ln>
        </p:spPr>
        <p:txBody>
          <a:bodyPr>
            <a:prstTxWarp prst="textNoShape">
              <a:avLst/>
            </a:prstTxWarp>
            <a:spAutoFit/>
          </a:bodyPr>
          <a:lstStyle/>
          <a:p>
            <a:r>
              <a:rPr lang="fr-FR" sz="1800" dirty="0" err="1" smtClean="0">
                <a:solidFill>
                  <a:schemeClr val="tx1"/>
                </a:solidFill>
              </a:rPr>
              <a:t>qPCR</a:t>
            </a:r>
            <a:endParaRPr lang="fr-FR" sz="1800" dirty="0">
              <a:solidFill>
                <a:schemeClr val="tx1"/>
              </a:solidFill>
            </a:endParaRPr>
          </a:p>
        </p:txBody>
      </p:sp>
      <p:sp>
        <p:nvSpPr>
          <p:cNvPr id="14360" name="ZoneTexte 62"/>
          <p:cNvSpPr txBox="1">
            <a:spLocks noChangeArrowheads="1"/>
          </p:cNvSpPr>
          <p:nvPr/>
        </p:nvSpPr>
        <p:spPr bwMode="auto">
          <a:xfrm>
            <a:off x="714375" y="1763713"/>
            <a:ext cx="1981200" cy="369887"/>
          </a:xfrm>
          <a:prstGeom prst="rect">
            <a:avLst/>
          </a:prstGeom>
          <a:noFill/>
          <a:ln w="9525">
            <a:noFill/>
            <a:miter lim="800000"/>
            <a:headEnd/>
            <a:tailEnd/>
          </a:ln>
        </p:spPr>
        <p:txBody>
          <a:bodyPr>
            <a:prstTxWarp prst="textNoShape">
              <a:avLst/>
            </a:prstTxWarp>
            <a:spAutoFit/>
          </a:bodyPr>
          <a:lstStyle/>
          <a:p>
            <a:r>
              <a:rPr lang="fr-FR" sz="1800">
                <a:solidFill>
                  <a:schemeClr val="tx1"/>
                </a:solidFill>
              </a:rPr>
              <a:t>ChIP (seq)</a:t>
            </a:r>
          </a:p>
        </p:txBody>
      </p:sp>
      <p:sp>
        <p:nvSpPr>
          <p:cNvPr id="14361" name="ZoneTexte 63"/>
          <p:cNvSpPr txBox="1">
            <a:spLocks noChangeArrowheads="1"/>
          </p:cNvSpPr>
          <p:nvPr/>
        </p:nvSpPr>
        <p:spPr bwMode="auto">
          <a:xfrm>
            <a:off x="2209800" y="152400"/>
            <a:ext cx="5314950" cy="369888"/>
          </a:xfrm>
          <a:prstGeom prst="rect">
            <a:avLst/>
          </a:prstGeom>
          <a:noFill/>
          <a:ln w="9525">
            <a:noFill/>
            <a:miter lim="800000"/>
            <a:headEnd/>
            <a:tailEnd/>
          </a:ln>
        </p:spPr>
        <p:txBody>
          <a:bodyPr wrap="none">
            <a:prstTxWarp prst="textNoShape">
              <a:avLst/>
            </a:prstTxWarp>
            <a:spAutoFit/>
          </a:bodyPr>
          <a:lstStyle/>
          <a:p>
            <a:r>
              <a:rPr lang="fr-FR" sz="1800" b="1">
                <a:solidFill>
                  <a:schemeClr val="tx1"/>
                </a:solidFill>
              </a:rPr>
              <a:t>The Basic of ‘omics’ : know what you’re doing!</a:t>
            </a:r>
          </a:p>
        </p:txBody>
      </p:sp>
      <p:sp>
        <p:nvSpPr>
          <p:cNvPr id="14362" name="ZoneTexte 64"/>
          <p:cNvSpPr txBox="1">
            <a:spLocks noChangeArrowheads="1"/>
          </p:cNvSpPr>
          <p:nvPr/>
        </p:nvSpPr>
        <p:spPr bwMode="auto">
          <a:xfrm>
            <a:off x="6159500" y="4676775"/>
            <a:ext cx="962025"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Micro-array</a:t>
            </a:r>
          </a:p>
        </p:txBody>
      </p:sp>
      <p:sp>
        <p:nvSpPr>
          <p:cNvPr id="14363" name="Line 6"/>
          <p:cNvSpPr>
            <a:spLocks noChangeShapeType="1"/>
          </p:cNvSpPr>
          <p:nvPr/>
        </p:nvSpPr>
        <p:spPr bwMode="auto">
          <a:xfrm>
            <a:off x="6781800" y="5181600"/>
            <a:ext cx="9144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4364" name="Line 6"/>
          <p:cNvSpPr>
            <a:spLocks noChangeShapeType="1"/>
          </p:cNvSpPr>
          <p:nvPr/>
        </p:nvSpPr>
        <p:spPr bwMode="auto">
          <a:xfrm>
            <a:off x="6781800" y="5334000"/>
            <a:ext cx="228600" cy="0"/>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sp>
        <p:nvSpPr>
          <p:cNvPr id="14365" name="Line 6"/>
          <p:cNvSpPr>
            <a:spLocks noChangeShapeType="1"/>
          </p:cNvSpPr>
          <p:nvPr/>
        </p:nvSpPr>
        <p:spPr bwMode="auto">
          <a:xfrm>
            <a:off x="7086600" y="5334000"/>
            <a:ext cx="228600" cy="0"/>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sp>
        <p:nvSpPr>
          <p:cNvPr id="14366" name="Line 6"/>
          <p:cNvSpPr>
            <a:spLocks noChangeShapeType="1"/>
          </p:cNvSpPr>
          <p:nvPr/>
        </p:nvSpPr>
        <p:spPr bwMode="auto">
          <a:xfrm>
            <a:off x="7467600" y="5334000"/>
            <a:ext cx="228600" cy="0"/>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sp>
        <p:nvSpPr>
          <p:cNvPr id="14367" name="ZoneTexte 69"/>
          <p:cNvSpPr txBox="1">
            <a:spLocks noChangeArrowheads="1"/>
          </p:cNvSpPr>
          <p:nvPr/>
        </p:nvSpPr>
        <p:spPr bwMode="auto">
          <a:xfrm>
            <a:off x="7696200" y="5181600"/>
            <a:ext cx="479425"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tags</a:t>
            </a:r>
          </a:p>
        </p:txBody>
      </p:sp>
      <p:sp>
        <p:nvSpPr>
          <p:cNvPr id="14369" name="ZoneTexte 71"/>
          <p:cNvSpPr txBox="1">
            <a:spLocks noChangeArrowheads="1"/>
          </p:cNvSpPr>
          <p:nvPr/>
        </p:nvSpPr>
        <p:spPr bwMode="auto">
          <a:xfrm>
            <a:off x="6723063" y="5334000"/>
            <a:ext cx="1049337"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hybridization</a:t>
            </a:r>
          </a:p>
        </p:txBody>
      </p:sp>
      <p:sp>
        <p:nvSpPr>
          <p:cNvPr id="14370" name="ZoneTexte 72"/>
          <p:cNvSpPr txBox="1">
            <a:spLocks noChangeArrowheads="1"/>
          </p:cNvSpPr>
          <p:nvPr/>
        </p:nvSpPr>
        <p:spPr bwMode="auto">
          <a:xfrm>
            <a:off x="6694488" y="5715000"/>
            <a:ext cx="1458912" cy="461963"/>
          </a:xfrm>
          <a:prstGeom prst="rect">
            <a:avLst/>
          </a:prstGeom>
          <a:noFill/>
          <a:ln w="9525">
            <a:noFill/>
            <a:miter lim="800000"/>
            <a:headEnd/>
            <a:tailEnd/>
          </a:ln>
        </p:spPr>
        <p:txBody>
          <a:bodyPr wrap="none">
            <a:prstTxWarp prst="textNoShape">
              <a:avLst/>
            </a:prstTxWarp>
            <a:spAutoFit/>
          </a:bodyPr>
          <a:lstStyle/>
          <a:p>
            <a:pPr algn="ctr"/>
            <a:r>
              <a:rPr lang="fr-FR">
                <a:solidFill>
                  <a:schemeClr val="tx1"/>
                </a:solidFill>
              </a:rPr>
              <a:t>Mearures/ ration…</a:t>
            </a:r>
          </a:p>
          <a:p>
            <a:pPr algn="ctr"/>
            <a:r>
              <a:rPr lang="fr-FR">
                <a:solidFill>
                  <a:schemeClr val="tx1"/>
                </a:solidFill>
              </a:rPr>
              <a:t>=&gt; expression</a:t>
            </a:r>
          </a:p>
        </p:txBody>
      </p:sp>
      <p:sp>
        <p:nvSpPr>
          <p:cNvPr id="14371" name="ZoneTexte 73"/>
          <p:cNvSpPr txBox="1">
            <a:spLocks noChangeArrowheads="1"/>
          </p:cNvSpPr>
          <p:nvPr/>
        </p:nvSpPr>
        <p:spPr bwMode="auto">
          <a:xfrm>
            <a:off x="6959600" y="5489575"/>
            <a:ext cx="587375"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signal</a:t>
            </a:r>
          </a:p>
        </p:txBody>
      </p:sp>
      <p:grpSp>
        <p:nvGrpSpPr>
          <p:cNvPr id="8" name="Group 1189"/>
          <p:cNvGrpSpPr>
            <a:grpSpLocks/>
          </p:cNvGrpSpPr>
          <p:nvPr/>
        </p:nvGrpSpPr>
        <p:grpSpPr bwMode="auto">
          <a:xfrm>
            <a:off x="609600" y="609600"/>
            <a:ext cx="1676400" cy="1066800"/>
            <a:chOff x="3936" y="2352"/>
            <a:chExt cx="1056" cy="672"/>
          </a:xfrm>
        </p:grpSpPr>
        <p:sp>
          <p:nvSpPr>
            <p:cNvPr id="76" name="Text Box 1171"/>
            <p:cNvSpPr txBox="1">
              <a:spLocks noChangeArrowheads="1"/>
            </p:cNvSpPr>
            <p:nvPr/>
          </p:nvSpPr>
          <p:spPr bwMode="auto">
            <a:xfrm>
              <a:off x="3936" y="2352"/>
              <a:ext cx="1056" cy="672"/>
            </a:xfrm>
            <a:prstGeom prst="rect">
              <a:avLst/>
            </a:prstGeom>
            <a:solidFill>
              <a:schemeClr val="tx1"/>
            </a:solidFill>
            <a:ln>
              <a:headEnd/>
              <a:tailEnd/>
            </a:ln>
          </p:spPr>
          <p:style>
            <a:lnRef idx="1">
              <a:schemeClr val="accent1"/>
            </a:lnRef>
            <a:fillRef idx="3">
              <a:schemeClr val="accent1"/>
            </a:fillRef>
            <a:effectRef idx="2">
              <a:schemeClr val="accent1"/>
            </a:effectRef>
            <a:fontRef idx="minor">
              <a:schemeClr val="lt1"/>
            </a:fontRef>
          </p:style>
          <p:txBody>
            <a:bodyPr>
              <a:prstTxWarp prst="textNoShape">
                <a:avLst/>
              </a:prstTxWarp>
              <a:spAutoFit/>
            </a:bodyPr>
            <a:lstStyle/>
            <a:p>
              <a:pPr algn="ctr" eaLnBrk="0" hangingPunct="0">
                <a:defRPr/>
              </a:pPr>
              <a:endParaRPr lang="fr-FR" sz="1600"/>
            </a:p>
          </p:txBody>
        </p:sp>
        <p:pic>
          <p:nvPicPr>
            <p:cNvPr id="77" name="Picture 1172"/>
            <p:cNvPicPr>
              <a:picLocks noChangeAspect="1" noChangeArrowheads="1"/>
            </p:cNvPicPr>
            <p:nvPr/>
          </p:nvPicPr>
          <p:blipFill>
            <a:blip r:embed="rId9"/>
            <a:srcRect/>
            <a:stretch>
              <a:fillRect/>
            </a:stretch>
          </p:blipFill>
          <p:spPr bwMode="auto">
            <a:xfrm>
              <a:off x="4128" y="2800"/>
              <a:ext cx="768" cy="198"/>
            </a:xfrm>
            <a:prstGeom prst="rect">
              <a:avLst/>
            </a:prstGeom>
            <a:ln>
              <a:noFill/>
              <a:headEnd/>
              <a:tailEnd/>
            </a:ln>
          </p:spPr>
          <p:style>
            <a:lnRef idx="1">
              <a:schemeClr val="accent1"/>
            </a:lnRef>
            <a:fillRef idx="3">
              <a:schemeClr val="accent1"/>
            </a:fillRef>
            <a:effectRef idx="2">
              <a:schemeClr val="accent1"/>
            </a:effectRef>
            <a:fontRef idx="minor">
              <a:schemeClr val="lt1"/>
            </a:fontRef>
          </p:style>
        </p:pic>
        <p:grpSp>
          <p:nvGrpSpPr>
            <p:cNvPr id="14376" name="Group 1173"/>
            <p:cNvGrpSpPr>
              <a:grpSpLocks/>
            </p:cNvGrpSpPr>
            <p:nvPr/>
          </p:nvGrpSpPr>
          <p:grpSpPr bwMode="auto">
            <a:xfrm>
              <a:off x="4321" y="2542"/>
              <a:ext cx="429" cy="331"/>
              <a:chOff x="472" y="2418"/>
              <a:chExt cx="600" cy="400"/>
            </a:xfrm>
          </p:grpSpPr>
          <p:sp>
            <p:nvSpPr>
              <p:cNvPr id="80" name="Oval 1174"/>
              <p:cNvSpPr>
                <a:spLocks noChangeArrowheads="1"/>
              </p:cNvSpPr>
              <p:nvPr/>
            </p:nvSpPr>
            <p:spPr bwMode="auto">
              <a:xfrm>
                <a:off x="711" y="2418"/>
                <a:ext cx="243"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1" name="Oval 1175"/>
              <p:cNvSpPr>
                <a:spLocks noChangeArrowheads="1"/>
              </p:cNvSpPr>
              <p:nvPr/>
            </p:nvSpPr>
            <p:spPr bwMode="auto">
              <a:xfrm>
                <a:off x="485" y="2488"/>
                <a:ext cx="243"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2" name="Oval 1176"/>
              <p:cNvSpPr>
                <a:spLocks noChangeArrowheads="1"/>
              </p:cNvSpPr>
              <p:nvPr/>
            </p:nvSpPr>
            <p:spPr bwMode="auto">
              <a:xfrm>
                <a:off x="472" y="2593"/>
                <a:ext cx="243"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3" name="Oval 1177"/>
              <p:cNvSpPr>
                <a:spLocks noChangeArrowheads="1"/>
              </p:cNvSpPr>
              <p:nvPr/>
            </p:nvSpPr>
            <p:spPr bwMode="auto">
              <a:xfrm>
                <a:off x="664" y="2611"/>
                <a:ext cx="245" cy="207"/>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4" name="Oval 1178"/>
              <p:cNvSpPr>
                <a:spLocks noChangeArrowheads="1"/>
              </p:cNvSpPr>
              <p:nvPr/>
            </p:nvSpPr>
            <p:spPr bwMode="auto">
              <a:xfrm>
                <a:off x="829" y="2492"/>
                <a:ext cx="243" cy="208"/>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sp>
            <p:nvSpPr>
              <p:cNvPr id="85" name="Oval 1179"/>
              <p:cNvSpPr>
                <a:spLocks noChangeArrowheads="1"/>
              </p:cNvSpPr>
              <p:nvPr/>
            </p:nvSpPr>
            <p:spPr bwMode="auto">
              <a:xfrm>
                <a:off x="582" y="2541"/>
                <a:ext cx="245" cy="207"/>
              </a:xfrm>
              <a:prstGeom prst="ellipse">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grpSp>
        <p:sp>
          <p:nvSpPr>
            <p:cNvPr id="79" name="Oval 1187"/>
            <p:cNvSpPr>
              <a:spLocks noChangeArrowheads="1"/>
            </p:cNvSpPr>
            <p:nvPr/>
          </p:nvSpPr>
          <p:spPr bwMode="auto">
            <a:xfrm>
              <a:off x="4505" y="2712"/>
              <a:ext cx="212" cy="145"/>
            </a:xfrm>
            <a:prstGeom prst="ellipse">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lgn="ctr" eaLnBrk="0" hangingPunct="0">
                <a:defRPr/>
              </a:pPr>
              <a:endParaRPr lang="fr-FR"/>
            </a:p>
          </p:txBody>
        </p:sp>
      </p:grpSp>
      <p:sp>
        <p:nvSpPr>
          <p:cNvPr id="86" name="Line 6"/>
          <p:cNvSpPr>
            <a:spLocks noChangeShapeType="1"/>
          </p:cNvSpPr>
          <p:nvPr/>
        </p:nvSpPr>
        <p:spPr bwMode="auto">
          <a:xfrm>
            <a:off x="6362700" y="2717800"/>
            <a:ext cx="3048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87" name="Line 6"/>
          <p:cNvSpPr>
            <a:spLocks noChangeShapeType="1"/>
          </p:cNvSpPr>
          <p:nvPr/>
        </p:nvSpPr>
        <p:spPr bwMode="auto">
          <a:xfrm>
            <a:off x="6248400" y="2870200"/>
            <a:ext cx="3048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88" name="Line 6"/>
          <p:cNvSpPr>
            <a:spLocks noChangeShapeType="1"/>
          </p:cNvSpPr>
          <p:nvPr/>
        </p:nvSpPr>
        <p:spPr bwMode="auto">
          <a:xfrm>
            <a:off x="6324600" y="3022600"/>
            <a:ext cx="3048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89" name="Line 6"/>
          <p:cNvSpPr>
            <a:spLocks noChangeShapeType="1"/>
          </p:cNvSpPr>
          <p:nvPr/>
        </p:nvSpPr>
        <p:spPr bwMode="auto">
          <a:xfrm>
            <a:off x="6248400" y="3175000"/>
            <a:ext cx="3048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6019800" y="152400"/>
            <a:ext cx="2940050" cy="641350"/>
          </a:xfrm>
          <a:prstGeom prst="rect">
            <a:avLst/>
          </a:prstGeom>
          <a:noFill/>
          <a:ln w="9525">
            <a:noFill/>
            <a:miter lim="800000"/>
            <a:headEnd/>
            <a:tailEnd/>
          </a:ln>
        </p:spPr>
        <p:txBody>
          <a:bodyPr wrap="none">
            <a:prstTxWarp prst="textNoShape">
              <a:avLst/>
            </a:prstTxWarp>
            <a:spAutoFit/>
          </a:bodyPr>
          <a:lstStyle/>
          <a:p>
            <a:r>
              <a:rPr lang="fr-FR" sz="1800" b="1"/>
              <a:t>Hennion et al. </a:t>
            </a:r>
          </a:p>
          <a:p>
            <a:r>
              <a:rPr lang="fr-FR" sz="1800" b="1"/>
              <a:t>Supplementary Figure S1</a:t>
            </a:r>
          </a:p>
        </p:txBody>
      </p:sp>
      <p:sp>
        <p:nvSpPr>
          <p:cNvPr id="15363" name="Rectangle 129"/>
          <p:cNvSpPr>
            <a:spLocks noChangeArrowheads="1"/>
          </p:cNvSpPr>
          <p:nvPr/>
        </p:nvSpPr>
        <p:spPr bwMode="auto">
          <a:xfrm>
            <a:off x="457200" y="568325"/>
            <a:ext cx="349250" cy="366713"/>
          </a:xfrm>
          <a:prstGeom prst="rect">
            <a:avLst/>
          </a:prstGeom>
          <a:noFill/>
          <a:ln w="9525">
            <a:noFill/>
            <a:miter lim="800000"/>
            <a:headEnd/>
            <a:tailEnd/>
          </a:ln>
        </p:spPr>
        <p:txBody>
          <a:bodyPr wrap="none">
            <a:prstTxWarp prst="textNoShape">
              <a:avLst/>
            </a:prstTxWarp>
            <a:spAutoFit/>
          </a:bodyPr>
          <a:lstStyle/>
          <a:p>
            <a:r>
              <a:rPr lang="fr-FR" sz="1800" b="1"/>
              <a:t>A</a:t>
            </a:r>
          </a:p>
        </p:txBody>
      </p:sp>
      <p:sp>
        <p:nvSpPr>
          <p:cNvPr id="15364" name="Text Box 133"/>
          <p:cNvSpPr txBox="1">
            <a:spLocks noChangeArrowheads="1"/>
          </p:cNvSpPr>
          <p:nvPr/>
        </p:nvSpPr>
        <p:spPr bwMode="auto">
          <a:xfrm>
            <a:off x="1195388" y="2514600"/>
            <a:ext cx="2690812" cy="457200"/>
          </a:xfrm>
          <a:prstGeom prst="rect">
            <a:avLst/>
          </a:prstGeom>
          <a:solidFill>
            <a:schemeClr val="bg1"/>
          </a:solidFill>
          <a:ln w="9525">
            <a:noFill/>
            <a:miter lim="800000"/>
            <a:headEnd/>
            <a:tailEnd/>
          </a:ln>
        </p:spPr>
        <p:txBody>
          <a:bodyPr>
            <a:prstTxWarp prst="textNoShape">
              <a:avLst/>
            </a:prstTxWarp>
            <a:spAutoFit/>
          </a:bodyPr>
          <a:lstStyle/>
          <a:p>
            <a:r>
              <a:rPr lang="fr-FR" b="1"/>
              <a:t>    200    100      0     100     200  (bp)</a:t>
            </a:r>
          </a:p>
          <a:p>
            <a:r>
              <a:rPr lang="fr-FR" b="1"/>
              <a:t> Distance between + and - reads</a:t>
            </a:r>
          </a:p>
        </p:txBody>
      </p:sp>
      <p:sp>
        <p:nvSpPr>
          <p:cNvPr id="15365" name="Rectangle 135"/>
          <p:cNvSpPr>
            <a:spLocks noChangeArrowheads="1"/>
          </p:cNvSpPr>
          <p:nvPr/>
        </p:nvSpPr>
        <p:spPr bwMode="auto">
          <a:xfrm>
            <a:off x="825500" y="650875"/>
            <a:ext cx="531813" cy="1938338"/>
          </a:xfrm>
          <a:prstGeom prst="rect">
            <a:avLst/>
          </a:prstGeom>
          <a:noFill/>
          <a:ln w="9525">
            <a:noFill/>
            <a:miter lim="800000"/>
            <a:headEnd/>
            <a:tailEnd/>
          </a:ln>
        </p:spPr>
        <p:txBody>
          <a:bodyPr>
            <a:prstTxWarp prst="textNoShape">
              <a:avLst/>
            </a:prstTxWarp>
            <a:spAutoFit/>
          </a:bodyPr>
          <a:lstStyle/>
          <a:p>
            <a:pPr algn="r"/>
            <a:r>
              <a:rPr lang="fr-FR" b="1"/>
              <a:t>6e6</a:t>
            </a:r>
          </a:p>
          <a:p>
            <a:pPr algn="r"/>
            <a:endParaRPr lang="fr-FR" b="1"/>
          </a:p>
          <a:p>
            <a:pPr algn="r"/>
            <a:endParaRPr lang="fr-FR" b="1"/>
          </a:p>
          <a:p>
            <a:pPr algn="r"/>
            <a:r>
              <a:rPr lang="fr-FR" b="1"/>
              <a:t>4e6</a:t>
            </a:r>
          </a:p>
          <a:p>
            <a:pPr algn="r"/>
            <a:endParaRPr lang="fr-FR" b="1"/>
          </a:p>
          <a:p>
            <a:pPr algn="r"/>
            <a:endParaRPr lang="fr-FR" b="1"/>
          </a:p>
          <a:p>
            <a:pPr algn="r"/>
            <a:r>
              <a:rPr lang="fr-FR" b="1"/>
              <a:t>2e6</a:t>
            </a:r>
          </a:p>
          <a:p>
            <a:pPr algn="r"/>
            <a:endParaRPr lang="fr-FR" b="1"/>
          </a:p>
          <a:p>
            <a:pPr algn="r"/>
            <a:endParaRPr lang="fr-FR" b="1"/>
          </a:p>
          <a:p>
            <a:pPr algn="r"/>
            <a:r>
              <a:rPr lang="fr-FR" b="1"/>
              <a:t>0</a:t>
            </a:r>
          </a:p>
        </p:txBody>
      </p:sp>
      <p:sp>
        <p:nvSpPr>
          <p:cNvPr id="15366" name="Rectangle 136"/>
          <p:cNvSpPr>
            <a:spLocks noChangeArrowheads="1"/>
          </p:cNvSpPr>
          <p:nvPr/>
        </p:nvSpPr>
        <p:spPr bwMode="auto">
          <a:xfrm rot="-5400000">
            <a:off x="-100806" y="1396206"/>
            <a:ext cx="1676400" cy="274638"/>
          </a:xfrm>
          <a:prstGeom prst="rect">
            <a:avLst/>
          </a:prstGeom>
          <a:noFill/>
          <a:ln w="9525">
            <a:noFill/>
            <a:miter lim="800000"/>
            <a:headEnd/>
            <a:tailEnd/>
          </a:ln>
        </p:spPr>
        <p:txBody>
          <a:bodyPr>
            <a:prstTxWarp prst="textNoShape">
              <a:avLst/>
            </a:prstTxWarp>
            <a:spAutoFit/>
          </a:bodyPr>
          <a:lstStyle/>
          <a:p>
            <a:pPr algn="ctr"/>
            <a:r>
              <a:rPr lang="fr-FR" b="1"/>
              <a:t>Reads #</a:t>
            </a:r>
          </a:p>
        </p:txBody>
      </p:sp>
      <p:sp>
        <p:nvSpPr>
          <p:cNvPr id="15367" name="Rectangle 138"/>
          <p:cNvSpPr>
            <a:spLocks noChangeArrowheads="1"/>
          </p:cNvSpPr>
          <p:nvPr/>
        </p:nvSpPr>
        <p:spPr bwMode="auto">
          <a:xfrm>
            <a:off x="1368425" y="1108075"/>
            <a:ext cx="1073150" cy="274638"/>
          </a:xfrm>
          <a:prstGeom prst="rect">
            <a:avLst/>
          </a:prstGeom>
          <a:noFill/>
          <a:ln w="9525">
            <a:noFill/>
            <a:miter lim="800000"/>
            <a:headEnd/>
            <a:tailEnd/>
          </a:ln>
        </p:spPr>
        <p:txBody>
          <a:bodyPr wrap="none">
            <a:prstTxWarp prst="textNoShape">
              <a:avLst/>
            </a:prstTxWarp>
            <a:spAutoFit/>
          </a:bodyPr>
          <a:lstStyle/>
          <a:p>
            <a:pPr algn="ctr"/>
            <a:r>
              <a:rPr lang="fr-FR" b="1"/>
              <a:t>BEAF peaks</a:t>
            </a:r>
          </a:p>
        </p:txBody>
      </p:sp>
      <p:sp>
        <p:nvSpPr>
          <p:cNvPr id="15368" name="Rectangle 144"/>
          <p:cNvSpPr>
            <a:spLocks noChangeArrowheads="1"/>
          </p:cNvSpPr>
          <p:nvPr/>
        </p:nvSpPr>
        <p:spPr bwMode="auto">
          <a:xfrm>
            <a:off x="4572000" y="1143000"/>
            <a:ext cx="912813" cy="274638"/>
          </a:xfrm>
          <a:prstGeom prst="rect">
            <a:avLst/>
          </a:prstGeom>
          <a:noFill/>
          <a:ln w="9525">
            <a:noFill/>
            <a:miter lim="800000"/>
            <a:headEnd/>
            <a:tailEnd/>
          </a:ln>
        </p:spPr>
        <p:txBody>
          <a:bodyPr wrap="none">
            <a:prstTxWarp prst="textNoShape">
              <a:avLst/>
            </a:prstTxWarp>
            <a:spAutoFit/>
          </a:bodyPr>
          <a:lstStyle/>
          <a:p>
            <a:r>
              <a:rPr lang="fr-FR" b="1"/>
              <a:t>IgG peaks</a:t>
            </a:r>
            <a:endParaRPr lang="fr-FR" sz="1000"/>
          </a:p>
        </p:txBody>
      </p:sp>
      <p:sp>
        <p:nvSpPr>
          <p:cNvPr id="15369" name="Text Box 146"/>
          <p:cNvSpPr txBox="1">
            <a:spLocks noChangeArrowheads="1"/>
          </p:cNvSpPr>
          <p:nvPr/>
        </p:nvSpPr>
        <p:spPr bwMode="auto">
          <a:xfrm>
            <a:off x="3176588" y="2598738"/>
            <a:ext cx="2690812" cy="1200150"/>
          </a:xfrm>
          <a:prstGeom prst="rect">
            <a:avLst/>
          </a:prstGeom>
          <a:solidFill>
            <a:schemeClr val="bg1"/>
          </a:solidFill>
          <a:ln w="9525">
            <a:noFill/>
            <a:miter lim="800000"/>
            <a:headEnd/>
            <a:tailEnd/>
          </a:ln>
        </p:spPr>
        <p:txBody>
          <a:bodyPr>
            <a:prstTxWarp prst="textNoShape">
              <a:avLst/>
            </a:prstTxWarp>
            <a:spAutoFit/>
          </a:bodyPr>
          <a:lstStyle/>
          <a:p>
            <a:pPr algn="ctr"/>
            <a:r>
              <a:rPr lang="fr-FR" b="1">
                <a:solidFill>
                  <a:schemeClr val="tx1"/>
                </a:solidFill>
              </a:rPr>
              <a:t>Antibodies: IgG !!!</a:t>
            </a:r>
          </a:p>
          <a:p>
            <a:pPr algn="ctr"/>
            <a:r>
              <a:rPr lang="fr-FR" b="1">
                <a:solidFill>
                  <a:schemeClr val="tx1"/>
                </a:solidFill>
              </a:rPr>
              <a:t>-&gt; pull down sequences =&gt; bias (sequences easier to access, etc.)</a:t>
            </a:r>
          </a:p>
          <a:p>
            <a:pPr algn="ctr">
              <a:buFont typeface="Symbol" charset="2"/>
              <a:buChar char=""/>
            </a:pPr>
            <a:r>
              <a:rPr lang="fr-FR" b="1">
                <a:solidFill>
                  <a:schemeClr val="tx1"/>
                </a:solidFill>
              </a:rPr>
              <a:t>Ration of enrichment</a:t>
            </a:r>
          </a:p>
          <a:p>
            <a:pPr algn="ctr">
              <a:buFont typeface="Symbol" charset="2"/>
              <a:buChar char=""/>
            </a:pPr>
            <a:endParaRPr lang="fr-FR" b="1">
              <a:solidFill>
                <a:schemeClr val="tx1"/>
              </a:solidFill>
            </a:endParaRPr>
          </a:p>
          <a:p>
            <a:pPr algn="ctr">
              <a:buFont typeface="Symbol" charset="2"/>
              <a:buChar char=""/>
            </a:pPr>
            <a:r>
              <a:rPr lang="fr-FR" b="1">
                <a:solidFill>
                  <a:schemeClr val="tx1"/>
                </a:solidFill>
              </a:rPr>
              <a:t>= read density</a:t>
            </a:r>
          </a:p>
        </p:txBody>
      </p:sp>
      <p:sp>
        <p:nvSpPr>
          <p:cNvPr id="15370" name="Rectangle 135"/>
          <p:cNvSpPr>
            <a:spLocks noChangeArrowheads="1"/>
          </p:cNvSpPr>
          <p:nvPr/>
        </p:nvSpPr>
        <p:spPr bwMode="auto">
          <a:xfrm>
            <a:off x="3810000" y="304800"/>
            <a:ext cx="584200" cy="2246313"/>
          </a:xfrm>
          <a:prstGeom prst="rect">
            <a:avLst/>
          </a:prstGeom>
          <a:noFill/>
          <a:ln w="9525">
            <a:noFill/>
            <a:miter lim="800000"/>
            <a:headEnd/>
            <a:tailEnd/>
          </a:ln>
        </p:spPr>
        <p:txBody>
          <a:bodyPr>
            <a:prstTxWarp prst="textNoShape">
              <a:avLst/>
            </a:prstTxWarp>
            <a:spAutoFit/>
          </a:bodyPr>
          <a:lstStyle/>
          <a:p>
            <a:pPr algn="r"/>
            <a:endParaRPr lang="fr-FR" b="1"/>
          </a:p>
          <a:p>
            <a:pPr algn="r"/>
            <a:endParaRPr lang="fr-FR" b="1"/>
          </a:p>
          <a:p>
            <a:pPr algn="r"/>
            <a:endParaRPr lang="fr-FR" sz="800" b="1"/>
          </a:p>
          <a:p>
            <a:pPr algn="r"/>
            <a:endParaRPr lang="fr-FR" b="1"/>
          </a:p>
          <a:p>
            <a:pPr algn="r"/>
            <a:r>
              <a:rPr lang="fr-FR" b="1"/>
              <a:t>4e6</a:t>
            </a:r>
          </a:p>
          <a:p>
            <a:pPr algn="r"/>
            <a:endParaRPr lang="fr-FR" b="1"/>
          </a:p>
          <a:p>
            <a:pPr algn="r"/>
            <a:endParaRPr lang="fr-FR" sz="1400" b="1"/>
          </a:p>
          <a:p>
            <a:pPr algn="r"/>
            <a:endParaRPr lang="fr-FR" sz="800" b="1"/>
          </a:p>
          <a:p>
            <a:pPr algn="r"/>
            <a:r>
              <a:rPr lang="fr-FR" b="1"/>
              <a:t>2e6</a:t>
            </a:r>
          </a:p>
          <a:p>
            <a:pPr algn="r"/>
            <a:endParaRPr lang="fr-FR" sz="1400" b="1"/>
          </a:p>
          <a:p>
            <a:pPr algn="r"/>
            <a:endParaRPr lang="fr-FR" b="1"/>
          </a:p>
          <a:p>
            <a:pPr algn="r"/>
            <a:r>
              <a:rPr lang="fr-FR" b="1"/>
              <a:t>0</a:t>
            </a:r>
          </a:p>
        </p:txBody>
      </p:sp>
      <p:pic>
        <p:nvPicPr>
          <p:cNvPr id="15371" name="Image 19"/>
          <p:cNvPicPr>
            <a:picLocks noChangeAspect="1"/>
          </p:cNvPicPr>
          <p:nvPr/>
        </p:nvPicPr>
        <p:blipFill>
          <a:blip r:embed="rId3"/>
          <a:srcRect/>
          <a:stretch>
            <a:fillRect/>
          </a:stretch>
        </p:blipFill>
        <p:spPr bwMode="auto">
          <a:xfrm>
            <a:off x="4506913" y="1379538"/>
            <a:ext cx="280987" cy="901700"/>
          </a:xfrm>
          <a:prstGeom prst="rect">
            <a:avLst/>
          </a:prstGeom>
          <a:noFill/>
          <a:ln w="9525">
            <a:noFill/>
            <a:miter lim="800000"/>
            <a:headEnd/>
            <a:tailEnd/>
          </a:ln>
        </p:spPr>
      </p:pic>
      <p:sp>
        <p:nvSpPr>
          <p:cNvPr id="15372" name="ZoneTexte 21"/>
          <p:cNvSpPr txBox="1">
            <a:spLocks noChangeArrowheads="1"/>
          </p:cNvSpPr>
          <p:nvPr/>
        </p:nvSpPr>
        <p:spPr bwMode="auto">
          <a:xfrm>
            <a:off x="4114800" y="228600"/>
            <a:ext cx="1185863" cy="369888"/>
          </a:xfrm>
          <a:prstGeom prst="rect">
            <a:avLst/>
          </a:prstGeom>
          <a:noFill/>
          <a:ln w="9525">
            <a:noFill/>
            <a:miter lim="800000"/>
            <a:headEnd/>
            <a:tailEnd/>
          </a:ln>
        </p:spPr>
        <p:txBody>
          <a:bodyPr wrap="none">
            <a:prstTxWarp prst="textNoShape">
              <a:avLst/>
            </a:prstTxWarp>
            <a:spAutoFit/>
          </a:bodyPr>
          <a:lstStyle/>
          <a:p>
            <a:r>
              <a:rPr lang="fr-FR" sz="1800" b="1">
                <a:solidFill>
                  <a:schemeClr val="tx1"/>
                </a:solidFill>
              </a:rPr>
              <a:t>ChIP-seq</a:t>
            </a:r>
            <a:endParaRPr lang="fr-FR" sz="1800"/>
          </a:p>
        </p:txBody>
      </p:sp>
      <p:sp>
        <p:nvSpPr>
          <p:cNvPr id="15373" name="ZoneTexte 22"/>
          <p:cNvSpPr txBox="1">
            <a:spLocks noChangeArrowheads="1"/>
          </p:cNvSpPr>
          <p:nvPr/>
        </p:nvSpPr>
        <p:spPr bwMode="auto">
          <a:xfrm>
            <a:off x="3697288" y="620713"/>
            <a:ext cx="1941512" cy="369887"/>
          </a:xfrm>
          <a:prstGeom prst="rect">
            <a:avLst/>
          </a:prstGeom>
          <a:noFill/>
          <a:ln w="9525">
            <a:noFill/>
            <a:miter lim="800000"/>
            <a:headEnd/>
            <a:tailEnd/>
          </a:ln>
        </p:spPr>
        <p:txBody>
          <a:bodyPr wrap="none">
            <a:prstTxWarp prst="textNoShape">
              <a:avLst/>
            </a:prstTxWarp>
            <a:spAutoFit/>
          </a:bodyPr>
          <a:lstStyle/>
          <a:p>
            <a:r>
              <a:rPr lang="fr-FR" sz="1800" b="1">
                <a:solidFill>
                  <a:schemeClr val="tx1"/>
                </a:solidFill>
              </a:rPr>
              <a:t>Quality controls</a:t>
            </a:r>
          </a:p>
        </p:txBody>
      </p:sp>
      <p:sp>
        <p:nvSpPr>
          <p:cNvPr id="15374" name="Line 6"/>
          <p:cNvSpPr>
            <a:spLocks noChangeShapeType="1"/>
          </p:cNvSpPr>
          <p:nvPr/>
        </p:nvSpPr>
        <p:spPr bwMode="auto">
          <a:xfrm>
            <a:off x="3505200" y="4191000"/>
            <a:ext cx="2209800" cy="1588"/>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grpSp>
        <p:nvGrpSpPr>
          <p:cNvPr id="15375" name="Group 1111"/>
          <p:cNvGrpSpPr>
            <a:grpSpLocks/>
          </p:cNvGrpSpPr>
          <p:nvPr/>
        </p:nvGrpSpPr>
        <p:grpSpPr bwMode="auto">
          <a:xfrm>
            <a:off x="3952875" y="3959225"/>
            <a:ext cx="466725" cy="231775"/>
            <a:chOff x="3599" y="1102"/>
            <a:chExt cx="294" cy="146"/>
          </a:xfrm>
        </p:grpSpPr>
        <p:grpSp>
          <p:nvGrpSpPr>
            <p:cNvPr id="15405" name="Group 36"/>
            <p:cNvGrpSpPr>
              <a:grpSpLocks/>
            </p:cNvGrpSpPr>
            <p:nvPr/>
          </p:nvGrpSpPr>
          <p:grpSpPr bwMode="auto">
            <a:xfrm>
              <a:off x="3599" y="1102"/>
              <a:ext cx="286" cy="1"/>
              <a:chOff x="0" y="0"/>
              <a:chExt cx="391" cy="1"/>
            </a:xfrm>
          </p:grpSpPr>
          <p:sp>
            <p:nvSpPr>
              <p:cNvPr id="15408"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15409"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15406"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15407" name="Line 43"/>
            <p:cNvSpPr>
              <a:spLocks noChangeShapeType="1"/>
            </p:cNvSpPr>
            <p:nvPr/>
          </p:nvSpPr>
          <p:spPr bwMode="auto">
            <a:xfrm>
              <a:off x="3600" y="1230"/>
              <a:ext cx="293" cy="5"/>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sp>
        <p:nvSpPr>
          <p:cNvPr id="15376" name="Line 6"/>
          <p:cNvSpPr>
            <a:spLocks noChangeShapeType="1"/>
          </p:cNvSpPr>
          <p:nvPr/>
        </p:nvSpPr>
        <p:spPr bwMode="auto">
          <a:xfrm>
            <a:off x="3676650" y="4340225"/>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77" name="Line 6"/>
          <p:cNvSpPr>
            <a:spLocks noChangeShapeType="1"/>
          </p:cNvSpPr>
          <p:nvPr/>
        </p:nvSpPr>
        <p:spPr bwMode="auto">
          <a:xfrm>
            <a:off x="3429000" y="4416425"/>
            <a:ext cx="1619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78" name="Line 6"/>
          <p:cNvSpPr>
            <a:spLocks noChangeShapeType="1"/>
          </p:cNvSpPr>
          <p:nvPr/>
        </p:nvSpPr>
        <p:spPr bwMode="auto">
          <a:xfrm>
            <a:off x="3581400" y="4492625"/>
            <a:ext cx="2381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79" name="Line 6"/>
          <p:cNvSpPr>
            <a:spLocks noChangeShapeType="1"/>
          </p:cNvSpPr>
          <p:nvPr/>
        </p:nvSpPr>
        <p:spPr bwMode="auto">
          <a:xfrm>
            <a:off x="3676650" y="44196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80" name="Line 6"/>
          <p:cNvSpPr>
            <a:spLocks noChangeShapeType="1"/>
          </p:cNvSpPr>
          <p:nvPr/>
        </p:nvSpPr>
        <p:spPr bwMode="auto">
          <a:xfrm>
            <a:off x="4505325" y="43434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81" name="Line 6"/>
          <p:cNvSpPr>
            <a:spLocks noChangeShapeType="1"/>
          </p:cNvSpPr>
          <p:nvPr/>
        </p:nvSpPr>
        <p:spPr bwMode="auto">
          <a:xfrm>
            <a:off x="4257675" y="4419600"/>
            <a:ext cx="1619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82" name="Line 6"/>
          <p:cNvSpPr>
            <a:spLocks noChangeShapeType="1"/>
          </p:cNvSpPr>
          <p:nvPr/>
        </p:nvSpPr>
        <p:spPr bwMode="auto">
          <a:xfrm>
            <a:off x="4410075" y="4495800"/>
            <a:ext cx="2381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83" name="Line 6"/>
          <p:cNvSpPr>
            <a:spLocks noChangeShapeType="1"/>
          </p:cNvSpPr>
          <p:nvPr/>
        </p:nvSpPr>
        <p:spPr bwMode="auto">
          <a:xfrm>
            <a:off x="4505325" y="44196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84" name="Line 6"/>
          <p:cNvSpPr>
            <a:spLocks noChangeShapeType="1"/>
          </p:cNvSpPr>
          <p:nvPr/>
        </p:nvSpPr>
        <p:spPr bwMode="auto">
          <a:xfrm>
            <a:off x="4257675" y="4495800"/>
            <a:ext cx="1619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85" name="Line 6"/>
          <p:cNvSpPr>
            <a:spLocks noChangeShapeType="1"/>
          </p:cNvSpPr>
          <p:nvPr/>
        </p:nvSpPr>
        <p:spPr bwMode="auto">
          <a:xfrm>
            <a:off x="4410075" y="4572000"/>
            <a:ext cx="2381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86" name="Line 6"/>
          <p:cNvSpPr>
            <a:spLocks noChangeShapeType="1"/>
          </p:cNvSpPr>
          <p:nvPr/>
        </p:nvSpPr>
        <p:spPr bwMode="auto">
          <a:xfrm>
            <a:off x="3438525" y="5257800"/>
            <a:ext cx="2209800" cy="1588"/>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grpSp>
        <p:nvGrpSpPr>
          <p:cNvPr id="15387" name="Group 1111"/>
          <p:cNvGrpSpPr>
            <a:grpSpLocks/>
          </p:cNvGrpSpPr>
          <p:nvPr/>
        </p:nvGrpSpPr>
        <p:grpSpPr bwMode="auto">
          <a:xfrm>
            <a:off x="3886200" y="5026025"/>
            <a:ext cx="466725" cy="231775"/>
            <a:chOff x="3599" y="1102"/>
            <a:chExt cx="294" cy="146"/>
          </a:xfrm>
        </p:grpSpPr>
        <p:grpSp>
          <p:nvGrpSpPr>
            <p:cNvPr id="15400" name="Group 36"/>
            <p:cNvGrpSpPr>
              <a:grpSpLocks/>
            </p:cNvGrpSpPr>
            <p:nvPr/>
          </p:nvGrpSpPr>
          <p:grpSpPr bwMode="auto">
            <a:xfrm>
              <a:off x="3599" y="1102"/>
              <a:ext cx="286" cy="1"/>
              <a:chOff x="0" y="0"/>
              <a:chExt cx="391" cy="1"/>
            </a:xfrm>
          </p:grpSpPr>
          <p:sp>
            <p:nvSpPr>
              <p:cNvPr id="15403"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15404"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15401"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15402" name="Line 43"/>
            <p:cNvSpPr>
              <a:spLocks noChangeShapeType="1"/>
            </p:cNvSpPr>
            <p:nvPr/>
          </p:nvSpPr>
          <p:spPr bwMode="auto">
            <a:xfrm>
              <a:off x="3600" y="1230"/>
              <a:ext cx="293" cy="5"/>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sp>
        <p:nvSpPr>
          <p:cNvPr id="15388" name="Line 6"/>
          <p:cNvSpPr>
            <a:spLocks noChangeShapeType="1"/>
          </p:cNvSpPr>
          <p:nvPr/>
        </p:nvSpPr>
        <p:spPr bwMode="auto">
          <a:xfrm>
            <a:off x="3609975" y="5407025"/>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89" name="Line 6"/>
          <p:cNvSpPr>
            <a:spLocks noChangeShapeType="1"/>
          </p:cNvSpPr>
          <p:nvPr/>
        </p:nvSpPr>
        <p:spPr bwMode="auto">
          <a:xfrm>
            <a:off x="3362325" y="5483225"/>
            <a:ext cx="1619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0" name="Line 6"/>
          <p:cNvSpPr>
            <a:spLocks noChangeShapeType="1"/>
          </p:cNvSpPr>
          <p:nvPr/>
        </p:nvSpPr>
        <p:spPr bwMode="auto">
          <a:xfrm>
            <a:off x="3514725" y="5559425"/>
            <a:ext cx="2381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1" name="Line 6"/>
          <p:cNvSpPr>
            <a:spLocks noChangeShapeType="1"/>
          </p:cNvSpPr>
          <p:nvPr/>
        </p:nvSpPr>
        <p:spPr bwMode="auto">
          <a:xfrm>
            <a:off x="3609975" y="54864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2" name="Line 6"/>
          <p:cNvSpPr>
            <a:spLocks noChangeShapeType="1"/>
          </p:cNvSpPr>
          <p:nvPr/>
        </p:nvSpPr>
        <p:spPr bwMode="auto">
          <a:xfrm>
            <a:off x="3362325" y="5562600"/>
            <a:ext cx="1619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3" name="Line 6"/>
          <p:cNvSpPr>
            <a:spLocks noChangeShapeType="1"/>
          </p:cNvSpPr>
          <p:nvPr/>
        </p:nvSpPr>
        <p:spPr bwMode="auto">
          <a:xfrm>
            <a:off x="3514725" y="5638800"/>
            <a:ext cx="2381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4" name="Line 6"/>
          <p:cNvSpPr>
            <a:spLocks noChangeShapeType="1"/>
          </p:cNvSpPr>
          <p:nvPr/>
        </p:nvSpPr>
        <p:spPr bwMode="auto">
          <a:xfrm>
            <a:off x="3600450" y="56388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5" name="Line 6"/>
          <p:cNvSpPr>
            <a:spLocks noChangeShapeType="1"/>
          </p:cNvSpPr>
          <p:nvPr/>
        </p:nvSpPr>
        <p:spPr bwMode="auto">
          <a:xfrm>
            <a:off x="4810125" y="53340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6" name="Line 6"/>
          <p:cNvSpPr>
            <a:spLocks noChangeShapeType="1"/>
          </p:cNvSpPr>
          <p:nvPr/>
        </p:nvSpPr>
        <p:spPr bwMode="auto">
          <a:xfrm>
            <a:off x="4800600" y="43434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7" name="Line 6"/>
          <p:cNvSpPr>
            <a:spLocks noChangeShapeType="1"/>
          </p:cNvSpPr>
          <p:nvPr/>
        </p:nvSpPr>
        <p:spPr bwMode="auto">
          <a:xfrm>
            <a:off x="5343525" y="43434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8" name="Line 6"/>
          <p:cNvSpPr>
            <a:spLocks noChangeShapeType="1"/>
          </p:cNvSpPr>
          <p:nvPr/>
        </p:nvSpPr>
        <p:spPr bwMode="auto">
          <a:xfrm>
            <a:off x="4343400" y="53340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5399" name="Line 6"/>
          <p:cNvSpPr>
            <a:spLocks noChangeShapeType="1"/>
          </p:cNvSpPr>
          <p:nvPr/>
        </p:nvSpPr>
        <p:spPr bwMode="auto">
          <a:xfrm>
            <a:off x="5419725" y="5334000"/>
            <a:ext cx="1428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3201988" y="1684338"/>
            <a:ext cx="2487612" cy="2125662"/>
            <a:chOff x="0" y="0"/>
            <a:chExt cx="1505" cy="1339"/>
          </a:xfrm>
        </p:grpSpPr>
        <p:pic>
          <p:nvPicPr>
            <p:cNvPr id="9229" name="Picture 16"/>
            <p:cNvPicPr>
              <a:picLocks noChangeArrowheads="1"/>
            </p:cNvPicPr>
            <p:nvPr/>
          </p:nvPicPr>
          <p:blipFill>
            <a:blip r:embed="rId3"/>
            <a:srcRect/>
            <a:stretch>
              <a:fillRect/>
            </a:stretch>
          </p:blipFill>
          <p:spPr bwMode="auto">
            <a:xfrm>
              <a:off x="0" y="0"/>
              <a:ext cx="1505" cy="1339"/>
            </a:xfrm>
            <a:prstGeom prst="rect">
              <a:avLst/>
            </a:prstGeom>
            <a:noFill/>
            <a:ln w="9525">
              <a:noFill/>
              <a:miter lim="800000"/>
              <a:headEnd/>
              <a:tailEnd/>
            </a:ln>
          </p:spPr>
        </p:pic>
        <p:pic>
          <p:nvPicPr>
            <p:cNvPr id="9230" name="Picture 17"/>
            <p:cNvPicPr>
              <a:picLocks noChangeArrowheads="1"/>
            </p:cNvPicPr>
            <p:nvPr/>
          </p:nvPicPr>
          <p:blipFill>
            <a:blip r:embed="rId4"/>
            <a:srcRect/>
            <a:stretch>
              <a:fillRect/>
            </a:stretch>
          </p:blipFill>
          <p:spPr bwMode="auto">
            <a:xfrm>
              <a:off x="1263" y="1297"/>
              <a:ext cx="238" cy="29"/>
            </a:xfrm>
            <a:prstGeom prst="rect">
              <a:avLst/>
            </a:prstGeom>
            <a:noFill/>
            <a:ln w="9525">
              <a:noFill/>
              <a:miter lim="800000"/>
              <a:headEnd/>
              <a:tailEnd/>
            </a:ln>
          </p:spPr>
        </p:pic>
      </p:grpSp>
      <p:grpSp>
        <p:nvGrpSpPr>
          <p:cNvPr id="3" name="Group 19"/>
          <p:cNvGrpSpPr>
            <a:grpSpLocks/>
          </p:cNvGrpSpPr>
          <p:nvPr/>
        </p:nvGrpSpPr>
        <p:grpSpPr bwMode="auto">
          <a:xfrm>
            <a:off x="5030793" y="2590800"/>
            <a:ext cx="2700340" cy="381000"/>
            <a:chOff x="3168" y="1056"/>
            <a:chExt cx="1701" cy="240"/>
          </a:xfrm>
        </p:grpSpPr>
        <p:sp>
          <p:nvSpPr>
            <p:cNvPr id="9227" name="Rectangle 20"/>
            <p:cNvSpPr>
              <a:spLocks noChangeArrowheads="1"/>
            </p:cNvSpPr>
            <p:nvPr/>
          </p:nvSpPr>
          <p:spPr bwMode="auto">
            <a:xfrm>
              <a:off x="3168" y="1056"/>
              <a:ext cx="384" cy="240"/>
            </a:xfrm>
            <a:prstGeom prst="rect">
              <a:avLst/>
            </a:prstGeom>
            <a:noFill/>
            <a:ln w="25400">
              <a:solidFill>
                <a:srgbClr val="FF0000"/>
              </a:solidFill>
              <a:miter lim="800000"/>
              <a:headEnd/>
              <a:tailEnd/>
            </a:ln>
          </p:spPr>
          <p:txBody>
            <a:bodyPr wrap="none" anchor="ctr">
              <a:prstTxWarp prst="textNoShape">
                <a:avLst/>
              </a:prstTxWarp>
            </a:bodyPr>
            <a:lstStyle/>
            <a:p>
              <a:endParaRPr lang="fr-FR" sz="1200">
                <a:solidFill>
                  <a:srgbClr val="FFFFFF"/>
                </a:solidFill>
              </a:endParaRPr>
            </a:p>
          </p:txBody>
        </p:sp>
        <p:sp>
          <p:nvSpPr>
            <p:cNvPr id="9228" name="Text Box 21"/>
            <p:cNvSpPr txBox="1">
              <a:spLocks noChangeArrowheads="1"/>
            </p:cNvSpPr>
            <p:nvPr/>
          </p:nvSpPr>
          <p:spPr bwMode="auto">
            <a:xfrm>
              <a:off x="3606" y="1082"/>
              <a:ext cx="1263" cy="194"/>
            </a:xfrm>
            <a:prstGeom prst="rect">
              <a:avLst/>
            </a:prstGeom>
            <a:noFill/>
            <a:ln w="9525">
              <a:noFill/>
              <a:miter lim="800000"/>
              <a:headEnd/>
              <a:tailEnd/>
            </a:ln>
          </p:spPr>
          <p:txBody>
            <a:bodyPr wrap="none">
              <a:prstTxWarp prst="textNoShape">
                <a:avLst/>
              </a:prstTxWarp>
              <a:spAutoFit/>
            </a:bodyPr>
            <a:lstStyle/>
            <a:p>
              <a:r>
                <a:rPr lang="fr-FR" sz="1400" b="1" dirty="0" err="1">
                  <a:solidFill>
                    <a:srgbClr val="FFFFFF"/>
                  </a:solidFill>
                </a:rPr>
                <a:t>Nucleosome-positioning</a:t>
              </a:r>
              <a:endParaRPr lang="fr-FR" sz="1400" b="1" dirty="0">
                <a:solidFill>
                  <a:srgbClr val="FFFFFF"/>
                </a:solidFill>
              </a:endParaRPr>
            </a:p>
          </p:txBody>
        </p:sp>
      </p:grpSp>
      <p:sp>
        <p:nvSpPr>
          <p:cNvPr id="9224" name="Rectangle 4"/>
          <p:cNvSpPr>
            <a:spLocks/>
          </p:cNvSpPr>
          <p:nvPr/>
        </p:nvSpPr>
        <p:spPr bwMode="auto">
          <a:xfrm>
            <a:off x="205754" y="228600"/>
            <a:ext cx="8928861" cy="677108"/>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2200" b="1" i="1" dirty="0" smtClean="0">
                <a:solidFill>
                  <a:schemeClr val="bg1"/>
                </a:solidFill>
                <a:ea typeface="Arial" charset="0"/>
                <a:cs typeface="Arial" charset="0"/>
                <a:sym typeface="Arial" charset="0"/>
              </a:rPr>
              <a:t>Chromatin </a:t>
            </a:r>
            <a:r>
              <a:rPr lang="en-US" sz="2200" b="1" i="1" dirty="0" smtClean="0">
                <a:solidFill>
                  <a:schemeClr val="bg1"/>
                </a:solidFill>
                <a:ea typeface="Arial" charset="0"/>
                <a:cs typeface="Arial" charset="0"/>
                <a:sym typeface="Arial" charset="0"/>
              </a:rPr>
              <a:t>Organization in eukaryotes:</a:t>
            </a:r>
            <a:endParaRPr lang="en-US" sz="2200" b="1" i="1" dirty="0" smtClean="0">
              <a:solidFill>
                <a:schemeClr val="bg1"/>
              </a:solidFill>
              <a:ea typeface="Arial" charset="0"/>
              <a:cs typeface="Arial" charset="0"/>
              <a:sym typeface="Arial" charset="0"/>
            </a:endParaRPr>
          </a:p>
          <a:p>
            <a:pPr marL="39688" algn="ctr"/>
            <a:r>
              <a:rPr lang="en-US" sz="2200" b="1" i="1" dirty="0" err="1" smtClean="0">
                <a:solidFill>
                  <a:schemeClr val="bg1"/>
                </a:solidFill>
                <a:ea typeface="Arial" charset="0"/>
                <a:cs typeface="Arial" charset="0"/>
                <a:sym typeface="Arial" charset="0"/>
              </a:rPr>
              <a:t>Nucleosome</a:t>
            </a:r>
            <a:r>
              <a:rPr lang="en-US" sz="2200" b="1" i="1" dirty="0" smtClean="0">
                <a:solidFill>
                  <a:schemeClr val="bg1"/>
                </a:solidFill>
                <a:ea typeface="Arial" charset="0"/>
                <a:cs typeface="Arial" charset="0"/>
                <a:sym typeface="Arial" charset="0"/>
              </a:rPr>
              <a:t>-</a:t>
            </a:r>
            <a:r>
              <a:rPr lang="en-US" sz="2200" b="1" i="1" dirty="0" smtClean="0">
                <a:solidFill>
                  <a:schemeClr val="bg1"/>
                </a:solidFill>
                <a:ea typeface="Arial" charset="0"/>
                <a:cs typeface="Arial" charset="0"/>
                <a:sym typeface="Arial" charset="0"/>
              </a:rPr>
              <a:t>positioning, condensation </a:t>
            </a:r>
            <a:r>
              <a:rPr lang="en-US" sz="2200" b="1" i="1" dirty="0" smtClean="0">
                <a:solidFill>
                  <a:schemeClr val="bg1"/>
                </a:solidFill>
                <a:ea typeface="Arial" charset="0"/>
                <a:cs typeface="Arial" charset="0"/>
                <a:sym typeface="Arial" charset="0"/>
              </a:rPr>
              <a:t>&amp; Long-range interactions</a:t>
            </a:r>
            <a:endParaRPr lang="en-US" sz="1600" b="1" dirty="0">
              <a:solidFill>
                <a:schemeClr val="bg1"/>
              </a:solidFill>
              <a:ea typeface="Arial" charset="0"/>
              <a:cs typeface="Arial" charset="0"/>
              <a:sym typeface="Arial" charset="0"/>
            </a:endParaRPr>
          </a:p>
        </p:txBody>
      </p:sp>
      <p:sp>
        <p:nvSpPr>
          <p:cNvPr id="17" name="ZoneTexte 5"/>
          <p:cNvSpPr txBox="1">
            <a:spLocks noChangeArrowheads="1"/>
          </p:cNvSpPr>
          <p:nvPr/>
        </p:nvSpPr>
        <p:spPr bwMode="auto">
          <a:xfrm>
            <a:off x="3228484" y="4035623"/>
            <a:ext cx="5763116" cy="307777"/>
          </a:xfrm>
          <a:prstGeom prst="rect">
            <a:avLst/>
          </a:prstGeom>
          <a:noFill/>
          <a:ln w="9525">
            <a:noFill/>
            <a:miter lim="800000"/>
            <a:headEnd/>
            <a:tailEnd/>
          </a:ln>
        </p:spPr>
        <p:txBody>
          <a:bodyPr wrap="none">
            <a:prstTxWarp prst="textNoShape">
              <a:avLst/>
            </a:prstTxWarp>
            <a:spAutoFit/>
          </a:bodyPr>
          <a:lstStyle/>
          <a:p>
            <a:r>
              <a:rPr lang="fr-FR" sz="1400" b="1" dirty="0" err="1" smtClean="0">
                <a:solidFill>
                  <a:schemeClr val="bg1"/>
                </a:solidFill>
              </a:rPr>
              <a:t>Vogelmann</a:t>
            </a:r>
            <a:r>
              <a:rPr lang="fr-FR" sz="1400" b="1" dirty="0">
                <a:solidFill>
                  <a:schemeClr val="bg1"/>
                </a:solidFill>
              </a:rPr>
              <a:t>,</a:t>
            </a:r>
            <a:r>
              <a:rPr lang="fr-FR" sz="1400" b="1" dirty="0" smtClean="0">
                <a:solidFill>
                  <a:schemeClr val="bg1"/>
                </a:solidFill>
              </a:rPr>
              <a:t> Valeri</a:t>
            </a:r>
            <a:r>
              <a:rPr lang="fr-FR" sz="1400" b="1" dirty="0">
                <a:solidFill>
                  <a:schemeClr val="bg1"/>
                </a:solidFill>
              </a:rPr>
              <a:t>,</a:t>
            </a:r>
            <a:r>
              <a:rPr lang="fr-FR" sz="1400" b="1" dirty="0" smtClean="0">
                <a:solidFill>
                  <a:schemeClr val="bg1"/>
                </a:solidFill>
              </a:rPr>
              <a:t> Guillou</a:t>
            </a:r>
            <a:r>
              <a:rPr lang="fr-FR" sz="1400" b="1" dirty="0">
                <a:solidFill>
                  <a:schemeClr val="bg1"/>
                </a:solidFill>
              </a:rPr>
              <a:t>,</a:t>
            </a:r>
            <a:r>
              <a:rPr lang="fr-FR" sz="1400" b="1" dirty="0" smtClean="0">
                <a:solidFill>
                  <a:schemeClr val="bg1"/>
                </a:solidFill>
              </a:rPr>
              <a:t> Cuvier* </a:t>
            </a:r>
            <a:r>
              <a:rPr lang="fr-FR" sz="1400" b="1" dirty="0">
                <a:solidFill>
                  <a:schemeClr val="bg1"/>
                </a:solidFill>
              </a:rPr>
              <a:t>and</a:t>
            </a:r>
            <a:r>
              <a:rPr lang="fr-FR" sz="1400" b="1" dirty="0" smtClean="0">
                <a:solidFill>
                  <a:schemeClr val="bg1"/>
                </a:solidFill>
              </a:rPr>
              <a:t> </a:t>
            </a:r>
            <a:r>
              <a:rPr lang="fr-FR" sz="1400" b="1" dirty="0" err="1" smtClean="0">
                <a:solidFill>
                  <a:schemeClr val="bg1"/>
                </a:solidFill>
              </a:rPr>
              <a:t>Nollmann</a:t>
            </a:r>
            <a:r>
              <a:rPr lang="fr-FR" sz="1400" b="1" dirty="0" smtClean="0">
                <a:solidFill>
                  <a:schemeClr val="bg1"/>
                </a:solidFill>
              </a:rPr>
              <a:t>*, </a:t>
            </a:r>
            <a:r>
              <a:rPr lang="fr-FR" sz="1400" b="1" dirty="0">
                <a:solidFill>
                  <a:schemeClr val="bg1"/>
                </a:solidFill>
              </a:rPr>
              <a:t>Nucleus,</a:t>
            </a:r>
            <a:r>
              <a:rPr lang="fr-FR" sz="1400" b="1" dirty="0" smtClean="0">
                <a:solidFill>
                  <a:schemeClr val="bg1"/>
                </a:solidFill>
              </a:rPr>
              <a:t> </a:t>
            </a:r>
            <a:r>
              <a:rPr lang="fr-FR" sz="1400" b="1" i="1" dirty="0" smtClean="0"/>
              <a:t>2011</a:t>
            </a:r>
            <a:endParaRPr lang="fr-FR" sz="1400" b="1" dirty="0">
              <a:solidFill>
                <a:schemeClr val="bg1"/>
              </a:solidFill>
            </a:endParaRPr>
          </a:p>
        </p:txBody>
      </p:sp>
      <p:sp>
        <p:nvSpPr>
          <p:cNvPr id="18" name="Rectangle 23"/>
          <p:cNvSpPr>
            <a:spLocks noChangeArrowheads="1"/>
          </p:cNvSpPr>
          <p:nvPr/>
        </p:nvSpPr>
        <p:spPr bwMode="auto">
          <a:xfrm>
            <a:off x="5122333" y="2133600"/>
            <a:ext cx="457200" cy="381000"/>
          </a:xfrm>
          <a:prstGeom prst="rect">
            <a:avLst/>
          </a:prstGeom>
          <a:noFill/>
          <a:ln w="25400">
            <a:solidFill>
              <a:srgbClr val="FF0000"/>
            </a:solidFill>
            <a:miter lim="800000"/>
            <a:headEnd/>
            <a:tailEnd/>
          </a:ln>
        </p:spPr>
        <p:txBody>
          <a:bodyPr wrap="none" anchor="ctr">
            <a:prstTxWarp prst="textNoShape">
              <a:avLst/>
            </a:prstTxWarp>
          </a:bodyPr>
          <a:lstStyle/>
          <a:p>
            <a:endParaRPr lang="fr-FR" sz="1200">
              <a:solidFill>
                <a:srgbClr val="FFFFFF"/>
              </a:solidFill>
            </a:endParaRPr>
          </a:p>
        </p:txBody>
      </p:sp>
      <p:sp>
        <p:nvSpPr>
          <p:cNvPr id="19" name="ZoneTexte 18"/>
          <p:cNvSpPr txBox="1"/>
          <p:nvPr/>
        </p:nvSpPr>
        <p:spPr>
          <a:xfrm>
            <a:off x="5715000" y="2057400"/>
            <a:ext cx="2289747" cy="523220"/>
          </a:xfrm>
          <a:prstGeom prst="rect">
            <a:avLst/>
          </a:prstGeom>
          <a:noFill/>
        </p:spPr>
        <p:txBody>
          <a:bodyPr wrap="none" rtlCol="0">
            <a:spAutoFit/>
          </a:bodyPr>
          <a:lstStyle/>
          <a:p>
            <a:r>
              <a:rPr lang="fr-FR" sz="1400" b="1" dirty="0" smtClean="0">
                <a:solidFill>
                  <a:srgbClr val="FFFFFF"/>
                </a:solidFill>
              </a:rPr>
              <a:t>30 nm </a:t>
            </a:r>
            <a:r>
              <a:rPr lang="fr-FR" sz="1400" b="1" dirty="0" err="1" smtClean="0">
                <a:solidFill>
                  <a:srgbClr val="FFFFFF"/>
                </a:solidFill>
              </a:rPr>
              <a:t>Fiber</a:t>
            </a:r>
            <a:r>
              <a:rPr lang="fr-FR" sz="1400" b="1" dirty="0" smtClean="0">
                <a:solidFill>
                  <a:srgbClr val="FFFFFF"/>
                </a:solidFill>
              </a:rPr>
              <a:t> / </a:t>
            </a:r>
            <a:r>
              <a:rPr lang="fr-FR" sz="1400" b="1" dirty="0" err="1" smtClean="0">
                <a:solidFill>
                  <a:srgbClr val="FFFFFF"/>
                </a:solidFill>
              </a:rPr>
              <a:t>condensed</a:t>
            </a:r>
            <a:r>
              <a:rPr lang="fr-FR" sz="1400" b="1" dirty="0" smtClean="0">
                <a:solidFill>
                  <a:srgbClr val="FFFFFF"/>
                </a:solidFill>
              </a:rPr>
              <a:t> </a:t>
            </a:r>
          </a:p>
          <a:p>
            <a:r>
              <a:rPr lang="fr-FR" sz="1400" b="1" dirty="0" err="1" smtClean="0">
                <a:solidFill>
                  <a:srgbClr val="FFFFFF"/>
                </a:solidFill>
              </a:rPr>
              <a:t>heterochromatin</a:t>
            </a:r>
            <a:endParaRPr lang="fr-FR" sz="1400" dirty="0"/>
          </a:p>
        </p:txBody>
      </p:sp>
      <p:grpSp>
        <p:nvGrpSpPr>
          <p:cNvPr id="12" name="Group 22"/>
          <p:cNvGrpSpPr>
            <a:grpSpLocks/>
          </p:cNvGrpSpPr>
          <p:nvPr/>
        </p:nvGrpSpPr>
        <p:grpSpPr bwMode="auto">
          <a:xfrm>
            <a:off x="5272089" y="3213100"/>
            <a:ext cx="2274888" cy="381000"/>
            <a:chOff x="3320" y="1448"/>
            <a:chExt cx="1433" cy="240"/>
          </a:xfrm>
        </p:grpSpPr>
        <p:sp>
          <p:nvSpPr>
            <p:cNvPr id="13" name="Rectangle 23"/>
            <p:cNvSpPr>
              <a:spLocks noChangeArrowheads="1"/>
            </p:cNvSpPr>
            <p:nvPr/>
          </p:nvSpPr>
          <p:spPr bwMode="auto">
            <a:xfrm>
              <a:off x="3320" y="1448"/>
              <a:ext cx="288" cy="240"/>
            </a:xfrm>
            <a:prstGeom prst="rect">
              <a:avLst/>
            </a:prstGeom>
            <a:noFill/>
            <a:ln w="25400">
              <a:solidFill>
                <a:srgbClr val="FF0000"/>
              </a:solidFill>
              <a:miter lim="800000"/>
              <a:headEnd/>
              <a:tailEnd/>
            </a:ln>
          </p:spPr>
          <p:txBody>
            <a:bodyPr wrap="none" anchor="ctr">
              <a:prstTxWarp prst="textNoShape">
                <a:avLst/>
              </a:prstTxWarp>
            </a:bodyPr>
            <a:lstStyle/>
            <a:p>
              <a:endParaRPr lang="fr-FR" sz="1200">
                <a:solidFill>
                  <a:srgbClr val="FFFFFF"/>
                </a:solidFill>
              </a:endParaRPr>
            </a:p>
          </p:txBody>
        </p:sp>
        <p:sp>
          <p:nvSpPr>
            <p:cNvPr id="14" name="Text Box 24"/>
            <p:cNvSpPr txBox="1">
              <a:spLocks noChangeArrowheads="1"/>
            </p:cNvSpPr>
            <p:nvPr/>
          </p:nvSpPr>
          <p:spPr bwMode="auto">
            <a:xfrm>
              <a:off x="3692" y="1483"/>
              <a:ext cx="1061" cy="194"/>
            </a:xfrm>
            <a:prstGeom prst="rect">
              <a:avLst/>
            </a:prstGeom>
            <a:noFill/>
            <a:ln w="9525">
              <a:noFill/>
              <a:miter lim="800000"/>
              <a:headEnd/>
              <a:tailEnd/>
            </a:ln>
          </p:spPr>
          <p:txBody>
            <a:bodyPr wrap="none">
              <a:prstTxWarp prst="textNoShape">
                <a:avLst/>
              </a:prstTxWarp>
              <a:spAutoFit/>
            </a:bodyPr>
            <a:lstStyle/>
            <a:p>
              <a:r>
                <a:rPr lang="fr-FR" sz="1400" b="1" dirty="0" err="1">
                  <a:solidFill>
                    <a:srgbClr val="FFFFFF"/>
                  </a:solidFill>
                </a:rPr>
                <a:t>Long-range</a:t>
              </a:r>
              <a:r>
                <a:rPr lang="fr-FR" sz="1400" b="1" dirty="0">
                  <a:solidFill>
                    <a:srgbClr val="FFFFFF"/>
                  </a:solidFill>
                </a:rPr>
                <a:t> contacts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Ellipse 34"/>
          <p:cNvSpPr>
            <a:spLocks noChangeArrowheads="1"/>
          </p:cNvSpPr>
          <p:nvPr/>
        </p:nvSpPr>
        <p:spPr bwMode="auto">
          <a:xfrm>
            <a:off x="2971800" y="685800"/>
            <a:ext cx="1524000" cy="1524000"/>
          </a:xfrm>
          <a:prstGeom prst="ellipse">
            <a:avLst/>
          </a:prstGeom>
          <a:solidFill>
            <a:srgbClr val="BBE0E3"/>
          </a:solidFill>
          <a:ln w="9525">
            <a:solidFill>
              <a:srgbClr val="000000"/>
            </a:solidFill>
            <a:round/>
            <a:headEnd/>
            <a:tailEnd/>
          </a:ln>
        </p:spPr>
        <p:txBody>
          <a:bodyPr>
            <a:prstTxWarp prst="textNoShape">
              <a:avLst/>
            </a:prstTxWarp>
          </a:bodyPr>
          <a:lstStyle/>
          <a:p>
            <a:endParaRPr lang="fr-FR"/>
          </a:p>
        </p:txBody>
      </p:sp>
      <p:grpSp>
        <p:nvGrpSpPr>
          <p:cNvPr id="18435" name="Group 15"/>
          <p:cNvGrpSpPr>
            <a:grpSpLocks/>
          </p:cNvGrpSpPr>
          <p:nvPr/>
        </p:nvGrpSpPr>
        <p:grpSpPr bwMode="auto">
          <a:xfrm>
            <a:off x="3200400" y="1066800"/>
            <a:ext cx="981075" cy="838200"/>
            <a:chOff x="0" y="0"/>
            <a:chExt cx="1505" cy="1339"/>
          </a:xfrm>
        </p:grpSpPr>
        <p:pic>
          <p:nvPicPr>
            <p:cNvPr id="18483" name="Picture 16"/>
            <p:cNvPicPr>
              <a:picLocks noChangeArrowheads="1"/>
            </p:cNvPicPr>
            <p:nvPr/>
          </p:nvPicPr>
          <p:blipFill>
            <a:blip r:embed="rId2"/>
            <a:srcRect/>
            <a:stretch>
              <a:fillRect/>
            </a:stretch>
          </p:blipFill>
          <p:spPr bwMode="auto">
            <a:xfrm>
              <a:off x="0" y="0"/>
              <a:ext cx="1505" cy="1339"/>
            </a:xfrm>
            <a:prstGeom prst="rect">
              <a:avLst/>
            </a:prstGeom>
            <a:noFill/>
            <a:ln w="9525">
              <a:noFill/>
              <a:miter lim="800000"/>
              <a:headEnd/>
              <a:tailEnd/>
            </a:ln>
          </p:spPr>
        </p:pic>
        <p:pic>
          <p:nvPicPr>
            <p:cNvPr id="18484" name="Picture 17"/>
            <p:cNvPicPr>
              <a:picLocks noChangeArrowheads="1"/>
            </p:cNvPicPr>
            <p:nvPr/>
          </p:nvPicPr>
          <p:blipFill>
            <a:blip r:embed="rId3"/>
            <a:srcRect/>
            <a:stretch>
              <a:fillRect/>
            </a:stretch>
          </p:blipFill>
          <p:spPr bwMode="auto">
            <a:xfrm>
              <a:off x="1263" y="1297"/>
              <a:ext cx="238" cy="29"/>
            </a:xfrm>
            <a:prstGeom prst="rect">
              <a:avLst/>
            </a:prstGeom>
            <a:noFill/>
            <a:ln w="9525">
              <a:noFill/>
              <a:miter lim="800000"/>
              <a:headEnd/>
              <a:tailEnd/>
            </a:ln>
          </p:spPr>
        </p:pic>
      </p:grpSp>
      <p:sp>
        <p:nvSpPr>
          <p:cNvPr id="18436" name="ZoneTexte 41"/>
          <p:cNvSpPr txBox="1">
            <a:spLocks noChangeArrowheads="1"/>
          </p:cNvSpPr>
          <p:nvPr/>
        </p:nvSpPr>
        <p:spPr bwMode="auto">
          <a:xfrm>
            <a:off x="4495800" y="1295400"/>
            <a:ext cx="1536700"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Living cell/organism</a:t>
            </a:r>
          </a:p>
        </p:txBody>
      </p:sp>
      <p:sp>
        <p:nvSpPr>
          <p:cNvPr id="18437" name="Line 16"/>
          <p:cNvSpPr>
            <a:spLocks noChangeShapeType="1"/>
          </p:cNvSpPr>
          <p:nvPr/>
        </p:nvSpPr>
        <p:spPr bwMode="auto">
          <a:xfrm>
            <a:off x="3962400" y="1676400"/>
            <a:ext cx="2743200" cy="533400"/>
          </a:xfrm>
          <a:prstGeom prst="line">
            <a:avLst/>
          </a:prstGeom>
          <a:noFill/>
          <a:ln w="9360">
            <a:solidFill>
              <a:srgbClr val="000000"/>
            </a:solidFill>
            <a:miter lim="800000"/>
            <a:headEnd/>
            <a:tailEnd type="triangle" w="med" len="med"/>
          </a:ln>
        </p:spPr>
        <p:txBody>
          <a:bodyPr>
            <a:prstTxWarp prst="textNoShape">
              <a:avLst/>
            </a:prstTxWarp>
          </a:bodyPr>
          <a:lstStyle/>
          <a:p>
            <a:endParaRPr lang="fr-FR"/>
          </a:p>
        </p:txBody>
      </p:sp>
      <p:sp>
        <p:nvSpPr>
          <p:cNvPr id="18438" name="Line 6"/>
          <p:cNvSpPr>
            <a:spLocks noChangeShapeType="1"/>
          </p:cNvSpPr>
          <p:nvPr/>
        </p:nvSpPr>
        <p:spPr bwMode="auto">
          <a:xfrm>
            <a:off x="6334125" y="2593975"/>
            <a:ext cx="2209800" cy="1588"/>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grpSp>
        <p:nvGrpSpPr>
          <p:cNvPr id="18439" name="Group 1111"/>
          <p:cNvGrpSpPr>
            <a:grpSpLocks/>
          </p:cNvGrpSpPr>
          <p:nvPr/>
        </p:nvGrpSpPr>
        <p:grpSpPr bwMode="auto">
          <a:xfrm>
            <a:off x="6781800" y="2362200"/>
            <a:ext cx="611188" cy="231775"/>
            <a:chOff x="3599" y="1102"/>
            <a:chExt cx="385" cy="146"/>
          </a:xfrm>
        </p:grpSpPr>
        <p:grpSp>
          <p:nvGrpSpPr>
            <p:cNvPr id="18478" name="Group 36"/>
            <p:cNvGrpSpPr>
              <a:grpSpLocks/>
            </p:cNvGrpSpPr>
            <p:nvPr/>
          </p:nvGrpSpPr>
          <p:grpSpPr bwMode="auto">
            <a:xfrm>
              <a:off x="3599" y="1102"/>
              <a:ext cx="286" cy="1"/>
              <a:chOff x="0" y="0"/>
              <a:chExt cx="391" cy="1"/>
            </a:xfrm>
          </p:grpSpPr>
          <p:sp>
            <p:nvSpPr>
              <p:cNvPr id="18481"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18482"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18479"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18480"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sp>
        <p:nvSpPr>
          <p:cNvPr id="18440" name="Line 6"/>
          <p:cNvSpPr>
            <a:spLocks noChangeShapeType="1"/>
          </p:cNvSpPr>
          <p:nvPr/>
        </p:nvSpPr>
        <p:spPr bwMode="auto">
          <a:xfrm>
            <a:off x="6781800" y="27432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41" name="Line 6"/>
          <p:cNvSpPr>
            <a:spLocks noChangeShapeType="1"/>
          </p:cNvSpPr>
          <p:nvPr/>
        </p:nvSpPr>
        <p:spPr bwMode="auto">
          <a:xfrm>
            <a:off x="6781800" y="28194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42" name="Line 6"/>
          <p:cNvSpPr>
            <a:spLocks noChangeShapeType="1"/>
          </p:cNvSpPr>
          <p:nvPr/>
        </p:nvSpPr>
        <p:spPr bwMode="auto">
          <a:xfrm>
            <a:off x="6781800" y="28956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43" name="Line 6"/>
          <p:cNvSpPr>
            <a:spLocks noChangeShapeType="1"/>
          </p:cNvSpPr>
          <p:nvPr/>
        </p:nvSpPr>
        <p:spPr bwMode="auto">
          <a:xfrm>
            <a:off x="6781800" y="29718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44" name="Line 6"/>
          <p:cNvSpPr>
            <a:spLocks noChangeShapeType="1"/>
          </p:cNvSpPr>
          <p:nvPr/>
        </p:nvSpPr>
        <p:spPr bwMode="auto">
          <a:xfrm>
            <a:off x="6781800" y="30480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45" name="Line 6"/>
          <p:cNvSpPr>
            <a:spLocks noChangeShapeType="1"/>
          </p:cNvSpPr>
          <p:nvPr/>
        </p:nvSpPr>
        <p:spPr bwMode="auto">
          <a:xfrm>
            <a:off x="6781800" y="31242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46" name="Line 6"/>
          <p:cNvSpPr>
            <a:spLocks noChangeShapeType="1"/>
          </p:cNvSpPr>
          <p:nvPr/>
        </p:nvSpPr>
        <p:spPr bwMode="auto">
          <a:xfrm>
            <a:off x="6781800" y="32004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47" name="Line 6"/>
          <p:cNvSpPr>
            <a:spLocks noChangeShapeType="1"/>
          </p:cNvSpPr>
          <p:nvPr/>
        </p:nvSpPr>
        <p:spPr bwMode="auto">
          <a:xfrm>
            <a:off x="6781800" y="32766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48" name="ZoneTexte 60"/>
          <p:cNvSpPr txBox="1">
            <a:spLocks noChangeArrowheads="1"/>
          </p:cNvSpPr>
          <p:nvPr/>
        </p:nvSpPr>
        <p:spPr bwMode="auto">
          <a:xfrm>
            <a:off x="5678488" y="3424238"/>
            <a:ext cx="3303587" cy="646112"/>
          </a:xfrm>
          <a:prstGeom prst="rect">
            <a:avLst/>
          </a:prstGeom>
          <a:noFill/>
          <a:ln w="9525">
            <a:noFill/>
            <a:miter lim="800000"/>
            <a:headEnd/>
            <a:tailEnd/>
          </a:ln>
        </p:spPr>
        <p:txBody>
          <a:bodyPr wrap="none">
            <a:prstTxWarp prst="textNoShape">
              <a:avLst/>
            </a:prstTxWarp>
            <a:spAutoFit/>
          </a:bodyPr>
          <a:lstStyle/>
          <a:p>
            <a:pPr algn="ctr"/>
            <a:r>
              <a:rPr lang="fr-FR">
                <a:solidFill>
                  <a:schemeClr val="tx1"/>
                </a:solidFill>
              </a:rPr>
              <a:t>Q-PCR: 1µg of RNA:</a:t>
            </a:r>
          </a:p>
          <a:p>
            <a:pPr algn="ctr"/>
            <a:r>
              <a:rPr lang="fr-FR">
                <a:solidFill>
                  <a:schemeClr val="tx1"/>
                </a:solidFill>
              </a:rPr>
              <a:t>~20 cycles to detect a highly expressed gene!</a:t>
            </a:r>
          </a:p>
          <a:p>
            <a:pPr algn="ctr"/>
            <a:r>
              <a:rPr lang="fr-FR">
                <a:solidFill>
                  <a:schemeClr val="tx1"/>
                </a:solidFill>
              </a:rPr>
              <a:t> (&gt;&gt;1000x copies of mRNA)</a:t>
            </a:r>
          </a:p>
        </p:txBody>
      </p:sp>
      <p:sp>
        <p:nvSpPr>
          <p:cNvPr id="18449" name="ZoneTexte 61"/>
          <p:cNvSpPr txBox="1">
            <a:spLocks noChangeArrowheads="1"/>
          </p:cNvSpPr>
          <p:nvPr/>
        </p:nvSpPr>
        <p:spPr bwMode="auto">
          <a:xfrm>
            <a:off x="6975475" y="1687513"/>
            <a:ext cx="1939925" cy="369887"/>
          </a:xfrm>
          <a:prstGeom prst="rect">
            <a:avLst/>
          </a:prstGeom>
          <a:noFill/>
          <a:ln w="9525">
            <a:noFill/>
            <a:miter lim="800000"/>
            <a:headEnd/>
            <a:tailEnd/>
          </a:ln>
        </p:spPr>
        <p:txBody>
          <a:bodyPr>
            <a:prstTxWarp prst="textNoShape">
              <a:avLst/>
            </a:prstTxWarp>
            <a:spAutoFit/>
          </a:bodyPr>
          <a:lstStyle/>
          <a:p>
            <a:r>
              <a:rPr lang="fr-FR" sz="1800">
                <a:solidFill>
                  <a:schemeClr val="tx1"/>
                </a:solidFill>
              </a:rPr>
              <a:t>RNA (seq)</a:t>
            </a:r>
          </a:p>
        </p:txBody>
      </p:sp>
      <p:sp>
        <p:nvSpPr>
          <p:cNvPr id="18450" name="ZoneTexte 63"/>
          <p:cNvSpPr txBox="1">
            <a:spLocks noChangeArrowheads="1"/>
          </p:cNvSpPr>
          <p:nvPr/>
        </p:nvSpPr>
        <p:spPr bwMode="auto">
          <a:xfrm>
            <a:off x="2209800" y="152400"/>
            <a:ext cx="5314950" cy="369888"/>
          </a:xfrm>
          <a:prstGeom prst="rect">
            <a:avLst/>
          </a:prstGeom>
          <a:noFill/>
          <a:ln w="9525">
            <a:noFill/>
            <a:miter lim="800000"/>
            <a:headEnd/>
            <a:tailEnd/>
          </a:ln>
        </p:spPr>
        <p:txBody>
          <a:bodyPr wrap="none">
            <a:prstTxWarp prst="textNoShape">
              <a:avLst/>
            </a:prstTxWarp>
            <a:spAutoFit/>
          </a:bodyPr>
          <a:lstStyle/>
          <a:p>
            <a:r>
              <a:rPr lang="fr-FR" sz="1800" b="1">
                <a:solidFill>
                  <a:schemeClr val="tx1"/>
                </a:solidFill>
              </a:rPr>
              <a:t>The Basic of ‘omics’ : know what you’re doing!</a:t>
            </a:r>
          </a:p>
        </p:txBody>
      </p:sp>
      <p:sp>
        <p:nvSpPr>
          <p:cNvPr id="18451" name="ZoneTexte 64"/>
          <p:cNvSpPr txBox="1">
            <a:spLocks noChangeArrowheads="1"/>
          </p:cNvSpPr>
          <p:nvPr/>
        </p:nvSpPr>
        <p:spPr bwMode="auto">
          <a:xfrm>
            <a:off x="6159500" y="4676775"/>
            <a:ext cx="962025"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Micro-array</a:t>
            </a:r>
          </a:p>
        </p:txBody>
      </p:sp>
      <p:sp>
        <p:nvSpPr>
          <p:cNvPr id="18452" name="Line 6"/>
          <p:cNvSpPr>
            <a:spLocks noChangeShapeType="1"/>
          </p:cNvSpPr>
          <p:nvPr/>
        </p:nvSpPr>
        <p:spPr bwMode="auto">
          <a:xfrm>
            <a:off x="6781800" y="5181600"/>
            <a:ext cx="9144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53" name="Line 6"/>
          <p:cNvSpPr>
            <a:spLocks noChangeShapeType="1"/>
          </p:cNvSpPr>
          <p:nvPr/>
        </p:nvSpPr>
        <p:spPr bwMode="auto">
          <a:xfrm>
            <a:off x="6781800" y="5334000"/>
            <a:ext cx="228600" cy="0"/>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sp>
        <p:nvSpPr>
          <p:cNvPr id="18454" name="Line 6"/>
          <p:cNvSpPr>
            <a:spLocks noChangeShapeType="1"/>
          </p:cNvSpPr>
          <p:nvPr/>
        </p:nvSpPr>
        <p:spPr bwMode="auto">
          <a:xfrm>
            <a:off x="7086600" y="5334000"/>
            <a:ext cx="228600" cy="0"/>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sp>
        <p:nvSpPr>
          <p:cNvPr id="18455" name="Line 6"/>
          <p:cNvSpPr>
            <a:spLocks noChangeShapeType="1"/>
          </p:cNvSpPr>
          <p:nvPr/>
        </p:nvSpPr>
        <p:spPr bwMode="auto">
          <a:xfrm>
            <a:off x="7467600" y="5334000"/>
            <a:ext cx="228600" cy="0"/>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sp>
        <p:nvSpPr>
          <p:cNvPr id="18456" name="ZoneTexte 69"/>
          <p:cNvSpPr txBox="1">
            <a:spLocks noChangeArrowheads="1"/>
          </p:cNvSpPr>
          <p:nvPr/>
        </p:nvSpPr>
        <p:spPr bwMode="auto">
          <a:xfrm>
            <a:off x="7696200" y="5181600"/>
            <a:ext cx="479425"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tags</a:t>
            </a:r>
          </a:p>
        </p:txBody>
      </p:sp>
      <p:sp>
        <p:nvSpPr>
          <p:cNvPr id="18457" name="ZoneTexte 70"/>
          <p:cNvSpPr txBox="1">
            <a:spLocks noChangeArrowheads="1"/>
          </p:cNvSpPr>
          <p:nvPr/>
        </p:nvSpPr>
        <p:spPr bwMode="auto">
          <a:xfrm>
            <a:off x="6261100" y="5016500"/>
            <a:ext cx="582613" cy="276225"/>
          </a:xfrm>
          <a:prstGeom prst="rect">
            <a:avLst/>
          </a:prstGeom>
          <a:noFill/>
          <a:ln w="9525">
            <a:noFill/>
            <a:miter lim="800000"/>
            <a:headEnd/>
            <a:tailEnd/>
          </a:ln>
        </p:spPr>
        <p:txBody>
          <a:bodyPr wrap="none">
            <a:prstTxWarp prst="textNoShape">
              <a:avLst/>
            </a:prstTxWarp>
            <a:spAutoFit/>
          </a:bodyPr>
          <a:lstStyle/>
          <a:p>
            <a:r>
              <a:rPr lang="fr-FR">
                <a:solidFill>
                  <a:srgbClr val="FF0000"/>
                </a:solidFill>
              </a:rPr>
              <a:t>cDNA</a:t>
            </a:r>
          </a:p>
        </p:txBody>
      </p:sp>
      <p:sp>
        <p:nvSpPr>
          <p:cNvPr id="18458" name="ZoneTexte 71"/>
          <p:cNvSpPr txBox="1">
            <a:spLocks noChangeArrowheads="1"/>
          </p:cNvSpPr>
          <p:nvPr/>
        </p:nvSpPr>
        <p:spPr bwMode="auto">
          <a:xfrm>
            <a:off x="6723063" y="5334000"/>
            <a:ext cx="1049337"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hybridization</a:t>
            </a:r>
          </a:p>
        </p:txBody>
      </p:sp>
      <p:sp>
        <p:nvSpPr>
          <p:cNvPr id="18459" name="ZoneTexte 72"/>
          <p:cNvSpPr txBox="1">
            <a:spLocks noChangeArrowheads="1"/>
          </p:cNvSpPr>
          <p:nvPr/>
        </p:nvSpPr>
        <p:spPr bwMode="auto">
          <a:xfrm>
            <a:off x="6694488" y="5715000"/>
            <a:ext cx="1458912" cy="461963"/>
          </a:xfrm>
          <a:prstGeom prst="rect">
            <a:avLst/>
          </a:prstGeom>
          <a:noFill/>
          <a:ln w="9525">
            <a:noFill/>
            <a:miter lim="800000"/>
            <a:headEnd/>
            <a:tailEnd/>
          </a:ln>
        </p:spPr>
        <p:txBody>
          <a:bodyPr wrap="none">
            <a:prstTxWarp prst="textNoShape">
              <a:avLst/>
            </a:prstTxWarp>
            <a:spAutoFit/>
          </a:bodyPr>
          <a:lstStyle/>
          <a:p>
            <a:pPr algn="ctr"/>
            <a:r>
              <a:rPr lang="fr-FR">
                <a:solidFill>
                  <a:schemeClr val="tx1"/>
                </a:solidFill>
              </a:rPr>
              <a:t>Mearures/ ration…</a:t>
            </a:r>
          </a:p>
          <a:p>
            <a:pPr algn="ctr"/>
            <a:r>
              <a:rPr lang="fr-FR">
                <a:solidFill>
                  <a:schemeClr val="tx1"/>
                </a:solidFill>
              </a:rPr>
              <a:t>=&gt; expression</a:t>
            </a:r>
          </a:p>
        </p:txBody>
      </p:sp>
      <p:sp>
        <p:nvSpPr>
          <p:cNvPr id="18460" name="ZoneTexte 73"/>
          <p:cNvSpPr txBox="1">
            <a:spLocks noChangeArrowheads="1"/>
          </p:cNvSpPr>
          <p:nvPr/>
        </p:nvSpPr>
        <p:spPr bwMode="auto">
          <a:xfrm>
            <a:off x="6959600" y="5489575"/>
            <a:ext cx="587375"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signal</a:t>
            </a:r>
          </a:p>
        </p:txBody>
      </p:sp>
      <p:sp>
        <p:nvSpPr>
          <p:cNvPr id="18461" name="ZoneTexte 85"/>
          <p:cNvSpPr txBox="1">
            <a:spLocks noChangeArrowheads="1"/>
          </p:cNvSpPr>
          <p:nvPr/>
        </p:nvSpPr>
        <p:spPr bwMode="auto">
          <a:xfrm>
            <a:off x="7505700" y="2933700"/>
            <a:ext cx="633413"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‘reads’</a:t>
            </a:r>
          </a:p>
        </p:txBody>
      </p:sp>
      <p:sp>
        <p:nvSpPr>
          <p:cNvPr id="18462" name="ZoneTexte 85"/>
          <p:cNvSpPr txBox="1">
            <a:spLocks noChangeArrowheads="1"/>
          </p:cNvSpPr>
          <p:nvPr/>
        </p:nvSpPr>
        <p:spPr bwMode="auto">
          <a:xfrm>
            <a:off x="1337733" y="2379133"/>
            <a:ext cx="3908943" cy="1815882"/>
          </a:xfrm>
          <a:prstGeom prst="rect">
            <a:avLst/>
          </a:prstGeom>
          <a:noFill/>
          <a:ln w="9525">
            <a:noFill/>
            <a:miter lim="800000"/>
            <a:headEnd/>
            <a:tailEnd/>
          </a:ln>
        </p:spPr>
        <p:txBody>
          <a:bodyPr wrap="none">
            <a:prstTxWarp prst="textNoShape">
              <a:avLst/>
            </a:prstTxWarp>
            <a:spAutoFit/>
          </a:bodyPr>
          <a:lstStyle/>
          <a:p>
            <a:r>
              <a:rPr lang="fr-FR" sz="1600" b="1" dirty="0" err="1">
                <a:solidFill>
                  <a:schemeClr val="tx1"/>
                </a:solidFill>
              </a:rPr>
              <a:t>Bioinfo</a:t>
            </a:r>
            <a:r>
              <a:rPr lang="fr-FR" sz="1600" b="1" dirty="0">
                <a:solidFill>
                  <a:schemeClr val="tx1"/>
                </a:solidFill>
              </a:rPr>
              <a:t> pipelines / </a:t>
            </a:r>
            <a:r>
              <a:rPr lang="fr-FR" sz="1600" b="1" dirty="0" err="1">
                <a:solidFill>
                  <a:schemeClr val="tx1"/>
                </a:solidFill>
              </a:rPr>
              <a:t>tools</a:t>
            </a:r>
            <a:r>
              <a:rPr lang="fr-FR" sz="1600" b="1" dirty="0">
                <a:solidFill>
                  <a:schemeClr val="tx1"/>
                </a:solidFill>
              </a:rPr>
              <a:t>:</a:t>
            </a:r>
          </a:p>
          <a:p>
            <a:endParaRPr lang="fr-FR" sz="1600" b="1" dirty="0">
              <a:solidFill>
                <a:schemeClr val="tx1"/>
              </a:solidFill>
            </a:endParaRPr>
          </a:p>
          <a:p>
            <a:r>
              <a:rPr lang="fr-FR" sz="1600" b="1" dirty="0" err="1">
                <a:solidFill>
                  <a:schemeClr val="tx1"/>
                </a:solidFill>
              </a:rPr>
              <a:t>-</a:t>
            </a:r>
            <a:r>
              <a:rPr lang="fr-FR" sz="1600" b="1" dirty="0" err="1" smtClean="0">
                <a:solidFill>
                  <a:schemeClr val="tx1"/>
                </a:solidFill>
              </a:rPr>
              <a:t>parsing</a:t>
            </a:r>
            <a:r>
              <a:rPr lang="fr-FR" sz="1600" b="1" dirty="0" smtClean="0">
                <a:solidFill>
                  <a:schemeClr val="tx1"/>
                </a:solidFill>
              </a:rPr>
              <a:t> (</a:t>
            </a:r>
            <a:r>
              <a:rPr lang="fr-FR" sz="1600" b="1" dirty="0" err="1" smtClean="0">
                <a:solidFill>
                  <a:schemeClr val="tx1"/>
                </a:solidFill>
              </a:rPr>
              <a:t>bwa</a:t>
            </a:r>
            <a:r>
              <a:rPr lang="fr-FR" sz="1600" b="1" dirty="0" smtClean="0">
                <a:solidFill>
                  <a:schemeClr val="tx1"/>
                </a:solidFill>
              </a:rPr>
              <a:t>, </a:t>
            </a:r>
            <a:r>
              <a:rPr lang="fr-FR" sz="1600" b="1" dirty="0" err="1" smtClean="0">
                <a:solidFill>
                  <a:schemeClr val="tx1"/>
                </a:solidFill>
              </a:rPr>
              <a:t>TopHat</a:t>
            </a:r>
            <a:r>
              <a:rPr lang="fr-FR" sz="1600" b="1" dirty="0" smtClean="0">
                <a:solidFill>
                  <a:schemeClr val="tx1"/>
                </a:solidFill>
              </a:rPr>
              <a:t>...)</a:t>
            </a:r>
          </a:p>
          <a:p>
            <a:r>
              <a:rPr lang="fr-FR" sz="1600" b="1" dirty="0" err="1">
                <a:solidFill>
                  <a:schemeClr val="tx1"/>
                </a:solidFill>
              </a:rPr>
              <a:t>-</a:t>
            </a:r>
            <a:r>
              <a:rPr lang="fr-FR" sz="1600" b="1" dirty="0" err="1" smtClean="0">
                <a:solidFill>
                  <a:schemeClr val="tx1"/>
                </a:solidFill>
              </a:rPr>
              <a:t>counting</a:t>
            </a:r>
            <a:r>
              <a:rPr lang="fr-FR" sz="1600" b="1" dirty="0" smtClean="0">
                <a:solidFill>
                  <a:schemeClr val="tx1"/>
                </a:solidFill>
              </a:rPr>
              <a:t> (</a:t>
            </a:r>
            <a:r>
              <a:rPr lang="fr-FR" sz="1600" b="1" dirty="0" err="1" smtClean="0">
                <a:solidFill>
                  <a:schemeClr val="tx1"/>
                </a:solidFill>
              </a:rPr>
              <a:t>averages</a:t>
            </a:r>
            <a:r>
              <a:rPr lang="fr-FR" sz="1600" b="1" dirty="0" smtClean="0">
                <a:solidFill>
                  <a:schemeClr val="tx1"/>
                </a:solidFill>
              </a:rPr>
              <a:t>, </a:t>
            </a:r>
            <a:r>
              <a:rPr lang="fr-FR" sz="1600" b="1" dirty="0" err="1" smtClean="0">
                <a:solidFill>
                  <a:schemeClr val="tx1"/>
                </a:solidFill>
              </a:rPr>
              <a:t>boxplots</a:t>
            </a:r>
            <a:r>
              <a:rPr lang="fr-FR" sz="1600" b="1" dirty="0" smtClean="0">
                <a:solidFill>
                  <a:schemeClr val="tx1"/>
                </a:solidFill>
              </a:rPr>
              <a:t>...)</a:t>
            </a:r>
          </a:p>
          <a:p>
            <a:r>
              <a:rPr lang="fr-FR" sz="1600" b="1" dirty="0" err="1">
                <a:solidFill>
                  <a:schemeClr val="tx1"/>
                </a:solidFill>
              </a:rPr>
              <a:t>-</a:t>
            </a:r>
            <a:r>
              <a:rPr lang="fr-FR" sz="1600" b="1" dirty="0" err="1" smtClean="0">
                <a:solidFill>
                  <a:schemeClr val="tx1"/>
                </a:solidFill>
              </a:rPr>
              <a:t>stats</a:t>
            </a:r>
            <a:r>
              <a:rPr lang="fr-FR" sz="1600" b="1" dirty="0" smtClean="0">
                <a:solidFill>
                  <a:schemeClr val="tx1"/>
                </a:solidFill>
              </a:rPr>
              <a:t> (</a:t>
            </a:r>
            <a:r>
              <a:rPr lang="fr-FR" sz="1600" b="1" dirty="0" err="1" smtClean="0">
                <a:solidFill>
                  <a:schemeClr val="tx1"/>
                </a:solidFill>
              </a:rPr>
              <a:t>fisher</a:t>
            </a:r>
            <a:r>
              <a:rPr lang="fr-FR" sz="1600" b="1" dirty="0" smtClean="0">
                <a:solidFill>
                  <a:schemeClr val="tx1"/>
                </a:solidFill>
              </a:rPr>
              <a:t>, </a:t>
            </a:r>
            <a:r>
              <a:rPr lang="fr-FR" sz="1600" b="1" dirty="0" err="1" smtClean="0">
                <a:solidFill>
                  <a:schemeClr val="tx1"/>
                </a:solidFill>
              </a:rPr>
              <a:t>wilcoxon</a:t>
            </a:r>
            <a:r>
              <a:rPr lang="fr-FR" sz="1600" b="1" dirty="0" smtClean="0">
                <a:solidFill>
                  <a:schemeClr val="tx1"/>
                </a:solidFill>
              </a:rPr>
              <a:t>, </a:t>
            </a:r>
            <a:r>
              <a:rPr lang="fr-FR" sz="1600" b="1" dirty="0" err="1" smtClean="0">
                <a:solidFill>
                  <a:schemeClr val="tx1"/>
                </a:solidFill>
              </a:rPr>
              <a:t>kolmogorov</a:t>
            </a:r>
            <a:r>
              <a:rPr lang="fr-FR" sz="1600" b="1" dirty="0" smtClean="0">
                <a:solidFill>
                  <a:schemeClr val="tx1"/>
                </a:solidFill>
              </a:rPr>
              <a:t>...)</a:t>
            </a:r>
          </a:p>
          <a:p>
            <a:endParaRPr lang="fr-FR" sz="1600" b="1" dirty="0">
              <a:solidFill>
                <a:schemeClr val="tx1"/>
              </a:solidFill>
            </a:endParaRPr>
          </a:p>
          <a:p>
            <a:endParaRPr lang="fr-FR" sz="1600" b="1" dirty="0">
              <a:solidFill>
                <a:schemeClr val="tx1"/>
              </a:solidFill>
            </a:endParaRPr>
          </a:p>
        </p:txBody>
      </p:sp>
      <p:sp>
        <p:nvSpPr>
          <p:cNvPr id="18463" name="Line 6"/>
          <p:cNvSpPr>
            <a:spLocks noChangeShapeType="1"/>
          </p:cNvSpPr>
          <p:nvPr/>
        </p:nvSpPr>
        <p:spPr bwMode="auto">
          <a:xfrm>
            <a:off x="2293938" y="4440238"/>
            <a:ext cx="2209800" cy="1587"/>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grpSp>
        <p:nvGrpSpPr>
          <p:cNvPr id="18464" name="Group 1111"/>
          <p:cNvGrpSpPr>
            <a:grpSpLocks/>
          </p:cNvGrpSpPr>
          <p:nvPr/>
        </p:nvGrpSpPr>
        <p:grpSpPr bwMode="auto">
          <a:xfrm>
            <a:off x="2741613" y="4208463"/>
            <a:ext cx="466725" cy="231775"/>
            <a:chOff x="3599" y="1102"/>
            <a:chExt cx="294" cy="146"/>
          </a:xfrm>
        </p:grpSpPr>
        <p:grpSp>
          <p:nvGrpSpPr>
            <p:cNvPr id="18473" name="Group 36"/>
            <p:cNvGrpSpPr>
              <a:grpSpLocks/>
            </p:cNvGrpSpPr>
            <p:nvPr/>
          </p:nvGrpSpPr>
          <p:grpSpPr bwMode="auto">
            <a:xfrm>
              <a:off x="3599" y="1102"/>
              <a:ext cx="286" cy="1"/>
              <a:chOff x="0" y="0"/>
              <a:chExt cx="391" cy="1"/>
            </a:xfrm>
          </p:grpSpPr>
          <p:sp>
            <p:nvSpPr>
              <p:cNvPr id="18476"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18477"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18474"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18475" name="Line 43"/>
            <p:cNvSpPr>
              <a:spLocks noChangeShapeType="1"/>
            </p:cNvSpPr>
            <p:nvPr/>
          </p:nvSpPr>
          <p:spPr bwMode="auto">
            <a:xfrm>
              <a:off x="3600" y="1230"/>
              <a:ext cx="293" cy="5"/>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sp>
        <p:nvSpPr>
          <p:cNvPr id="18465" name="Line 6"/>
          <p:cNvSpPr>
            <a:spLocks noChangeShapeType="1"/>
          </p:cNvSpPr>
          <p:nvPr/>
        </p:nvSpPr>
        <p:spPr bwMode="auto">
          <a:xfrm>
            <a:off x="2989263" y="4589463"/>
            <a:ext cx="29527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66" name="Line 6"/>
          <p:cNvSpPr>
            <a:spLocks noChangeShapeType="1"/>
          </p:cNvSpPr>
          <p:nvPr/>
        </p:nvSpPr>
        <p:spPr bwMode="auto">
          <a:xfrm>
            <a:off x="2741613" y="4665663"/>
            <a:ext cx="1619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67" name="Line 6"/>
          <p:cNvSpPr>
            <a:spLocks noChangeShapeType="1"/>
          </p:cNvSpPr>
          <p:nvPr/>
        </p:nvSpPr>
        <p:spPr bwMode="auto">
          <a:xfrm>
            <a:off x="2894013" y="4741863"/>
            <a:ext cx="238125"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68" name="Line 6"/>
          <p:cNvSpPr>
            <a:spLocks noChangeShapeType="1"/>
          </p:cNvSpPr>
          <p:nvPr/>
        </p:nvSpPr>
        <p:spPr bwMode="auto">
          <a:xfrm>
            <a:off x="3970338" y="4592638"/>
            <a:ext cx="228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69" name="Line 43"/>
          <p:cNvSpPr>
            <a:spLocks noChangeShapeType="1"/>
          </p:cNvSpPr>
          <p:nvPr/>
        </p:nvSpPr>
        <p:spPr bwMode="auto">
          <a:xfrm>
            <a:off x="3810000" y="4419600"/>
            <a:ext cx="465138" cy="7938"/>
          </a:xfrm>
          <a:prstGeom prst="line">
            <a:avLst/>
          </a:prstGeom>
          <a:noFill/>
          <a:ln w="63500">
            <a:solidFill>
              <a:srgbClr val="FF000C"/>
            </a:solidFill>
            <a:round/>
            <a:headEnd/>
            <a:tailEnd/>
          </a:ln>
        </p:spPr>
        <p:txBody>
          <a:bodyPr wrap="none" anchor="ctr">
            <a:prstTxWarp prst="textNoShape">
              <a:avLst/>
            </a:prstTxWarp>
          </a:bodyPr>
          <a:lstStyle/>
          <a:p>
            <a:endParaRPr lang="fr-FR"/>
          </a:p>
        </p:txBody>
      </p:sp>
      <p:sp>
        <p:nvSpPr>
          <p:cNvPr id="18470" name="ZoneTexte 36"/>
          <p:cNvSpPr txBox="1">
            <a:spLocks noChangeArrowheads="1"/>
          </p:cNvSpPr>
          <p:nvPr/>
        </p:nvSpPr>
        <p:spPr bwMode="auto">
          <a:xfrm>
            <a:off x="1752600" y="4962525"/>
            <a:ext cx="2759075" cy="1384300"/>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	</a:t>
            </a:r>
            <a:r>
              <a:rPr lang="fr-FR" b="1">
                <a:solidFill>
                  <a:schemeClr val="tx1"/>
                </a:solidFill>
              </a:rPr>
              <a:t>Resolution:</a:t>
            </a:r>
          </a:p>
          <a:p>
            <a:endParaRPr lang="fr-FR">
              <a:solidFill>
                <a:schemeClr val="tx1"/>
              </a:solidFill>
            </a:endParaRPr>
          </a:p>
          <a:p>
            <a:endParaRPr lang="fr-FR">
              <a:solidFill>
                <a:schemeClr val="tx1"/>
              </a:solidFill>
            </a:endParaRPr>
          </a:p>
          <a:p>
            <a:r>
              <a:rPr lang="fr-FR">
                <a:solidFill>
                  <a:schemeClr val="tx1"/>
                </a:solidFill>
              </a:rPr>
              <a:t>Mapping: exons, intergenic RNAs etc.</a:t>
            </a:r>
          </a:p>
          <a:p>
            <a:endParaRPr lang="fr-FR">
              <a:solidFill>
                <a:schemeClr val="tx1"/>
              </a:solidFill>
            </a:endParaRPr>
          </a:p>
          <a:p>
            <a:endParaRPr lang="fr-FR">
              <a:solidFill>
                <a:schemeClr val="tx1"/>
              </a:solidFill>
            </a:endParaRPr>
          </a:p>
          <a:p>
            <a:endParaRPr lang="fr-FR">
              <a:solidFill>
                <a:schemeClr val="tx1"/>
              </a:solidFill>
            </a:endParaRPr>
          </a:p>
        </p:txBody>
      </p:sp>
      <p:sp>
        <p:nvSpPr>
          <p:cNvPr id="18471" name="Line 6"/>
          <p:cNvSpPr>
            <a:spLocks noChangeShapeType="1"/>
          </p:cNvSpPr>
          <p:nvPr/>
        </p:nvSpPr>
        <p:spPr bwMode="auto">
          <a:xfrm>
            <a:off x="2293938" y="4516438"/>
            <a:ext cx="228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18472" name="ZoneTexte 50"/>
          <p:cNvSpPr txBox="1">
            <a:spLocks noChangeArrowheads="1"/>
          </p:cNvSpPr>
          <p:nvPr/>
        </p:nvSpPr>
        <p:spPr bwMode="auto">
          <a:xfrm>
            <a:off x="1455738" y="4241800"/>
            <a:ext cx="782637" cy="276225"/>
          </a:xfrm>
          <a:prstGeom prst="rect">
            <a:avLst/>
          </a:prstGeom>
          <a:noFill/>
          <a:ln w="9525">
            <a:noFill/>
            <a:miter lim="800000"/>
            <a:headEnd/>
            <a:tailEnd/>
          </a:ln>
        </p:spPr>
        <p:txBody>
          <a:bodyPr wrap="none">
            <a:prstTxWarp prst="textNoShape">
              <a:avLst/>
            </a:prstTxWarp>
            <a:spAutoFit/>
          </a:bodyPr>
          <a:lstStyle/>
          <a:p>
            <a:r>
              <a:rPr lang="fr-FR" b="1">
                <a:solidFill>
                  <a:schemeClr val="tx1"/>
                </a:solidFill>
              </a:rPr>
              <a:t>RNAseq</a:t>
            </a:r>
            <a:endParaRPr lang="fr-F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ZoneTexte 6"/>
          <p:cNvSpPr txBox="1"/>
          <p:nvPr/>
        </p:nvSpPr>
        <p:spPr>
          <a:xfrm>
            <a:off x="2255981" y="996950"/>
            <a:ext cx="4347877" cy="4647427"/>
          </a:xfrm>
          <a:prstGeom prst="rect">
            <a:avLst/>
          </a:prstGeom>
          <a:noFill/>
        </p:spPr>
        <p:txBody>
          <a:bodyPr wrap="none">
            <a:spAutoFit/>
          </a:bodyPr>
          <a:lstStyle/>
          <a:p>
            <a:pPr marL="742950" indent="-742950" algn="ctr">
              <a:buFontTx/>
              <a:buAutoNum type="arabicPeriod"/>
              <a:defRPr/>
            </a:pPr>
            <a:r>
              <a:rPr lang="fr-FR" sz="3600" b="1" dirty="0">
                <a:solidFill>
                  <a:schemeClr val="tx1"/>
                </a:solidFill>
              </a:rPr>
              <a:t>Généralités</a:t>
            </a:r>
          </a:p>
          <a:p>
            <a:pPr marL="742950" indent="-742950" algn="ctr">
              <a:defRPr/>
            </a:pPr>
            <a:r>
              <a:rPr lang="fr-FR" sz="1800" b="1" dirty="0" err="1">
                <a:solidFill>
                  <a:schemeClr val="tx1"/>
                </a:solidFill>
              </a:rPr>
              <a:t>Biological</a:t>
            </a:r>
            <a:r>
              <a:rPr lang="fr-FR" sz="1800" b="1" dirty="0">
                <a:solidFill>
                  <a:schemeClr val="tx1"/>
                </a:solidFill>
              </a:rPr>
              <a:t> &amp; </a:t>
            </a:r>
            <a:r>
              <a:rPr lang="fr-FR" sz="1800" b="1" dirty="0" err="1">
                <a:solidFill>
                  <a:schemeClr val="tx1"/>
                </a:solidFill>
              </a:rPr>
              <a:t>Technical</a:t>
            </a:r>
            <a:r>
              <a:rPr lang="fr-FR" sz="1800" b="1" dirty="0">
                <a:solidFill>
                  <a:schemeClr val="tx1"/>
                </a:solidFill>
              </a:rPr>
              <a:t> </a:t>
            </a:r>
            <a:r>
              <a:rPr lang="fr-FR" sz="1800" b="1" dirty="0" err="1">
                <a:solidFill>
                  <a:schemeClr val="tx1"/>
                </a:solidFill>
              </a:rPr>
              <a:t>context</a:t>
            </a:r>
            <a:endParaRPr lang="fr-FR" sz="1800" b="1" dirty="0">
              <a:solidFill>
                <a:schemeClr val="tx1"/>
              </a:solidFill>
            </a:endParaRPr>
          </a:p>
          <a:p>
            <a:pPr algn="ctr">
              <a:defRPr/>
            </a:pPr>
            <a:r>
              <a:rPr lang="fr-FR" sz="4000" b="1" dirty="0">
                <a:solidFill>
                  <a:schemeClr val="tx1"/>
                </a:solidFill>
              </a:rPr>
              <a:t>2. </a:t>
            </a:r>
            <a:r>
              <a:rPr lang="fr-FR" sz="3600" b="1" dirty="0">
                <a:solidFill>
                  <a:schemeClr val="tx1"/>
                </a:solidFill>
              </a:rPr>
              <a:t>Techniques</a:t>
            </a:r>
          </a:p>
          <a:p>
            <a:pPr algn="ctr">
              <a:defRPr/>
            </a:pPr>
            <a:r>
              <a:rPr lang="fr-FR" sz="1800" b="1" strike="sngStrike" dirty="0">
                <a:solidFill>
                  <a:schemeClr val="tx1"/>
                </a:solidFill>
              </a:rPr>
              <a:t>quick and </a:t>
            </a:r>
            <a:r>
              <a:rPr lang="fr-FR" sz="1800" b="1" strike="sngStrike" dirty="0" err="1">
                <a:solidFill>
                  <a:schemeClr val="tx1"/>
                </a:solidFill>
              </a:rPr>
              <a:t>dirty</a:t>
            </a:r>
            <a:endParaRPr lang="fr-FR" sz="1800" b="1" strike="sngStrike" dirty="0">
              <a:solidFill>
                <a:schemeClr val="tx1"/>
              </a:solidFill>
            </a:endParaRPr>
          </a:p>
          <a:p>
            <a:pPr algn="ctr">
              <a:defRPr/>
            </a:pPr>
            <a:r>
              <a:rPr lang="fr-FR" sz="4000" b="1" dirty="0">
                <a:solidFill>
                  <a:schemeClr val="tx1"/>
                </a:solidFill>
              </a:rPr>
              <a:t>3. </a:t>
            </a:r>
            <a:r>
              <a:rPr lang="fr-FR" sz="3600" b="1" dirty="0">
                <a:solidFill>
                  <a:schemeClr val="tx1"/>
                </a:solidFill>
              </a:rPr>
              <a:t>Applications</a:t>
            </a:r>
          </a:p>
          <a:p>
            <a:pPr algn="ctr">
              <a:defRPr/>
            </a:pPr>
            <a:r>
              <a:rPr lang="fr-FR" sz="1800" b="1" dirty="0">
                <a:solidFill>
                  <a:schemeClr val="tx1"/>
                </a:solidFill>
              </a:rPr>
              <a:t>= lire, </a:t>
            </a:r>
            <a:r>
              <a:rPr lang="fr-FR" sz="1800" b="1" dirty="0" err="1">
                <a:solidFill>
                  <a:schemeClr val="tx1"/>
                </a:solidFill>
              </a:rPr>
              <a:t>interpreter</a:t>
            </a:r>
            <a:r>
              <a:rPr lang="fr-FR" sz="1800" b="1" dirty="0">
                <a:solidFill>
                  <a:schemeClr val="tx1"/>
                </a:solidFill>
              </a:rPr>
              <a:t>, imaginer, modéliser, </a:t>
            </a:r>
          </a:p>
          <a:p>
            <a:pPr algn="ctr">
              <a:defRPr/>
            </a:pPr>
            <a:r>
              <a:rPr lang="fr-FR" sz="1800" b="1" dirty="0">
                <a:solidFill>
                  <a:schemeClr val="tx1"/>
                </a:solidFill>
              </a:rPr>
              <a:t>« </a:t>
            </a:r>
            <a:r>
              <a:rPr lang="fr-FR" sz="1800" b="1" dirty="0" err="1">
                <a:solidFill>
                  <a:schemeClr val="tx1"/>
                </a:solidFill>
              </a:rPr>
              <a:t>moléculariser</a:t>
            </a:r>
            <a:r>
              <a:rPr lang="fr-FR" sz="1800" b="1" dirty="0">
                <a:solidFill>
                  <a:schemeClr val="tx1"/>
                </a:solidFill>
              </a:rPr>
              <a:t> », </a:t>
            </a:r>
            <a:r>
              <a:rPr lang="fr-FR" sz="1800" b="1" u="sng" dirty="0">
                <a:solidFill>
                  <a:schemeClr val="tx1"/>
                </a:solidFill>
              </a:rPr>
              <a:t>réfléchir</a:t>
            </a:r>
            <a:r>
              <a:rPr lang="fr-FR" sz="1800" b="1" dirty="0">
                <a:solidFill>
                  <a:schemeClr val="tx1"/>
                </a:solidFill>
              </a:rPr>
              <a:t>, </a:t>
            </a:r>
          </a:p>
          <a:p>
            <a:pPr algn="ctr">
              <a:defRPr/>
            </a:pPr>
            <a:r>
              <a:rPr lang="fr-FR" sz="1800" b="1" dirty="0">
                <a:solidFill>
                  <a:schemeClr val="tx1"/>
                </a:solidFill>
              </a:rPr>
              <a:t>tester!!!    = </a:t>
            </a:r>
            <a:r>
              <a:rPr lang="fr-FR" sz="1800" b="1" dirty="0" err="1">
                <a:solidFill>
                  <a:schemeClr val="tx1"/>
                </a:solidFill>
              </a:rPr>
              <a:t>ur</a:t>
            </a:r>
            <a:r>
              <a:rPr lang="fr-FR" sz="1800" b="1" dirty="0">
                <a:solidFill>
                  <a:schemeClr val="tx1"/>
                </a:solidFill>
              </a:rPr>
              <a:t> job </a:t>
            </a:r>
          </a:p>
          <a:p>
            <a:pPr algn="ctr">
              <a:defRPr/>
            </a:pPr>
            <a:r>
              <a:rPr lang="fr-FR" sz="3600" b="1" dirty="0">
                <a:solidFill>
                  <a:schemeClr val="tx1"/>
                </a:solidFill>
              </a:rPr>
              <a:t>4. </a:t>
            </a:r>
            <a:r>
              <a:rPr lang="fr-FR" sz="3600" b="1" dirty="0" err="1">
                <a:solidFill>
                  <a:schemeClr val="tx1"/>
                </a:solidFill>
              </a:rPr>
              <a:t>Statistics</a:t>
            </a:r>
            <a:r>
              <a:rPr lang="fr-FR" sz="1800" b="1" dirty="0">
                <a:solidFill>
                  <a:schemeClr val="tx1"/>
                </a:solidFill>
              </a:rPr>
              <a:t>... </a:t>
            </a:r>
          </a:p>
          <a:p>
            <a:pPr algn="ctr">
              <a:defRPr/>
            </a:pPr>
            <a:r>
              <a:rPr lang="fr-FR" sz="1800" b="1" dirty="0">
                <a:solidFill>
                  <a:schemeClr val="tx1"/>
                </a:solidFill>
              </a:rPr>
              <a:t>NOT </a:t>
            </a:r>
            <a:r>
              <a:rPr lang="fr-FR" sz="1800" b="1" dirty="0" err="1">
                <a:solidFill>
                  <a:schemeClr val="tx1"/>
                </a:solidFill>
              </a:rPr>
              <a:t>ur</a:t>
            </a:r>
            <a:r>
              <a:rPr lang="fr-FR" sz="1800" b="1" dirty="0">
                <a:solidFill>
                  <a:schemeClr val="tx1"/>
                </a:solidFill>
              </a:rPr>
              <a:t> job (!) but </a:t>
            </a:r>
            <a:r>
              <a:rPr lang="fr-FR" sz="1800" b="1" dirty="0" err="1">
                <a:solidFill>
                  <a:schemeClr val="tx1"/>
                </a:solidFill>
              </a:rPr>
              <a:t>you</a:t>
            </a:r>
            <a:r>
              <a:rPr lang="fr-FR" sz="1800" b="1" dirty="0">
                <a:solidFill>
                  <a:schemeClr val="tx1"/>
                </a:solidFill>
              </a:rPr>
              <a:t> must</a:t>
            </a:r>
          </a:p>
          <a:p>
            <a:pPr algn="ctr">
              <a:defRPr/>
            </a:pPr>
            <a:r>
              <a:rPr lang="fr-FR" sz="1800" b="1" dirty="0" err="1">
                <a:solidFill>
                  <a:schemeClr val="tx1"/>
                </a:solidFill>
              </a:rPr>
              <a:t>understand</a:t>
            </a:r>
            <a:r>
              <a:rPr lang="fr-FR" sz="1800" b="1" dirty="0">
                <a:solidFill>
                  <a:schemeClr val="tx1"/>
                </a:solidFill>
              </a:rPr>
              <a:t> </a:t>
            </a:r>
            <a:r>
              <a:rPr lang="fr-FR" sz="1800" b="1" dirty="0" err="1">
                <a:solidFill>
                  <a:schemeClr val="tx1"/>
                </a:solidFill>
              </a:rPr>
              <a:t>them</a:t>
            </a:r>
            <a:endParaRPr lang="fr-FR" sz="1800" b="1" dirty="0">
              <a:solidFill>
                <a:schemeClr val="tx1"/>
              </a:solidFill>
            </a:endParaRPr>
          </a:p>
          <a:p>
            <a:pPr algn="ctr">
              <a:defRPr/>
            </a:pPr>
            <a:endParaRPr lang="fr-FR" sz="1800" b="1" dirty="0">
              <a:solidFill>
                <a:schemeClr val="tx1"/>
              </a:solidFill>
            </a:endParaRPr>
          </a:p>
        </p:txBody>
      </p:sp>
      <p:sp>
        <p:nvSpPr>
          <p:cNvPr id="19459" name="ZoneTexte 7"/>
          <p:cNvSpPr txBox="1">
            <a:spLocks noChangeArrowheads="1"/>
          </p:cNvSpPr>
          <p:nvPr/>
        </p:nvSpPr>
        <p:spPr bwMode="auto">
          <a:xfrm>
            <a:off x="3276600" y="76200"/>
            <a:ext cx="2608263" cy="708025"/>
          </a:xfrm>
          <a:prstGeom prst="rect">
            <a:avLst/>
          </a:prstGeom>
          <a:noFill/>
          <a:ln w="9525">
            <a:noFill/>
            <a:miter lim="800000"/>
            <a:headEnd/>
            <a:tailEnd/>
          </a:ln>
        </p:spPr>
        <p:txBody>
          <a:bodyPr wrap="none">
            <a:prstTxWarp prst="textNoShape">
              <a:avLst/>
            </a:prstTxWarp>
            <a:spAutoFit/>
          </a:bodyPr>
          <a:lstStyle/>
          <a:p>
            <a:r>
              <a:rPr lang="fr-FR" sz="4000" b="1">
                <a:solidFill>
                  <a:srgbClr val="FF0000"/>
                </a:solidFill>
              </a:rPr>
              <a:t>« Omics »</a:t>
            </a:r>
          </a:p>
        </p:txBody>
      </p:sp>
      <p:sp>
        <p:nvSpPr>
          <p:cNvPr id="19460" name="Rectangle 3"/>
          <p:cNvSpPr>
            <a:spLocks noChangeArrowheads="1"/>
          </p:cNvSpPr>
          <p:nvPr/>
        </p:nvSpPr>
        <p:spPr bwMode="auto">
          <a:xfrm>
            <a:off x="1828800" y="4229100"/>
            <a:ext cx="5410200" cy="2247900"/>
          </a:xfrm>
          <a:prstGeom prst="rect">
            <a:avLst/>
          </a:prstGeom>
          <a:solidFill>
            <a:schemeClr val="bg1"/>
          </a:solidFill>
          <a:ln w="9525">
            <a:noFill/>
            <a:round/>
            <a:headEnd/>
            <a:tailEnd/>
          </a:ln>
        </p:spPr>
        <p:txBody>
          <a:bodyPr>
            <a:prstTxWarp prst="textNoShape">
              <a:avLst/>
            </a:prstTxWarp>
          </a:bodyPr>
          <a:lstStyle/>
          <a:p>
            <a:endParaRPr lang="fr-FR"/>
          </a:p>
        </p:txBody>
      </p:sp>
      <p:sp>
        <p:nvSpPr>
          <p:cNvPr id="19461" name="Rectangle 4"/>
          <p:cNvSpPr>
            <a:spLocks noChangeArrowheads="1"/>
          </p:cNvSpPr>
          <p:nvPr/>
        </p:nvSpPr>
        <p:spPr bwMode="auto">
          <a:xfrm>
            <a:off x="1447800" y="927100"/>
            <a:ext cx="5410200" cy="1917700"/>
          </a:xfrm>
          <a:prstGeom prst="rect">
            <a:avLst/>
          </a:prstGeom>
          <a:solidFill>
            <a:schemeClr val="bg1">
              <a:alpha val="65097"/>
            </a:schemeClr>
          </a:solidFill>
          <a:ln w="9525">
            <a:noFill/>
            <a:round/>
            <a:headEnd/>
            <a:tailEnd/>
          </a:ln>
        </p:spPr>
        <p:txBody>
          <a:bodyPr>
            <a:prstTxWarp prst="textNoShape">
              <a:avLst/>
            </a:prstTxWarp>
          </a:bodyPr>
          <a:lstStyle/>
          <a:p>
            <a:endParaRPr lang="fr-F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pic>
        <p:nvPicPr>
          <p:cNvPr id="20482" name="Image 33"/>
          <p:cNvPicPr>
            <a:picLocks noChangeAspect="1"/>
          </p:cNvPicPr>
          <p:nvPr/>
        </p:nvPicPr>
        <p:blipFill>
          <a:blip r:embed="rId2"/>
          <a:srcRect/>
          <a:stretch>
            <a:fillRect/>
          </a:stretch>
        </p:blipFill>
        <p:spPr bwMode="auto">
          <a:xfrm>
            <a:off x="1828800" y="1447800"/>
            <a:ext cx="5384800" cy="4038600"/>
          </a:xfrm>
          <a:prstGeom prst="rect">
            <a:avLst/>
          </a:prstGeom>
          <a:noFill/>
          <a:ln w="9525">
            <a:noFill/>
            <a:miter lim="800000"/>
            <a:headEnd/>
            <a:tailEnd/>
          </a:ln>
        </p:spPr>
      </p:pic>
      <p:sp>
        <p:nvSpPr>
          <p:cNvPr id="20483" name="ZoneTexte 34"/>
          <p:cNvSpPr txBox="1">
            <a:spLocks noChangeArrowheads="1"/>
          </p:cNvSpPr>
          <p:nvPr/>
        </p:nvSpPr>
        <p:spPr bwMode="auto">
          <a:xfrm>
            <a:off x="3048000" y="762000"/>
            <a:ext cx="3205163" cy="276225"/>
          </a:xfrm>
          <a:prstGeom prst="rect">
            <a:avLst/>
          </a:prstGeom>
          <a:noFill/>
          <a:ln w="9525">
            <a:noFill/>
            <a:miter lim="800000"/>
            <a:headEnd/>
            <a:tailEnd/>
          </a:ln>
        </p:spPr>
        <p:txBody>
          <a:bodyPr wrap="none">
            <a:prstTxWarp prst="textNoShape">
              <a:avLst/>
            </a:prstTxWarp>
            <a:spAutoFit/>
          </a:bodyPr>
          <a:lstStyle/>
          <a:p>
            <a:r>
              <a:rPr lang="fr-FR"/>
              <a:t>Submit your samples and get a good sleep ?</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21506" name="ZoneTexte 3"/>
          <p:cNvSpPr txBox="1">
            <a:spLocks noChangeArrowheads="1"/>
          </p:cNvSpPr>
          <p:nvPr/>
        </p:nvSpPr>
        <p:spPr bwMode="auto">
          <a:xfrm>
            <a:off x="3305175" y="457200"/>
            <a:ext cx="2562225" cy="461963"/>
          </a:xfrm>
          <a:prstGeom prst="rect">
            <a:avLst/>
          </a:prstGeom>
          <a:noFill/>
          <a:ln w="9525">
            <a:noFill/>
            <a:miter lim="800000"/>
            <a:headEnd/>
            <a:tailEnd/>
          </a:ln>
        </p:spPr>
        <p:txBody>
          <a:bodyPr wrap="none">
            <a:prstTxWarp prst="textNoShape">
              <a:avLst/>
            </a:prstTxWarp>
            <a:spAutoFit/>
          </a:bodyPr>
          <a:lstStyle/>
          <a:p>
            <a:endParaRPr lang="fr-FR"/>
          </a:p>
          <a:p>
            <a:r>
              <a:rPr lang="fr-FR"/>
              <a:t>1. What are the limiting factors ???</a:t>
            </a:r>
          </a:p>
        </p:txBody>
      </p:sp>
      <p:sp>
        <p:nvSpPr>
          <p:cNvPr id="18" name="Line 6"/>
          <p:cNvSpPr>
            <a:spLocks noChangeShapeType="1"/>
          </p:cNvSpPr>
          <p:nvPr/>
        </p:nvSpPr>
        <p:spPr bwMode="auto">
          <a:xfrm>
            <a:off x="2590800" y="1827213"/>
            <a:ext cx="685800" cy="1587"/>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19" name="Line 6"/>
          <p:cNvSpPr>
            <a:spLocks noChangeShapeType="1"/>
          </p:cNvSpPr>
          <p:nvPr/>
        </p:nvSpPr>
        <p:spPr bwMode="auto">
          <a:xfrm>
            <a:off x="3429000" y="1828800"/>
            <a:ext cx="2438400" cy="0"/>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0" name="Line 6"/>
          <p:cNvSpPr>
            <a:spLocks noChangeShapeType="1"/>
          </p:cNvSpPr>
          <p:nvPr/>
        </p:nvSpPr>
        <p:spPr bwMode="auto">
          <a:xfrm>
            <a:off x="4343400" y="2324100"/>
            <a:ext cx="2438400" cy="0"/>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1" name="ZoneTexte 8"/>
          <p:cNvSpPr txBox="1">
            <a:spLocks noChangeArrowheads="1"/>
          </p:cNvSpPr>
          <p:nvPr/>
        </p:nvSpPr>
        <p:spPr bwMode="auto">
          <a:xfrm>
            <a:off x="1212850" y="1704975"/>
            <a:ext cx="1074738" cy="276225"/>
          </a:xfrm>
          <a:prstGeom prst="rect">
            <a:avLst/>
          </a:prstGeom>
          <a:noFill/>
          <a:ln w="9525">
            <a:noFill/>
            <a:miter lim="800000"/>
            <a:headEnd/>
            <a:tailEnd/>
          </a:ln>
        </p:spPr>
        <p:txBody>
          <a:bodyPr wrap="none">
            <a:prstTxWarp prst="textNoShape">
              <a:avLst/>
            </a:prstTxWarp>
            <a:spAutoFit/>
          </a:bodyPr>
          <a:lstStyle/>
          <a:p>
            <a:r>
              <a:rPr lang="fr-FR"/>
              <a:t>Too Simple ?</a:t>
            </a:r>
          </a:p>
        </p:txBody>
      </p:sp>
      <p:sp>
        <p:nvSpPr>
          <p:cNvPr id="22" name="ZoneTexte 9"/>
          <p:cNvSpPr txBox="1">
            <a:spLocks noChangeArrowheads="1"/>
          </p:cNvSpPr>
          <p:nvPr/>
        </p:nvSpPr>
        <p:spPr bwMode="auto">
          <a:xfrm>
            <a:off x="1219200" y="2276475"/>
            <a:ext cx="920750" cy="276225"/>
          </a:xfrm>
          <a:prstGeom prst="rect">
            <a:avLst/>
          </a:prstGeom>
          <a:noFill/>
          <a:ln w="9525">
            <a:noFill/>
            <a:miter lim="800000"/>
            <a:headEnd/>
            <a:tailEnd/>
          </a:ln>
        </p:spPr>
        <p:txBody>
          <a:bodyPr wrap="none">
            <a:prstTxWarp prst="textNoShape">
              <a:avLst/>
            </a:prstTxWarp>
            <a:spAutoFit/>
          </a:bodyPr>
          <a:lstStyle/>
          <a:p>
            <a:r>
              <a:rPr lang="fr-FR"/>
              <a:t>Scenario 2</a:t>
            </a:r>
          </a:p>
        </p:txBody>
      </p:sp>
      <p:sp>
        <p:nvSpPr>
          <p:cNvPr id="23" name="ZoneTexte 14"/>
          <p:cNvSpPr txBox="1">
            <a:spLocks noChangeArrowheads="1"/>
          </p:cNvSpPr>
          <p:nvPr/>
        </p:nvSpPr>
        <p:spPr bwMode="auto">
          <a:xfrm>
            <a:off x="2441575" y="1582738"/>
            <a:ext cx="936625" cy="461962"/>
          </a:xfrm>
          <a:prstGeom prst="rect">
            <a:avLst/>
          </a:prstGeom>
          <a:noFill/>
          <a:ln w="9525">
            <a:noFill/>
            <a:miter lim="800000"/>
            <a:headEnd/>
            <a:tailEnd/>
          </a:ln>
        </p:spPr>
        <p:txBody>
          <a:bodyPr wrap="none">
            <a:prstTxWarp prst="textNoShape">
              <a:avLst/>
            </a:prstTxWarp>
            <a:spAutoFit/>
          </a:bodyPr>
          <a:lstStyle/>
          <a:p>
            <a:pPr algn="ctr"/>
            <a:r>
              <a:rPr lang="fr-FR" dirty="0" err="1" smtClean="0"/>
              <a:t>qPCR</a:t>
            </a:r>
            <a:endParaRPr lang="fr-FR" dirty="0"/>
          </a:p>
          <a:p>
            <a:pPr algn="ctr"/>
            <a:r>
              <a:rPr lang="fr-FR" dirty="0"/>
              <a:t>(validation)</a:t>
            </a:r>
          </a:p>
        </p:txBody>
      </p:sp>
      <p:sp>
        <p:nvSpPr>
          <p:cNvPr id="24" name="ZoneTexte 15"/>
          <p:cNvSpPr txBox="1">
            <a:spLocks noChangeArrowheads="1"/>
          </p:cNvSpPr>
          <p:nvPr/>
        </p:nvSpPr>
        <p:spPr bwMode="auto">
          <a:xfrm>
            <a:off x="4040188" y="1524000"/>
            <a:ext cx="826143" cy="276999"/>
          </a:xfrm>
          <a:prstGeom prst="rect">
            <a:avLst/>
          </a:prstGeom>
          <a:noFill/>
          <a:ln w="9525">
            <a:noFill/>
            <a:miter lim="800000"/>
            <a:headEnd/>
            <a:tailEnd/>
          </a:ln>
        </p:spPr>
        <p:txBody>
          <a:bodyPr wrap="none">
            <a:prstTxWarp prst="textNoShape">
              <a:avLst/>
            </a:prstTxWarp>
            <a:spAutoFit/>
          </a:bodyPr>
          <a:lstStyle/>
          <a:p>
            <a:r>
              <a:rPr lang="fr-FR" dirty="0" err="1" smtClean="0"/>
              <a:t>ChIP-</a:t>
            </a:r>
            <a:r>
              <a:rPr lang="fr-FR" dirty="0" err="1"/>
              <a:t>seq</a:t>
            </a:r>
            <a:endParaRPr lang="fr-FR" dirty="0"/>
          </a:p>
        </p:txBody>
      </p:sp>
      <p:sp>
        <p:nvSpPr>
          <p:cNvPr id="25" name="ZoneTexte 17"/>
          <p:cNvSpPr txBox="1">
            <a:spLocks noChangeArrowheads="1"/>
          </p:cNvSpPr>
          <p:nvPr/>
        </p:nvSpPr>
        <p:spPr bwMode="auto">
          <a:xfrm>
            <a:off x="4876800" y="2019300"/>
            <a:ext cx="826143" cy="276999"/>
          </a:xfrm>
          <a:prstGeom prst="rect">
            <a:avLst/>
          </a:prstGeom>
          <a:noFill/>
          <a:ln w="9525">
            <a:noFill/>
            <a:miter lim="800000"/>
            <a:headEnd/>
            <a:tailEnd/>
          </a:ln>
        </p:spPr>
        <p:txBody>
          <a:bodyPr wrap="none">
            <a:prstTxWarp prst="textNoShape">
              <a:avLst/>
            </a:prstTxWarp>
            <a:spAutoFit/>
          </a:bodyPr>
          <a:lstStyle/>
          <a:p>
            <a:r>
              <a:rPr lang="fr-FR" dirty="0" err="1" smtClean="0"/>
              <a:t>ChIP-</a:t>
            </a:r>
            <a:r>
              <a:rPr lang="fr-FR" dirty="0" err="1"/>
              <a:t>seq</a:t>
            </a:r>
            <a:endParaRPr lang="fr-FR" dirty="0"/>
          </a:p>
        </p:txBody>
      </p:sp>
      <p:sp>
        <p:nvSpPr>
          <p:cNvPr id="26" name="Line 6"/>
          <p:cNvSpPr>
            <a:spLocks noChangeShapeType="1"/>
          </p:cNvSpPr>
          <p:nvPr/>
        </p:nvSpPr>
        <p:spPr bwMode="auto">
          <a:xfrm>
            <a:off x="2587625" y="2297113"/>
            <a:ext cx="685800" cy="1587"/>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7" name="ZoneTexte 25"/>
          <p:cNvSpPr txBox="1">
            <a:spLocks noChangeArrowheads="1"/>
          </p:cNvSpPr>
          <p:nvPr/>
        </p:nvSpPr>
        <p:spPr bwMode="auto">
          <a:xfrm>
            <a:off x="2438400" y="2052638"/>
            <a:ext cx="936625" cy="461962"/>
          </a:xfrm>
          <a:prstGeom prst="rect">
            <a:avLst/>
          </a:prstGeom>
          <a:noFill/>
          <a:ln w="9525">
            <a:noFill/>
            <a:miter lim="800000"/>
            <a:headEnd/>
            <a:tailEnd/>
          </a:ln>
        </p:spPr>
        <p:txBody>
          <a:bodyPr wrap="none">
            <a:prstTxWarp prst="textNoShape">
              <a:avLst/>
            </a:prstTxWarp>
            <a:spAutoFit/>
          </a:bodyPr>
          <a:lstStyle/>
          <a:p>
            <a:pPr algn="ctr"/>
            <a:r>
              <a:rPr lang="fr-FR" dirty="0" err="1" smtClean="0"/>
              <a:t>qPCR</a:t>
            </a:r>
            <a:endParaRPr lang="fr-FR" dirty="0"/>
          </a:p>
          <a:p>
            <a:pPr algn="ctr"/>
            <a:r>
              <a:rPr lang="fr-FR" dirty="0"/>
              <a:t>(validation)</a:t>
            </a:r>
          </a:p>
        </p:txBody>
      </p:sp>
      <p:sp>
        <p:nvSpPr>
          <p:cNvPr id="28" name="ZoneTexte 31"/>
          <p:cNvSpPr txBox="1">
            <a:spLocks noChangeArrowheads="1"/>
          </p:cNvSpPr>
          <p:nvPr/>
        </p:nvSpPr>
        <p:spPr bwMode="auto">
          <a:xfrm>
            <a:off x="3405188" y="2057400"/>
            <a:ext cx="835025" cy="461963"/>
          </a:xfrm>
          <a:prstGeom prst="rect">
            <a:avLst/>
          </a:prstGeom>
          <a:noFill/>
          <a:ln w="9525">
            <a:noFill/>
            <a:miter lim="800000"/>
            <a:headEnd/>
            <a:tailEnd/>
          </a:ln>
        </p:spPr>
        <p:txBody>
          <a:bodyPr wrap="none">
            <a:prstTxWarp prst="textNoShape">
              <a:avLst/>
            </a:prstTxWarp>
            <a:spAutoFit/>
          </a:bodyPr>
          <a:lstStyle/>
          <a:p>
            <a:pPr algn="ctr"/>
            <a:r>
              <a:rPr lang="fr-FR" b="1"/>
              <a:t>Optimize</a:t>
            </a:r>
          </a:p>
          <a:p>
            <a:pPr algn="ctr"/>
            <a:endParaRPr lang="fr-FR"/>
          </a:p>
        </p:txBody>
      </p:sp>
      <p:sp>
        <p:nvSpPr>
          <p:cNvPr id="29" name="Line 6"/>
          <p:cNvSpPr>
            <a:spLocks noChangeShapeType="1"/>
          </p:cNvSpPr>
          <p:nvPr/>
        </p:nvSpPr>
        <p:spPr bwMode="auto">
          <a:xfrm>
            <a:off x="3505200" y="2306638"/>
            <a:ext cx="685800" cy="1587"/>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30" name="Line 6"/>
          <p:cNvSpPr>
            <a:spLocks noChangeShapeType="1"/>
          </p:cNvSpPr>
          <p:nvPr/>
        </p:nvSpPr>
        <p:spPr bwMode="auto">
          <a:xfrm>
            <a:off x="4343400" y="2476500"/>
            <a:ext cx="2438400" cy="0"/>
          </a:xfrm>
          <a:prstGeom prst="line">
            <a:avLst/>
          </a:prstGeom>
          <a:noFill/>
          <a:ln w="19050">
            <a:solidFill>
              <a:srgbClr val="FFFFFF"/>
            </a:solidFill>
            <a:prstDash val="dash"/>
            <a:round/>
            <a:headEnd type="triangle" w="med" len="med"/>
            <a:tailEnd/>
          </a:ln>
        </p:spPr>
        <p:txBody>
          <a:bodyPr lIns="0" tIns="0" rIns="0" bIns="0">
            <a:prstTxWarp prst="textNoShape">
              <a:avLst/>
            </a:prstTxWarp>
          </a:bodyPr>
          <a:lstStyle/>
          <a:p>
            <a:endParaRPr lang="fr-FR"/>
          </a:p>
        </p:txBody>
      </p:sp>
      <p:sp>
        <p:nvSpPr>
          <p:cNvPr id="31" name="ZoneTexte 43"/>
          <p:cNvSpPr txBox="1">
            <a:spLocks noChangeArrowheads="1"/>
          </p:cNvSpPr>
          <p:nvPr/>
        </p:nvSpPr>
        <p:spPr bwMode="auto">
          <a:xfrm>
            <a:off x="6781800" y="2082800"/>
            <a:ext cx="684213" cy="457200"/>
          </a:xfrm>
          <a:prstGeom prst="rect">
            <a:avLst/>
          </a:prstGeom>
          <a:noFill/>
          <a:ln w="9525">
            <a:noFill/>
            <a:miter lim="800000"/>
            <a:headEnd/>
            <a:tailEnd/>
          </a:ln>
        </p:spPr>
        <p:txBody>
          <a:bodyPr>
            <a:prstTxWarp prst="textNoShape">
              <a:avLst/>
            </a:prstTxWarp>
            <a:spAutoFit/>
          </a:bodyPr>
          <a:lstStyle/>
          <a:p>
            <a:pPr algn="ctr"/>
            <a:r>
              <a:rPr lang="fr-FR" dirty="0" err="1" smtClean="0"/>
              <a:t>qPCR</a:t>
            </a:r>
            <a:endParaRPr lang="fr-FR" dirty="0"/>
          </a:p>
          <a:p>
            <a:pPr algn="ctr"/>
            <a:r>
              <a:rPr lang="fr-FR" dirty="0"/>
              <a:t>test</a:t>
            </a:r>
          </a:p>
        </p:txBody>
      </p:sp>
      <p:sp>
        <p:nvSpPr>
          <p:cNvPr id="32" name="Line 6"/>
          <p:cNvSpPr>
            <a:spLocks noChangeShapeType="1"/>
          </p:cNvSpPr>
          <p:nvPr/>
        </p:nvSpPr>
        <p:spPr bwMode="auto">
          <a:xfrm>
            <a:off x="6870700" y="2324100"/>
            <a:ext cx="685800" cy="1588"/>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22530" name="ZoneTexte 3"/>
          <p:cNvSpPr txBox="1">
            <a:spLocks noChangeArrowheads="1"/>
          </p:cNvSpPr>
          <p:nvPr/>
        </p:nvSpPr>
        <p:spPr bwMode="auto">
          <a:xfrm>
            <a:off x="3305175" y="457200"/>
            <a:ext cx="2562225" cy="461963"/>
          </a:xfrm>
          <a:prstGeom prst="rect">
            <a:avLst/>
          </a:prstGeom>
          <a:noFill/>
          <a:ln w="9525">
            <a:noFill/>
            <a:miter lim="800000"/>
            <a:headEnd/>
            <a:tailEnd/>
          </a:ln>
        </p:spPr>
        <p:txBody>
          <a:bodyPr wrap="none">
            <a:prstTxWarp prst="textNoShape">
              <a:avLst/>
            </a:prstTxWarp>
            <a:spAutoFit/>
          </a:bodyPr>
          <a:lstStyle/>
          <a:p>
            <a:endParaRPr lang="fr-FR"/>
          </a:p>
          <a:p>
            <a:r>
              <a:rPr lang="fr-FR"/>
              <a:t>1. What are the limiting factors ???</a:t>
            </a:r>
          </a:p>
        </p:txBody>
      </p:sp>
      <p:sp>
        <p:nvSpPr>
          <p:cNvPr id="22531" name="Line 6"/>
          <p:cNvSpPr>
            <a:spLocks noChangeShapeType="1"/>
          </p:cNvSpPr>
          <p:nvPr/>
        </p:nvSpPr>
        <p:spPr bwMode="auto">
          <a:xfrm>
            <a:off x="2590800" y="1827213"/>
            <a:ext cx="685800" cy="1587"/>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2532" name="Line 6"/>
          <p:cNvSpPr>
            <a:spLocks noChangeShapeType="1"/>
          </p:cNvSpPr>
          <p:nvPr/>
        </p:nvSpPr>
        <p:spPr bwMode="auto">
          <a:xfrm>
            <a:off x="3429000" y="1828800"/>
            <a:ext cx="2438400" cy="0"/>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2533" name="Line 6"/>
          <p:cNvSpPr>
            <a:spLocks noChangeShapeType="1"/>
          </p:cNvSpPr>
          <p:nvPr/>
        </p:nvSpPr>
        <p:spPr bwMode="auto">
          <a:xfrm>
            <a:off x="4343400" y="2324100"/>
            <a:ext cx="2438400" cy="0"/>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2534" name="ZoneTexte 8"/>
          <p:cNvSpPr txBox="1">
            <a:spLocks noChangeArrowheads="1"/>
          </p:cNvSpPr>
          <p:nvPr/>
        </p:nvSpPr>
        <p:spPr bwMode="auto">
          <a:xfrm>
            <a:off x="1212850" y="1704975"/>
            <a:ext cx="1074738" cy="276225"/>
          </a:xfrm>
          <a:prstGeom prst="rect">
            <a:avLst/>
          </a:prstGeom>
          <a:noFill/>
          <a:ln w="9525">
            <a:noFill/>
            <a:miter lim="800000"/>
            <a:headEnd/>
            <a:tailEnd/>
          </a:ln>
        </p:spPr>
        <p:txBody>
          <a:bodyPr wrap="none">
            <a:prstTxWarp prst="textNoShape">
              <a:avLst/>
            </a:prstTxWarp>
            <a:spAutoFit/>
          </a:bodyPr>
          <a:lstStyle/>
          <a:p>
            <a:r>
              <a:rPr lang="fr-FR"/>
              <a:t>Too Simple ?</a:t>
            </a:r>
          </a:p>
        </p:txBody>
      </p:sp>
      <p:sp>
        <p:nvSpPr>
          <p:cNvPr id="22535" name="ZoneTexte 9"/>
          <p:cNvSpPr txBox="1">
            <a:spLocks noChangeArrowheads="1"/>
          </p:cNvSpPr>
          <p:nvPr/>
        </p:nvSpPr>
        <p:spPr bwMode="auto">
          <a:xfrm>
            <a:off x="1219200" y="2276475"/>
            <a:ext cx="920750" cy="276225"/>
          </a:xfrm>
          <a:prstGeom prst="rect">
            <a:avLst/>
          </a:prstGeom>
          <a:noFill/>
          <a:ln w="9525">
            <a:noFill/>
            <a:miter lim="800000"/>
            <a:headEnd/>
            <a:tailEnd/>
          </a:ln>
        </p:spPr>
        <p:txBody>
          <a:bodyPr wrap="none">
            <a:prstTxWarp prst="textNoShape">
              <a:avLst/>
            </a:prstTxWarp>
            <a:spAutoFit/>
          </a:bodyPr>
          <a:lstStyle/>
          <a:p>
            <a:r>
              <a:rPr lang="fr-FR"/>
              <a:t>Scenario 2</a:t>
            </a:r>
          </a:p>
        </p:txBody>
      </p:sp>
      <p:sp>
        <p:nvSpPr>
          <p:cNvPr id="22536" name="ZoneTexte 14"/>
          <p:cNvSpPr txBox="1">
            <a:spLocks noChangeArrowheads="1"/>
          </p:cNvSpPr>
          <p:nvPr/>
        </p:nvSpPr>
        <p:spPr bwMode="auto">
          <a:xfrm>
            <a:off x="2441575" y="1582738"/>
            <a:ext cx="936625" cy="461962"/>
          </a:xfrm>
          <a:prstGeom prst="rect">
            <a:avLst/>
          </a:prstGeom>
          <a:noFill/>
          <a:ln w="9525">
            <a:noFill/>
            <a:miter lim="800000"/>
            <a:headEnd/>
            <a:tailEnd/>
          </a:ln>
        </p:spPr>
        <p:txBody>
          <a:bodyPr wrap="none">
            <a:prstTxWarp prst="textNoShape">
              <a:avLst/>
            </a:prstTxWarp>
            <a:spAutoFit/>
          </a:bodyPr>
          <a:lstStyle/>
          <a:p>
            <a:pPr algn="ctr"/>
            <a:r>
              <a:rPr lang="fr-FR" dirty="0" err="1" smtClean="0"/>
              <a:t>qPCR</a:t>
            </a:r>
            <a:endParaRPr lang="fr-FR" dirty="0"/>
          </a:p>
          <a:p>
            <a:pPr algn="ctr"/>
            <a:r>
              <a:rPr lang="fr-FR" dirty="0"/>
              <a:t>(validation)</a:t>
            </a:r>
          </a:p>
        </p:txBody>
      </p:sp>
      <p:sp>
        <p:nvSpPr>
          <p:cNvPr id="22537" name="ZoneTexte 15"/>
          <p:cNvSpPr txBox="1">
            <a:spLocks noChangeArrowheads="1"/>
          </p:cNvSpPr>
          <p:nvPr/>
        </p:nvSpPr>
        <p:spPr bwMode="auto">
          <a:xfrm>
            <a:off x="4040188" y="1524000"/>
            <a:ext cx="826143" cy="276999"/>
          </a:xfrm>
          <a:prstGeom prst="rect">
            <a:avLst/>
          </a:prstGeom>
          <a:noFill/>
          <a:ln w="9525">
            <a:noFill/>
            <a:miter lim="800000"/>
            <a:headEnd/>
            <a:tailEnd/>
          </a:ln>
        </p:spPr>
        <p:txBody>
          <a:bodyPr wrap="none">
            <a:prstTxWarp prst="textNoShape">
              <a:avLst/>
            </a:prstTxWarp>
            <a:spAutoFit/>
          </a:bodyPr>
          <a:lstStyle/>
          <a:p>
            <a:r>
              <a:rPr lang="fr-FR" dirty="0" err="1" smtClean="0"/>
              <a:t>ChIP-</a:t>
            </a:r>
            <a:r>
              <a:rPr lang="fr-FR" dirty="0" err="1"/>
              <a:t>seq</a:t>
            </a:r>
            <a:endParaRPr lang="fr-FR" dirty="0"/>
          </a:p>
        </p:txBody>
      </p:sp>
      <p:sp>
        <p:nvSpPr>
          <p:cNvPr id="22538" name="ZoneTexte 17"/>
          <p:cNvSpPr txBox="1">
            <a:spLocks noChangeArrowheads="1"/>
          </p:cNvSpPr>
          <p:nvPr/>
        </p:nvSpPr>
        <p:spPr bwMode="auto">
          <a:xfrm>
            <a:off x="4876800" y="2019300"/>
            <a:ext cx="826143" cy="276999"/>
          </a:xfrm>
          <a:prstGeom prst="rect">
            <a:avLst/>
          </a:prstGeom>
          <a:noFill/>
          <a:ln w="9525">
            <a:noFill/>
            <a:miter lim="800000"/>
            <a:headEnd/>
            <a:tailEnd/>
          </a:ln>
        </p:spPr>
        <p:txBody>
          <a:bodyPr wrap="none">
            <a:prstTxWarp prst="textNoShape">
              <a:avLst/>
            </a:prstTxWarp>
            <a:spAutoFit/>
          </a:bodyPr>
          <a:lstStyle/>
          <a:p>
            <a:r>
              <a:rPr lang="fr-FR" dirty="0" err="1" smtClean="0"/>
              <a:t>ChIP-</a:t>
            </a:r>
            <a:r>
              <a:rPr lang="fr-FR" dirty="0" err="1"/>
              <a:t>seq</a:t>
            </a:r>
            <a:endParaRPr lang="fr-FR" dirty="0"/>
          </a:p>
        </p:txBody>
      </p:sp>
      <p:sp>
        <p:nvSpPr>
          <p:cNvPr id="22539" name="Line 6"/>
          <p:cNvSpPr>
            <a:spLocks noChangeShapeType="1"/>
          </p:cNvSpPr>
          <p:nvPr/>
        </p:nvSpPr>
        <p:spPr bwMode="auto">
          <a:xfrm>
            <a:off x="2587625" y="2297113"/>
            <a:ext cx="685800" cy="1587"/>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2540" name="ZoneTexte 25"/>
          <p:cNvSpPr txBox="1">
            <a:spLocks noChangeArrowheads="1"/>
          </p:cNvSpPr>
          <p:nvPr/>
        </p:nvSpPr>
        <p:spPr bwMode="auto">
          <a:xfrm>
            <a:off x="2438400" y="2052638"/>
            <a:ext cx="936625" cy="461962"/>
          </a:xfrm>
          <a:prstGeom prst="rect">
            <a:avLst/>
          </a:prstGeom>
          <a:noFill/>
          <a:ln w="9525">
            <a:noFill/>
            <a:miter lim="800000"/>
            <a:headEnd/>
            <a:tailEnd/>
          </a:ln>
        </p:spPr>
        <p:txBody>
          <a:bodyPr wrap="none">
            <a:prstTxWarp prst="textNoShape">
              <a:avLst/>
            </a:prstTxWarp>
            <a:spAutoFit/>
          </a:bodyPr>
          <a:lstStyle/>
          <a:p>
            <a:pPr algn="ctr"/>
            <a:r>
              <a:rPr lang="fr-FR" dirty="0" err="1" smtClean="0"/>
              <a:t>qPCR</a:t>
            </a:r>
            <a:endParaRPr lang="fr-FR" dirty="0"/>
          </a:p>
          <a:p>
            <a:pPr algn="ctr"/>
            <a:r>
              <a:rPr lang="fr-FR" dirty="0"/>
              <a:t>(validation)</a:t>
            </a:r>
          </a:p>
        </p:txBody>
      </p:sp>
      <p:sp>
        <p:nvSpPr>
          <p:cNvPr id="22541" name="ZoneTexte 31"/>
          <p:cNvSpPr txBox="1">
            <a:spLocks noChangeArrowheads="1"/>
          </p:cNvSpPr>
          <p:nvPr/>
        </p:nvSpPr>
        <p:spPr bwMode="auto">
          <a:xfrm>
            <a:off x="3405188" y="2057400"/>
            <a:ext cx="835025" cy="461963"/>
          </a:xfrm>
          <a:prstGeom prst="rect">
            <a:avLst/>
          </a:prstGeom>
          <a:noFill/>
          <a:ln w="9525">
            <a:noFill/>
            <a:miter lim="800000"/>
            <a:headEnd/>
            <a:tailEnd/>
          </a:ln>
        </p:spPr>
        <p:txBody>
          <a:bodyPr wrap="none">
            <a:prstTxWarp prst="textNoShape">
              <a:avLst/>
            </a:prstTxWarp>
            <a:spAutoFit/>
          </a:bodyPr>
          <a:lstStyle/>
          <a:p>
            <a:pPr algn="ctr"/>
            <a:r>
              <a:rPr lang="fr-FR" b="1"/>
              <a:t>Optimize</a:t>
            </a:r>
          </a:p>
          <a:p>
            <a:pPr algn="ctr"/>
            <a:endParaRPr lang="fr-FR"/>
          </a:p>
        </p:txBody>
      </p:sp>
      <p:sp>
        <p:nvSpPr>
          <p:cNvPr id="22542" name="Line 6"/>
          <p:cNvSpPr>
            <a:spLocks noChangeShapeType="1"/>
          </p:cNvSpPr>
          <p:nvPr/>
        </p:nvSpPr>
        <p:spPr bwMode="auto">
          <a:xfrm>
            <a:off x="3505200" y="2306638"/>
            <a:ext cx="685800" cy="1587"/>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2543" name="Line 6"/>
          <p:cNvSpPr>
            <a:spLocks noChangeShapeType="1"/>
          </p:cNvSpPr>
          <p:nvPr/>
        </p:nvSpPr>
        <p:spPr bwMode="auto">
          <a:xfrm>
            <a:off x="4343400" y="2476500"/>
            <a:ext cx="2438400" cy="0"/>
          </a:xfrm>
          <a:prstGeom prst="line">
            <a:avLst/>
          </a:prstGeom>
          <a:noFill/>
          <a:ln w="19050">
            <a:solidFill>
              <a:srgbClr val="FFFFFF"/>
            </a:solidFill>
            <a:prstDash val="dash"/>
            <a:round/>
            <a:headEnd type="triangle" w="med" len="med"/>
            <a:tailEnd/>
          </a:ln>
        </p:spPr>
        <p:txBody>
          <a:bodyPr lIns="0" tIns="0" rIns="0" bIns="0">
            <a:prstTxWarp prst="textNoShape">
              <a:avLst/>
            </a:prstTxWarp>
          </a:bodyPr>
          <a:lstStyle/>
          <a:p>
            <a:endParaRPr lang="fr-FR"/>
          </a:p>
        </p:txBody>
      </p:sp>
      <p:sp>
        <p:nvSpPr>
          <p:cNvPr id="22544" name="ZoneTexte 43"/>
          <p:cNvSpPr txBox="1">
            <a:spLocks noChangeArrowheads="1"/>
          </p:cNvSpPr>
          <p:nvPr/>
        </p:nvSpPr>
        <p:spPr bwMode="auto">
          <a:xfrm>
            <a:off x="6781800" y="2082800"/>
            <a:ext cx="684213" cy="457200"/>
          </a:xfrm>
          <a:prstGeom prst="rect">
            <a:avLst/>
          </a:prstGeom>
          <a:noFill/>
          <a:ln w="9525">
            <a:noFill/>
            <a:miter lim="800000"/>
            <a:headEnd/>
            <a:tailEnd/>
          </a:ln>
        </p:spPr>
        <p:txBody>
          <a:bodyPr>
            <a:prstTxWarp prst="textNoShape">
              <a:avLst/>
            </a:prstTxWarp>
            <a:spAutoFit/>
          </a:bodyPr>
          <a:lstStyle/>
          <a:p>
            <a:pPr algn="ctr"/>
            <a:r>
              <a:rPr lang="fr-FR" dirty="0" err="1" smtClean="0"/>
              <a:t>qPCR</a:t>
            </a:r>
            <a:endParaRPr lang="fr-FR" dirty="0"/>
          </a:p>
          <a:p>
            <a:pPr algn="ctr"/>
            <a:r>
              <a:rPr lang="fr-FR" dirty="0"/>
              <a:t>test</a:t>
            </a:r>
          </a:p>
        </p:txBody>
      </p:sp>
      <p:sp>
        <p:nvSpPr>
          <p:cNvPr id="22545" name="Line 6"/>
          <p:cNvSpPr>
            <a:spLocks noChangeShapeType="1"/>
          </p:cNvSpPr>
          <p:nvPr/>
        </p:nvSpPr>
        <p:spPr bwMode="auto">
          <a:xfrm>
            <a:off x="6870700" y="2324100"/>
            <a:ext cx="685800" cy="1588"/>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2546" name="ZoneTexte 18"/>
          <p:cNvSpPr txBox="1">
            <a:spLocks noChangeArrowheads="1"/>
          </p:cNvSpPr>
          <p:nvPr/>
        </p:nvSpPr>
        <p:spPr bwMode="auto">
          <a:xfrm>
            <a:off x="1295400" y="3533775"/>
            <a:ext cx="655638" cy="276225"/>
          </a:xfrm>
          <a:prstGeom prst="rect">
            <a:avLst/>
          </a:prstGeom>
          <a:noFill/>
          <a:ln w="9525">
            <a:noFill/>
            <a:miter lim="800000"/>
            <a:headEnd/>
            <a:tailEnd/>
          </a:ln>
        </p:spPr>
        <p:txBody>
          <a:bodyPr wrap="none">
            <a:prstTxWarp prst="textNoShape">
              <a:avLst/>
            </a:prstTxWarp>
            <a:spAutoFit/>
          </a:bodyPr>
          <a:lstStyle/>
          <a:p>
            <a:r>
              <a:rPr lang="fr-FR"/>
              <a:t>Reality</a:t>
            </a:r>
          </a:p>
        </p:txBody>
      </p:sp>
      <p:sp>
        <p:nvSpPr>
          <p:cNvPr id="22547" name="Line 6"/>
          <p:cNvSpPr>
            <a:spLocks noChangeShapeType="1"/>
          </p:cNvSpPr>
          <p:nvPr/>
        </p:nvSpPr>
        <p:spPr bwMode="auto">
          <a:xfrm>
            <a:off x="2590800" y="3352800"/>
            <a:ext cx="685800" cy="1588"/>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2548" name="Line 6"/>
          <p:cNvSpPr>
            <a:spLocks noChangeShapeType="1"/>
          </p:cNvSpPr>
          <p:nvPr/>
        </p:nvSpPr>
        <p:spPr bwMode="auto">
          <a:xfrm>
            <a:off x="2971800" y="3506788"/>
            <a:ext cx="2438400" cy="0"/>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2549" name="ZoneTexte 21"/>
          <p:cNvSpPr txBox="1">
            <a:spLocks noChangeArrowheads="1"/>
          </p:cNvSpPr>
          <p:nvPr/>
        </p:nvSpPr>
        <p:spPr bwMode="auto">
          <a:xfrm>
            <a:off x="2590800" y="3076575"/>
            <a:ext cx="595160" cy="276999"/>
          </a:xfrm>
          <a:prstGeom prst="rect">
            <a:avLst/>
          </a:prstGeom>
          <a:noFill/>
          <a:ln w="9525">
            <a:noFill/>
            <a:miter lim="800000"/>
            <a:headEnd/>
            <a:tailEnd/>
          </a:ln>
        </p:spPr>
        <p:txBody>
          <a:bodyPr wrap="none">
            <a:prstTxWarp prst="textNoShape">
              <a:avLst/>
            </a:prstTxWarp>
            <a:spAutoFit/>
          </a:bodyPr>
          <a:lstStyle/>
          <a:p>
            <a:r>
              <a:rPr lang="fr-FR" dirty="0" err="1" smtClean="0"/>
              <a:t>qPCR</a:t>
            </a:r>
            <a:endParaRPr lang="fr-FR" dirty="0"/>
          </a:p>
        </p:txBody>
      </p:sp>
      <p:sp>
        <p:nvSpPr>
          <p:cNvPr id="22550" name="ZoneTexte 22"/>
          <p:cNvSpPr txBox="1">
            <a:spLocks noChangeArrowheads="1"/>
          </p:cNvSpPr>
          <p:nvPr/>
        </p:nvSpPr>
        <p:spPr bwMode="auto">
          <a:xfrm>
            <a:off x="3278188" y="3076575"/>
            <a:ext cx="774897" cy="276999"/>
          </a:xfrm>
          <a:prstGeom prst="rect">
            <a:avLst/>
          </a:prstGeom>
          <a:noFill/>
          <a:ln w="9525">
            <a:noFill/>
            <a:miter lim="800000"/>
            <a:headEnd/>
            <a:tailEnd/>
          </a:ln>
        </p:spPr>
        <p:txBody>
          <a:bodyPr wrap="none">
            <a:prstTxWarp prst="textNoShape">
              <a:avLst/>
            </a:prstTxWarp>
            <a:spAutoFit/>
          </a:bodyPr>
          <a:lstStyle/>
          <a:p>
            <a:r>
              <a:rPr lang="fr-FR" dirty="0" err="1" smtClean="0"/>
              <a:t>ChIPseq</a:t>
            </a:r>
            <a:endParaRPr lang="fr-FR" dirty="0"/>
          </a:p>
        </p:txBody>
      </p:sp>
      <p:sp>
        <p:nvSpPr>
          <p:cNvPr id="22551" name="ZoneTexte 23"/>
          <p:cNvSpPr txBox="1">
            <a:spLocks noChangeArrowheads="1"/>
          </p:cNvSpPr>
          <p:nvPr/>
        </p:nvSpPr>
        <p:spPr bwMode="auto">
          <a:xfrm>
            <a:off x="5491163" y="3305175"/>
            <a:ext cx="757237" cy="276225"/>
          </a:xfrm>
          <a:prstGeom prst="rect">
            <a:avLst/>
          </a:prstGeom>
          <a:noFill/>
          <a:ln w="9525">
            <a:noFill/>
            <a:miter lim="800000"/>
            <a:headEnd/>
            <a:tailEnd/>
          </a:ln>
        </p:spPr>
        <p:txBody>
          <a:bodyPr wrap="none">
            <a:prstTxWarp prst="textNoShape">
              <a:avLst/>
            </a:prstTxWarp>
            <a:spAutoFit/>
          </a:bodyPr>
          <a:lstStyle/>
          <a:p>
            <a:pPr algn="ctr"/>
            <a:r>
              <a:rPr lang="fr-FR"/>
              <a:t>Interpret</a:t>
            </a:r>
          </a:p>
        </p:txBody>
      </p:sp>
      <p:sp>
        <p:nvSpPr>
          <p:cNvPr id="22552" name="Line 6"/>
          <p:cNvSpPr>
            <a:spLocks noChangeShapeType="1"/>
          </p:cNvSpPr>
          <p:nvPr/>
        </p:nvSpPr>
        <p:spPr bwMode="auto">
          <a:xfrm flipH="1" flipV="1">
            <a:off x="5486400" y="3581400"/>
            <a:ext cx="50800" cy="508000"/>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22553" name="ZoneTexte 27"/>
          <p:cNvSpPr txBox="1">
            <a:spLocks noChangeArrowheads="1"/>
          </p:cNvSpPr>
          <p:nvPr/>
        </p:nvSpPr>
        <p:spPr bwMode="auto">
          <a:xfrm>
            <a:off x="5270500" y="4114800"/>
            <a:ext cx="1250950" cy="276225"/>
          </a:xfrm>
          <a:prstGeom prst="rect">
            <a:avLst/>
          </a:prstGeom>
          <a:noFill/>
          <a:ln w="9525">
            <a:noFill/>
            <a:miter lim="800000"/>
            <a:headEnd/>
            <a:tailEnd/>
          </a:ln>
        </p:spPr>
        <p:txBody>
          <a:bodyPr wrap="none">
            <a:prstTxWarp prst="textNoShape">
              <a:avLst/>
            </a:prstTxWarp>
            <a:spAutoFit/>
          </a:bodyPr>
          <a:lstStyle/>
          <a:p>
            <a:r>
              <a:rPr lang="fr-FR"/>
              <a:t>ChIP (binding?)</a:t>
            </a:r>
          </a:p>
        </p:txBody>
      </p:sp>
      <p:sp>
        <p:nvSpPr>
          <p:cNvPr id="22554" name="Processus 28"/>
          <p:cNvSpPr>
            <a:spLocks noChangeArrowheads="1"/>
          </p:cNvSpPr>
          <p:nvPr/>
        </p:nvSpPr>
        <p:spPr bwMode="auto">
          <a:xfrm>
            <a:off x="2438400" y="2895600"/>
            <a:ext cx="4495800" cy="1600200"/>
          </a:xfrm>
          <a:prstGeom prst="flowChartProcess">
            <a:avLst/>
          </a:prstGeom>
          <a:noFill/>
          <a:ln w="9525">
            <a:solidFill>
              <a:schemeClr val="bg1"/>
            </a:solidFill>
            <a:round/>
            <a:headEnd/>
            <a:tailEnd/>
          </a:ln>
        </p:spPr>
        <p:txBody>
          <a:bodyPr>
            <a:prstTxWarp prst="textNoShape">
              <a:avLst/>
            </a:prstTxWarp>
          </a:bodyPr>
          <a:lstStyle/>
          <a:p>
            <a:endParaRPr lang="fr-FR"/>
          </a:p>
        </p:txBody>
      </p:sp>
      <p:sp>
        <p:nvSpPr>
          <p:cNvPr id="22555" name="Line 6"/>
          <p:cNvSpPr>
            <a:spLocks noChangeShapeType="1"/>
          </p:cNvSpPr>
          <p:nvPr/>
        </p:nvSpPr>
        <p:spPr bwMode="auto">
          <a:xfrm flipV="1">
            <a:off x="4800600" y="3657600"/>
            <a:ext cx="533400" cy="1143000"/>
          </a:xfrm>
          <a:prstGeom prst="line">
            <a:avLst/>
          </a:prstGeom>
          <a:noFill/>
          <a:ln w="76200">
            <a:solidFill>
              <a:srgbClr val="FF0000"/>
            </a:solidFill>
            <a:round/>
            <a:headEnd/>
            <a:tailEnd type="triangle" w="med" len="med"/>
          </a:ln>
        </p:spPr>
        <p:txBody>
          <a:bodyPr lIns="0" tIns="0" rIns="0" bIns="0">
            <a:prstTxWarp prst="textNoShape">
              <a:avLst/>
            </a:prstTxWarp>
          </a:bodyPr>
          <a:lstStyle/>
          <a:p>
            <a:endParaRPr lang="fr-FR"/>
          </a:p>
        </p:txBody>
      </p:sp>
      <p:sp>
        <p:nvSpPr>
          <p:cNvPr id="22556" name="ZoneTexte 30"/>
          <p:cNvSpPr txBox="1">
            <a:spLocks noChangeArrowheads="1"/>
          </p:cNvSpPr>
          <p:nvPr/>
        </p:nvSpPr>
        <p:spPr bwMode="auto">
          <a:xfrm>
            <a:off x="4241800" y="5029200"/>
            <a:ext cx="1716088" cy="461963"/>
          </a:xfrm>
          <a:prstGeom prst="rect">
            <a:avLst/>
          </a:prstGeom>
          <a:noFill/>
          <a:ln w="9525">
            <a:noFill/>
            <a:miter lim="800000"/>
            <a:headEnd/>
            <a:tailEnd/>
          </a:ln>
        </p:spPr>
        <p:txBody>
          <a:bodyPr wrap="none">
            <a:prstTxWarp prst="textNoShape">
              <a:avLst/>
            </a:prstTxWarp>
            <a:spAutoFit/>
          </a:bodyPr>
          <a:lstStyle/>
          <a:p>
            <a:r>
              <a:rPr lang="fr-FR">
                <a:solidFill>
                  <a:srgbClr val="FF0000"/>
                </a:solidFill>
              </a:rPr>
              <a:t>Massive external input</a:t>
            </a:r>
          </a:p>
          <a:p>
            <a:endParaRPr lang="fr-FR">
              <a:solidFill>
                <a:srgbClr val="FF0000"/>
              </a:solidFill>
            </a:endParaRPr>
          </a:p>
        </p:txBody>
      </p:sp>
      <p:sp>
        <p:nvSpPr>
          <p:cNvPr id="22557" name="Line 6"/>
          <p:cNvSpPr>
            <a:spLocks noChangeShapeType="1"/>
          </p:cNvSpPr>
          <p:nvPr/>
        </p:nvSpPr>
        <p:spPr bwMode="auto">
          <a:xfrm flipV="1">
            <a:off x="6324600" y="3505200"/>
            <a:ext cx="990600" cy="0"/>
          </a:xfrm>
          <a:prstGeom prst="line">
            <a:avLst/>
          </a:prstGeom>
          <a:noFill/>
          <a:ln w="19050">
            <a:solidFill>
              <a:srgbClr val="FF0000"/>
            </a:solidFill>
            <a:round/>
            <a:headEnd/>
            <a:tailEnd type="triangle" w="med" len="med"/>
          </a:ln>
        </p:spPr>
        <p:txBody>
          <a:bodyPr lIns="0" tIns="0" rIns="0" bIns="0">
            <a:prstTxWarp prst="textNoShape">
              <a:avLst/>
            </a:prstTxWarp>
          </a:bodyPr>
          <a:lstStyle/>
          <a:p>
            <a:endParaRPr lang="fr-FR"/>
          </a:p>
        </p:txBody>
      </p:sp>
      <p:sp>
        <p:nvSpPr>
          <p:cNvPr id="22558" name="ZoneTexte 34"/>
          <p:cNvSpPr txBox="1">
            <a:spLocks noChangeArrowheads="1"/>
          </p:cNvSpPr>
          <p:nvPr/>
        </p:nvSpPr>
        <p:spPr bwMode="auto">
          <a:xfrm>
            <a:off x="7312025" y="3352800"/>
            <a:ext cx="612775" cy="276225"/>
          </a:xfrm>
          <a:prstGeom prst="rect">
            <a:avLst/>
          </a:prstGeom>
          <a:noFill/>
          <a:ln w="9525">
            <a:noFill/>
            <a:miter lim="800000"/>
            <a:headEnd/>
            <a:tailEnd/>
          </a:ln>
        </p:spPr>
        <p:txBody>
          <a:bodyPr wrap="none">
            <a:prstTxWarp prst="textNoShape">
              <a:avLst/>
            </a:prstTxWarp>
            <a:spAutoFit/>
          </a:bodyPr>
          <a:lstStyle/>
          <a:p>
            <a:r>
              <a:rPr lang="fr-FR">
                <a:solidFill>
                  <a:srgbClr val="FF0000"/>
                </a:solidFill>
              </a:rPr>
              <a:t>output</a:t>
            </a:r>
          </a:p>
        </p:txBody>
      </p:sp>
      <p:sp>
        <p:nvSpPr>
          <p:cNvPr id="22559" name="Line 6"/>
          <p:cNvSpPr>
            <a:spLocks noChangeShapeType="1"/>
          </p:cNvSpPr>
          <p:nvPr/>
        </p:nvSpPr>
        <p:spPr bwMode="auto">
          <a:xfrm>
            <a:off x="2921000" y="3619500"/>
            <a:ext cx="2438400" cy="0"/>
          </a:xfrm>
          <a:prstGeom prst="line">
            <a:avLst/>
          </a:prstGeom>
          <a:noFill/>
          <a:ln w="44450" cap="flat" cmpd="sng" algn="ctr">
            <a:solidFill>
              <a:srgbClr val="FFFFFF"/>
            </a:solidFill>
            <a:prstDash val="solid"/>
            <a:round/>
            <a:headEnd type="triangle" w="med" len="med"/>
            <a:tailEnd type="none" w="med" len="med"/>
          </a:ln>
        </p:spPr>
        <p:txBody>
          <a:bodyPr lIns="0" tIns="0" rIns="0" bIns="0">
            <a:prstTxWarp prst="textNoShape">
              <a:avLst/>
            </a:prstTxWarp>
          </a:bodyPr>
          <a:lstStyle/>
          <a:p>
            <a:endParaRPr lang="fr-FR"/>
          </a:p>
        </p:txBody>
      </p:sp>
      <p:sp>
        <p:nvSpPr>
          <p:cNvPr id="22560" name="Line 6"/>
          <p:cNvSpPr>
            <a:spLocks noChangeShapeType="1"/>
          </p:cNvSpPr>
          <p:nvPr/>
        </p:nvSpPr>
        <p:spPr bwMode="auto">
          <a:xfrm flipH="1" flipV="1">
            <a:off x="3048000" y="3708400"/>
            <a:ext cx="1295400" cy="1066800"/>
          </a:xfrm>
          <a:prstGeom prst="line">
            <a:avLst/>
          </a:prstGeom>
          <a:noFill/>
          <a:ln w="76200">
            <a:solidFill>
              <a:srgbClr val="FF0000"/>
            </a:solidFill>
            <a:round/>
            <a:headEnd/>
            <a:tailEnd type="triangle" w="med" len="med"/>
          </a:ln>
        </p:spPr>
        <p:txBody>
          <a:bodyPr lIns="0" tIns="0" rIns="0" bIns="0">
            <a:prstTxWarp prst="textNoShape">
              <a:avLst/>
            </a:prstTxWarp>
          </a:bodyPr>
          <a:lstStyle/>
          <a:p>
            <a:endParaRPr lang="fr-FR"/>
          </a:p>
        </p:txBody>
      </p:sp>
      <p:sp>
        <p:nvSpPr>
          <p:cNvPr id="22561" name="ZoneTexte 37"/>
          <p:cNvSpPr txBox="1">
            <a:spLocks noChangeArrowheads="1"/>
          </p:cNvSpPr>
          <p:nvPr/>
        </p:nvSpPr>
        <p:spPr bwMode="auto">
          <a:xfrm>
            <a:off x="4216400" y="5438775"/>
            <a:ext cx="1690688" cy="276225"/>
          </a:xfrm>
          <a:prstGeom prst="rect">
            <a:avLst/>
          </a:prstGeom>
          <a:noFill/>
          <a:ln w="9525">
            <a:noFill/>
            <a:miter lim="800000"/>
            <a:headEnd/>
            <a:tailEnd/>
          </a:ln>
        </p:spPr>
        <p:txBody>
          <a:bodyPr wrap="none">
            <a:prstTxWarp prst="textNoShape">
              <a:avLst/>
            </a:prstTxWarp>
            <a:spAutoFit/>
          </a:bodyPr>
          <a:lstStyle/>
          <a:p>
            <a:r>
              <a:rPr lang="fr-FR"/>
              <a:t>Biostats, bininformatic</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pic>
        <p:nvPicPr>
          <p:cNvPr id="38914" name="Image 6"/>
          <p:cNvPicPr>
            <a:picLocks noChangeAspect="1"/>
          </p:cNvPicPr>
          <p:nvPr/>
        </p:nvPicPr>
        <p:blipFill>
          <a:blip r:embed="rId2"/>
          <a:srcRect/>
          <a:stretch>
            <a:fillRect/>
          </a:stretch>
        </p:blipFill>
        <p:spPr bwMode="auto">
          <a:xfrm>
            <a:off x="3371850" y="2562225"/>
            <a:ext cx="2495550" cy="2851150"/>
          </a:xfrm>
          <a:prstGeom prst="rect">
            <a:avLst/>
          </a:prstGeom>
          <a:noFill/>
          <a:ln w="9525">
            <a:noFill/>
            <a:miter lim="800000"/>
            <a:headEnd/>
            <a:tailEnd/>
          </a:ln>
        </p:spPr>
      </p:pic>
      <p:sp>
        <p:nvSpPr>
          <p:cNvPr id="38915" name="ZoneTexte 2"/>
          <p:cNvSpPr txBox="1">
            <a:spLocks noChangeArrowheads="1"/>
          </p:cNvSpPr>
          <p:nvPr/>
        </p:nvSpPr>
        <p:spPr bwMode="auto">
          <a:xfrm>
            <a:off x="3208338" y="1981200"/>
            <a:ext cx="3273425" cy="276225"/>
          </a:xfrm>
          <a:prstGeom prst="rect">
            <a:avLst/>
          </a:prstGeom>
          <a:noFill/>
          <a:ln w="9525">
            <a:noFill/>
            <a:miter lim="800000"/>
            <a:headEnd/>
            <a:tailEnd/>
          </a:ln>
        </p:spPr>
        <p:txBody>
          <a:bodyPr wrap="none">
            <a:prstTxWarp prst="textNoShape">
              <a:avLst/>
            </a:prstTxWarp>
            <a:spAutoFit/>
          </a:bodyPr>
          <a:lstStyle/>
          <a:p>
            <a:r>
              <a:rPr lang="fr-FR"/>
              <a:t>What are we going to do w/ all that data ????</a:t>
            </a:r>
          </a:p>
        </p:txBody>
      </p:sp>
      <p:sp>
        <p:nvSpPr>
          <p:cNvPr id="38916" name="ZoneTexte 3"/>
          <p:cNvSpPr txBox="1">
            <a:spLocks noChangeArrowheads="1"/>
          </p:cNvSpPr>
          <p:nvPr/>
        </p:nvSpPr>
        <p:spPr bwMode="auto">
          <a:xfrm>
            <a:off x="3276600" y="1143000"/>
            <a:ext cx="2811463" cy="276225"/>
          </a:xfrm>
          <a:prstGeom prst="rect">
            <a:avLst/>
          </a:prstGeom>
          <a:noFill/>
          <a:ln w="9525">
            <a:noFill/>
            <a:miter lim="800000"/>
            <a:headEnd/>
            <a:tailEnd/>
          </a:ln>
        </p:spPr>
        <p:txBody>
          <a:bodyPr wrap="none">
            <a:prstTxWarp prst="textNoShape">
              <a:avLst/>
            </a:prstTxWarp>
            <a:spAutoFit/>
          </a:bodyPr>
          <a:lstStyle/>
          <a:p>
            <a:r>
              <a:rPr lang="fr-FR"/>
              <a:t>10 Gigabytes (10000 MegaB of text…)</a:t>
            </a:r>
          </a:p>
        </p:txBody>
      </p:sp>
      <p:sp>
        <p:nvSpPr>
          <p:cNvPr id="38917" name="Line 6"/>
          <p:cNvSpPr>
            <a:spLocks noChangeShapeType="1"/>
          </p:cNvSpPr>
          <p:nvPr/>
        </p:nvSpPr>
        <p:spPr bwMode="auto">
          <a:xfrm>
            <a:off x="6172200" y="11430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38918" name="Line 6"/>
          <p:cNvSpPr>
            <a:spLocks noChangeShapeType="1"/>
          </p:cNvSpPr>
          <p:nvPr/>
        </p:nvSpPr>
        <p:spPr bwMode="auto">
          <a:xfrm>
            <a:off x="6172200" y="12192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38919" name="Line 6"/>
          <p:cNvSpPr>
            <a:spLocks noChangeShapeType="1"/>
          </p:cNvSpPr>
          <p:nvPr/>
        </p:nvSpPr>
        <p:spPr bwMode="auto">
          <a:xfrm>
            <a:off x="6172200" y="12954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38920" name="Line 6"/>
          <p:cNvSpPr>
            <a:spLocks noChangeShapeType="1"/>
          </p:cNvSpPr>
          <p:nvPr/>
        </p:nvSpPr>
        <p:spPr bwMode="auto">
          <a:xfrm>
            <a:off x="6172200" y="13716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38921" name="Line 6"/>
          <p:cNvSpPr>
            <a:spLocks noChangeShapeType="1"/>
          </p:cNvSpPr>
          <p:nvPr/>
        </p:nvSpPr>
        <p:spPr bwMode="auto">
          <a:xfrm>
            <a:off x="6172200" y="14478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38922" name="Line 6"/>
          <p:cNvSpPr>
            <a:spLocks noChangeShapeType="1"/>
          </p:cNvSpPr>
          <p:nvPr/>
        </p:nvSpPr>
        <p:spPr bwMode="auto">
          <a:xfrm>
            <a:off x="6172200" y="15240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38923" name="Line 6"/>
          <p:cNvSpPr>
            <a:spLocks noChangeShapeType="1"/>
          </p:cNvSpPr>
          <p:nvPr/>
        </p:nvSpPr>
        <p:spPr bwMode="auto">
          <a:xfrm>
            <a:off x="6172200" y="16002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38924" name="Line 6"/>
          <p:cNvSpPr>
            <a:spLocks noChangeShapeType="1"/>
          </p:cNvSpPr>
          <p:nvPr/>
        </p:nvSpPr>
        <p:spPr bwMode="auto">
          <a:xfrm>
            <a:off x="6172200" y="1676400"/>
            <a:ext cx="609600" cy="0"/>
          </a:xfrm>
          <a:prstGeom prst="line">
            <a:avLst/>
          </a:prstGeom>
          <a:noFill/>
          <a:ln w="19050">
            <a:solidFill>
              <a:srgbClr val="FF0000"/>
            </a:solidFill>
            <a:round/>
            <a:headEnd/>
            <a:tailEnd/>
          </a:ln>
        </p:spPr>
        <p:txBody>
          <a:bodyPr lIns="0" tIns="0" rIns="0" bIns="0">
            <a:prstTxWarp prst="textNoShape">
              <a:avLst/>
            </a:prstTxWarp>
          </a:bodyPr>
          <a:lstStyle/>
          <a:p>
            <a:endParaRPr lang="fr-FR"/>
          </a:p>
        </p:txBody>
      </p:sp>
      <p:sp>
        <p:nvSpPr>
          <p:cNvPr id="38925" name="ZoneTexte 13"/>
          <p:cNvSpPr txBox="1">
            <a:spLocks noChangeArrowheads="1"/>
          </p:cNvSpPr>
          <p:nvPr/>
        </p:nvSpPr>
        <p:spPr bwMode="auto">
          <a:xfrm>
            <a:off x="6946900" y="1384300"/>
            <a:ext cx="633413" cy="276225"/>
          </a:xfrm>
          <a:prstGeom prst="rect">
            <a:avLst/>
          </a:prstGeom>
          <a:noFill/>
          <a:ln w="9525">
            <a:noFill/>
            <a:miter lim="800000"/>
            <a:headEnd/>
            <a:tailEnd/>
          </a:ln>
        </p:spPr>
        <p:txBody>
          <a:bodyPr wrap="none">
            <a:prstTxWarp prst="textNoShape">
              <a:avLst/>
            </a:prstTxWarp>
            <a:spAutoFit/>
          </a:bodyPr>
          <a:lstStyle/>
          <a:p>
            <a:r>
              <a:rPr lang="fr-FR"/>
              <a:t>‘reads’</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39938" name="ZoneTexte 11"/>
          <p:cNvSpPr txBox="1">
            <a:spLocks noChangeArrowheads="1"/>
          </p:cNvSpPr>
          <p:nvPr/>
        </p:nvSpPr>
        <p:spPr bwMode="auto">
          <a:xfrm>
            <a:off x="2590800" y="0"/>
            <a:ext cx="3340100" cy="3200400"/>
          </a:xfrm>
          <a:prstGeom prst="rect">
            <a:avLst/>
          </a:prstGeom>
          <a:noFill/>
          <a:ln w="9525">
            <a:noFill/>
            <a:miter lim="800000"/>
            <a:headEnd/>
            <a:tailEnd/>
          </a:ln>
        </p:spPr>
        <p:txBody>
          <a:bodyPr wrap="none">
            <a:prstTxWarp prst="textNoShape">
              <a:avLst/>
            </a:prstTxWarp>
            <a:spAutoFit/>
          </a:bodyPr>
          <a:lstStyle/>
          <a:p>
            <a:pPr>
              <a:spcAft>
                <a:spcPts val="600"/>
              </a:spcAft>
            </a:pPr>
            <a:r>
              <a:rPr lang="fr-FR" sz="3200"/>
              <a:t>Genome browser</a:t>
            </a:r>
          </a:p>
          <a:p>
            <a:pPr>
              <a:spcAft>
                <a:spcPts val="600"/>
              </a:spcAft>
            </a:pPr>
            <a:r>
              <a:rPr lang="fr-FR"/>
              <a:t> </a:t>
            </a:r>
          </a:p>
          <a:p>
            <a:pPr>
              <a:spcAft>
                <a:spcPts val="600"/>
              </a:spcAft>
            </a:pPr>
            <a:endParaRPr lang="fr-FR"/>
          </a:p>
          <a:p>
            <a:pPr>
              <a:spcAft>
                <a:spcPts val="600"/>
              </a:spcAft>
            </a:pPr>
            <a:endParaRPr lang="fr-FR"/>
          </a:p>
          <a:p>
            <a:pPr>
              <a:spcAft>
                <a:spcPts val="600"/>
              </a:spcAft>
            </a:pPr>
            <a:endParaRPr lang="fr-FR"/>
          </a:p>
          <a:p>
            <a:pPr>
              <a:spcAft>
                <a:spcPts val="600"/>
              </a:spcAft>
            </a:pPr>
            <a:endParaRPr lang="fr-FR"/>
          </a:p>
          <a:p>
            <a:pPr>
              <a:spcAft>
                <a:spcPts val="600"/>
              </a:spcAft>
            </a:pPr>
            <a:r>
              <a:rPr lang="fr-FR"/>
              <a:t>Examples:</a:t>
            </a:r>
          </a:p>
          <a:p>
            <a:pPr>
              <a:spcAft>
                <a:spcPts val="600"/>
              </a:spcAft>
            </a:pPr>
            <a:endParaRPr lang="fr-FR"/>
          </a:p>
          <a:p>
            <a:pPr>
              <a:spcAft>
                <a:spcPts val="600"/>
              </a:spcAft>
            </a:pPr>
            <a:r>
              <a:rPr lang="fr-FR"/>
              <a:t>-modEncode</a:t>
            </a:r>
          </a:p>
          <a:p>
            <a:pPr>
              <a:spcAft>
                <a:spcPts val="600"/>
              </a:spcAft>
            </a:pPr>
            <a:r>
              <a:rPr lang="fr-FR"/>
              <a:t>-Flybase </a:t>
            </a:r>
          </a:p>
          <a:p>
            <a:pPr>
              <a:spcAft>
                <a:spcPts val="600"/>
              </a:spcAft>
            </a:pPr>
            <a:r>
              <a:rPr lang="fr-FR"/>
              <a:t>- your personnal browser ??</a:t>
            </a:r>
          </a:p>
        </p:txBody>
      </p:sp>
      <p:pic>
        <p:nvPicPr>
          <p:cNvPr id="39939" name="Image 6"/>
          <p:cNvPicPr>
            <a:picLocks noChangeAspect="1"/>
          </p:cNvPicPr>
          <p:nvPr/>
        </p:nvPicPr>
        <p:blipFill>
          <a:blip r:embed="rId2"/>
          <a:srcRect/>
          <a:stretch>
            <a:fillRect/>
          </a:stretch>
        </p:blipFill>
        <p:spPr bwMode="auto">
          <a:xfrm>
            <a:off x="4724400" y="609600"/>
            <a:ext cx="4117975" cy="5867400"/>
          </a:xfrm>
          <a:prstGeom prst="rect">
            <a:avLst/>
          </a:prstGeom>
          <a:noFill/>
          <a:ln w="9525">
            <a:noFill/>
            <a:miter lim="800000"/>
            <a:headEnd/>
            <a:tailEnd/>
          </a:ln>
        </p:spPr>
      </p:pic>
      <p:sp>
        <p:nvSpPr>
          <p:cNvPr id="39940" name="ZoneTexte 7"/>
          <p:cNvSpPr txBox="1">
            <a:spLocks noChangeArrowheads="1"/>
          </p:cNvSpPr>
          <p:nvPr/>
        </p:nvSpPr>
        <p:spPr bwMode="auto">
          <a:xfrm>
            <a:off x="0" y="838200"/>
            <a:ext cx="3536950" cy="646113"/>
          </a:xfrm>
          <a:prstGeom prst="rect">
            <a:avLst/>
          </a:prstGeom>
          <a:noFill/>
          <a:ln w="9525">
            <a:noFill/>
            <a:miter lim="800000"/>
            <a:headEnd/>
            <a:tailEnd/>
          </a:ln>
        </p:spPr>
        <p:txBody>
          <a:bodyPr wrap="none">
            <a:prstTxWarp prst="textNoShape">
              <a:avLst/>
            </a:prstTxWarp>
            <a:spAutoFit/>
          </a:bodyPr>
          <a:lstStyle/>
          <a:p>
            <a:r>
              <a:rPr lang="fr-FR">
                <a:hlinkClick r:id="rId3"/>
              </a:rPr>
              <a:t>http://insulators_chromosome-dynamics.biotoul.fr</a:t>
            </a:r>
            <a:endParaRPr lang="fr-FR"/>
          </a:p>
          <a:p>
            <a:r>
              <a:rPr lang="fr-FR"/>
              <a:t>/cgi-bin/gb2/gbrowse/fly5/</a:t>
            </a:r>
          </a:p>
          <a:p>
            <a:endParaRPr lang="fr-FR"/>
          </a:p>
        </p:txBody>
      </p:sp>
      <p:sp>
        <p:nvSpPr>
          <p:cNvPr id="39941" name="ZoneTexte 8"/>
          <p:cNvSpPr txBox="1">
            <a:spLocks noChangeArrowheads="1"/>
          </p:cNvSpPr>
          <p:nvPr/>
        </p:nvSpPr>
        <p:spPr bwMode="auto">
          <a:xfrm>
            <a:off x="1676400" y="3886200"/>
            <a:ext cx="1703388" cy="276225"/>
          </a:xfrm>
          <a:prstGeom prst="rect">
            <a:avLst/>
          </a:prstGeom>
          <a:noFill/>
          <a:ln w="9525">
            <a:noFill/>
            <a:miter lim="800000"/>
            <a:headEnd/>
            <a:tailEnd/>
          </a:ln>
        </p:spPr>
        <p:txBody>
          <a:bodyPr wrap="none">
            <a:prstTxWarp prst="textNoShape">
              <a:avLst/>
            </a:prstTxWarp>
            <a:spAutoFit/>
          </a:bodyPr>
          <a:lstStyle/>
          <a:p>
            <a:r>
              <a:rPr lang="fr-FR"/>
              <a:t>main idea = visualize !</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554" name="Image 47"/>
          <p:cNvPicPr>
            <a:picLocks noChangeAspect="1"/>
          </p:cNvPicPr>
          <p:nvPr/>
        </p:nvPicPr>
        <p:blipFill>
          <a:blip r:embed="rId2"/>
          <a:srcRect/>
          <a:stretch>
            <a:fillRect/>
          </a:stretch>
        </p:blipFill>
        <p:spPr bwMode="auto">
          <a:xfrm>
            <a:off x="3340100" y="838200"/>
            <a:ext cx="2806700" cy="762000"/>
          </a:xfrm>
          <a:prstGeom prst="rect">
            <a:avLst/>
          </a:prstGeom>
          <a:noFill/>
          <a:ln w="9525">
            <a:noFill/>
            <a:miter lim="800000"/>
            <a:headEnd/>
            <a:tailEnd/>
          </a:ln>
        </p:spPr>
      </p:pic>
      <p:pic>
        <p:nvPicPr>
          <p:cNvPr id="23555" name="Image 53"/>
          <p:cNvPicPr>
            <a:picLocks noChangeAspect="1"/>
          </p:cNvPicPr>
          <p:nvPr/>
        </p:nvPicPr>
        <p:blipFill>
          <a:blip r:embed="rId3"/>
          <a:srcRect/>
          <a:stretch>
            <a:fillRect/>
          </a:stretch>
        </p:blipFill>
        <p:spPr bwMode="auto">
          <a:xfrm>
            <a:off x="4343400" y="1844675"/>
            <a:ext cx="228600" cy="733425"/>
          </a:xfrm>
          <a:prstGeom prst="rect">
            <a:avLst/>
          </a:prstGeom>
          <a:noFill/>
          <a:ln w="9525">
            <a:noFill/>
            <a:miter lim="800000"/>
            <a:headEnd/>
            <a:tailEnd/>
          </a:ln>
        </p:spPr>
      </p:pic>
      <p:sp>
        <p:nvSpPr>
          <p:cNvPr id="23556" name="Rectangle 70"/>
          <p:cNvSpPr>
            <a:spLocks noChangeArrowheads="1"/>
          </p:cNvSpPr>
          <p:nvPr/>
        </p:nvSpPr>
        <p:spPr bwMode="auto">
          <a:xfrm>
            <a:off x="4470400" y="863600"/>
            <a:ext cx="46038" cy="1879600"/>
          </a:xfrm>
          <a:prstGeom prst="rect">
            <a:avLst/>
          </a:prstGeom>
          <a:noFill/>
          <a:ln w="9525">
            <a:solidFill>
              <a:srgbClr val="000000"/>
            </a:solidFill>
            <a:round/>
            <a:headEnd/>
            <a:tailEnd/>
          </a:ln>
        </p:spPr>
        <p:txBody>
          <a:bodyPr>
            <a:prstTxWarp prst="textNoShape">
              <a:avLst/>
            </a:prstTxWarp>
          </a:bodyPr>
          <a:lstStyle/>
          <a:p>
            <a:endParaRPr lang="fr-FR"/>
          </a:p>
        </p:txBody>
      </p:sp>
      <p:cxnSp>
        <p:nvCxnSpPr>
          <p:cNvPr id="23557" name="Connecteur droit avec flèche 72"/>
          <p:cNvCxnSpPr>
            <a:cxnSpLocks noChangeShapeType="1"/>
          </p:cNvCxnSpPr>
          <p:nvPr/>
        </p:nvCxnSpPr>
        <p:spPr bwMode="auto">
          <a:xfrm rot="5400000">
            <a:off x="4267201" y="3048000"/>
            <a:ext cx="457200" cy="3175"/>
          </a:xfrm>
          <a:prstGeom prst="straightConnector1">
            <a:avLst/>
          </a:prstGeom>
          <a:noFill/>
          <a:ln w="9525">
            <a:solidFill>
              <a:srgbClr val="000000"/>
            </a:solidFill>
            <a:round/>
            <a:headEnd/>
            <a:tailEnd type="arrow" w="med" len="med"/>
          </a:ln>
        </p:spPr>
      </p:cxnSp>
      <p:sp>
        <p:nvSpPr>
          <p:cNvPr id="23558" name="ZoneTexte 73"/>
          <p:cNvSpPr txBox="1">
            <a:spLocks noChangeArrowheads="1"/>
          </p:cNvSpPr>
          <p:nvPr/>
        </p:nvSpPr>
        <p:spPr bwMode="auto">
          <a:xfrm>
            <a:off x="1981200" y="1219200"/>
            <a:ext cx="1219200" cy="276225"/>
          </a:xfrm>
          <a:prstGeom prst="rect">
            <a:avLst/>
          </a:prstGeom>
          <a:noFill/>
          <a:ln w="9525">
            <a:noFill/>
            <a:miter lim="800000"/>
            <a:headEnd/>
            <a:tailEnd/>
          </a:ln>
        </p:spPr>
        <p:txBody>
          <a:bodyPr wrap="none">
            <a:prstTxWarp prst="textNoShape">
              <a:avLst/>
            </a:prstTxWarp>
            <a:spAutoFit/>
          </a:bodyPr>
          <a:lstStyle/>
          <a:p>
            <a:r>
              <a:rPr lang="fr-FR" b="1">
                <a:solidFill>
                  <a:schemeClr val="tx1"/>
                </a:solidFill>
              </a:rPr>
              <a:t>consensus ??</a:t>
            </a:r>
          </a:p>
        </p:txBody>
      </p:sp>
      <p:sp>
        <p:nvSpPr>
          <p:cNvPr id="75" name="Rectangle 74"/>
          <p:cNvSpPr/>
          <p:nvPr/>
        </p:nvSpPr>
        <p:spPr>
          <a:xfrm>
            <a:off x="1524000" y="1524000"/>
            <a:ext cx="1927225" cy="171767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nvGrpSpPr>
          <p:cNvPr id="23560" name="Group 57"/>
          <p:cNvGrpSpPr>
            <a:grpSpLocks/>
          </p:cNvGrpSpPr>
          <p:nvPr/>
        </p:nvGrpSpPr>
        <p:grpSpPr bwMode="auto">
          <a:xfrm>
            <a:off x="2057400" y="1905000"/>
            <a:ext cx="1219200" cy="504825"/>
            <a:chOff x="2304" y="2880"/>
            <a:chExt cx="768" cy="294"/>
          </a:xfrm>
        </p:grpSpPr>
        <p:pic>
          <p:nvPicPr>
            <p:cNvPr id="23601" name="Picture 1172"/>
            <p:cNvPicPr>
              <a:picLocks noChangeAspect="1" noChangeArrowheads="1"/>
            </p:cNvPicPr>
            <p:nvPr/>
          </p:nvPicPr>
          <p:blipFill>
            <a:blip r:embed="rId4"/>
            <a:srcRect/>
            <a:stretch>
              <a:fillRect/>
            </a:stretch>
          </p:blipFill>
          <p:spPr bwMode="auto">
            <a:xfrm>
              <a:off x="2304" y="2976"/>
              <a:ext cx="768" cy="198"/>
            </a:xfrm>
            <a:prstGeom prst="rect">
              <a:avLst/>
            </a:prstGeom>
            <a:noFill/>
            <a:ln w="9525">
              <a:noFill/>
              <a:miter lim="800000"/>
              <a:headEnd/>
              <a:tailEnd/>
            </a:ln>
          </p:spPr>
        </p:pic>
        <p:sp>
          <p:nvSpPr>
            <p:cNvPr id="23602" name="Oval 1187"/>
            <p:cNvSpPr>
              <a:spLocks noChangeArrowheads="1"/>
            </p:cNvSpPr>
            <p:nvPr/>
          </p:nvSpPr>
          <p:spPr bwMode="auto">
            <a:xfrm>
              <a:off x="2672" y="2880"/>
              <a:ext cx="212" cy="145"/>
            </a:xfrm>
            <a:prstGeom prst="ellipse">
              <a:avLst/>
            </a:prstGeom>
            <a:solidFill>
              <a:srgbClr val="FF000C"/>
            </a:solidFill>
            <a:ln w="9525">
              <a:solidFill>
                <a:schemeClr val="tx1"/>
              </a:solidFill>
              <a:round/>
              <a:headEnd/>
              <a:tailEnd/>
            </a:ln>
          </p:spPr>
          <p:txBody>
            <a:bodyPr wrap="none" anchor="ctr">
              <a:prstTxWarp prst="textNoShape">
                <a:avLst/>
              </a:prstTxWarp>
            </a:bodyPr>
            <a:lstStyle/>
            <a:p>
              <a:pPr algn="ctr" eaLnBrk="0" hangingPunct="0"/>
              <a:endParaRPr lang="fr-FR"/>
            </a:p>
          </p:txBody>
        </p:sp>
      </p:grpSp>
      <p:grpSp>
        <p:nvGrpSpPr>
          <p:cNvPr id="23561" name="Group 68"/>
          <p:cNvGrpSpPr>
            <a:grpSpLocks/>
          </p:cNvGrpSpPr>
          <p:nvPr/>
        </p:nvGrpSpPr>
        <p:grpSpPr bwMode="auto">
          <a:xfrm>
            <a:off x="2219325" y="1801813"/>
            <a:ext cx="565150" cy="431800"/>
            <a:chOff x="1036" y="1584"/>
            <a:chExt cx="356" cy="272"/>
          </a:xfrm>
        </p:grpSpPr>
        <p:sp>
          <p:nvSpPr>
            <p:cNvPr id="23597" name="Oval 1187"/>
            <p:cNvSpPr>
              <a:spLocks noChangeArrowheads="1"/>
            </p:cNvSpPr>
            <p:nvPr/>
          </p:nvSpPr>
          <p:spPr bwMode="auto">
            <a:xfrm>
              <a:off x="1180" y="1631"/>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23598" name="Oval 1187"/>
            <p:cNvSpPr>
              <a:spLocks noChangeArrowheads="1"/>
            </p:cNvSpPr>
            <p:nvPr/>
          </p:nvSpPr>
          <p:spPr bwMode="auto">
            <a:xfrm>
              <a:off x="1036" y="1680"/>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23599" name="Oval 1187"/>
            <p:cNvSpPr>
              <a:spLocks noChangeArrowheads="1"/>
            </p:cNvSpPr>
            <p:nvPr/>
          </p:nvSpPr>
          <p:spPr bwMode="auto">
            <a:xfrm>
              <a:off x="1064" y="1584"/>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23600" name="Oval 1187"/>
            <p:cNvSpPr>
              <a:spLocks noChangeArrowheads="1"/>
            </p:cNvSpPr>
            <p:nvPr/>
          </p:nvSpPr>
          <p:spPr bwMode="auto">
            <a:xfrm>
              <a:off x="1160" y="1711"/>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23562" name="ZoneTexte 103"/>
          <p:cNvSpPr txBox="1">
            <a:spLocks noChangeArrowheads="1"/>
          </p:cNvSpPr>
          <p:nvPr/>
        </p:nvSpPr>
        <p:spPr bwMode="auto">
          <a:xfrm>
            <a:off x="3962400" y="3276600"/>
            <a:ext cx="1125538" cy="276225"/>
          </a:xfrm>
          <a:prstGeom prst="rect">
            <a:avLst/>
          </a:prstGeom>
          <a:noFill/>
          <a:ln w="9525">
            <a:noFill/>
            <a:miter lim="800000"/>
            <a:headEnd/>
            <a:tailEnd/>
          </a:ln>
        </p:spPr>
        <p:txBody>
          <a:bodyPr wrap="none">
            <a:prstTxWarp prst="textNoShape">
              <a:avLst/>
            </a:prstTxWarp>
            <a:spAutoFit/>
          </a:bodyPr>
          <a:lstStyle/>
          <a:p>
            <a:r>
              <a:rPr lang="fr-FR" b="1">
                <a:solidFill>
                  <a:schemeClr val="tx1"/>
                </a:solidFill>
              </a:rPr>
              <a:t>consensus ?</a:t>
            </a:r>
          </a:p>
        </p:txBody>
      </p:sp>
      <p:sp>
        <p:nvSpPr>
          <p:cNvPr id="23595" name="ZoneTexte 20"/>
          <p:cNvSpPr txBox="1">
            <a:spLocks noChangeArrowheads="1"/>
          </p:cNvSpPr>
          <p:nvPr/>
        </p:nvSpPr>
        <p:spPr bwMode="auto">
          <a:xfrm>
            <a:off x="2209800" y="228600"/>
            <a:ext cx="4621213" cy="369888"/>
          </a:xfrm>
          <a:prstGeom prst="rect">
            <a:avLst/>
          </a:prstGeom>
          <a:noFill/>
          <a:ln w="9525">
            <a:noFill/>
            <a:miter lim="800000"/>
            <a:headEnd/>
            <a:tailEnd/>
          </a:ln>
        </p:spPr>
        <p:txBody>
          <a:bodyPr wrap="none">
            <a:prstTxWarp prst="textNoShape">
              <a:avLst/>
            </a:prstTxWarp>
            <a:spAutoFit/>
          </a:bodyPr>
          <a:lstStyle/>
          <a:p>
            <a:r>
              <a:rPr lang="fr-FR" sz="1800" b="1">
                <a:solidFill>
                  <a:schemeClr val="tx1"/>
                </a:solidFill>
              </a:rPr>
              <a:t>MEME/bioinfo DNA-binding motif search</a:t>
            </a:r>
          </a:p>
        </p:txBody>
      </p:sp>
      <p:sp>
        <p:nvSpPr>
          <p:cNvPr id="23596" name="Rectangle 106"/>
          <p:cNvSpPr>
            <a:spLocks noChangeArrowheads="1"/>
          </p:cNvSpPr>
          <p:nvPr/>
        </p:nvSpPr>
        <p:spPr bwMode="auto">
          <a:xfrm>
            <a:off x="533400" y="4749800"/>
            <a:ext cx="8077200" cy="1905000"/>
          </a:xfrm>
          <a:prstGeom prst="rect">
            <a:avLst/>
          </a:prstGeom>
          <a:solidFill>
            <a:schemeClr val="bg1"/>
          </a:solidFill>
          <a:ln w="9525">
            <a:noFill/>
            <a:round/>
            <a:headEnd/>
            <a:tailEnd/>
          </a:ln>
        </p:spPr>
        <p:txBody>
          <a:bodyPr>
            <a:prstTxWarp prst="textNoShape">
              <a:avLst/>
            </a:prstTxWarp>
          </a:bodyPr>
          <a:lstStyle/>
          <a:p>
            <a:endParaRPr lang="fr-F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626" name="Image 47"/>
          <p:cNvPicPr>
            <a:picLocks noChangeAspect="1"/>
          </p:cNvPicPr>
          <p:nvPr/>
        </p:nvPicPr>
        <p:blipFill>
          <a:blip r:embed="rId2"/>
          <a:srcRect/>
          <a:stretch>
            <a:fillRect/>
          </a:stretch>
        </p:blipFill>
        <p:spPr bwMode="auto">
          <a:xfrm>
            <a:off x="3886200" y="838200"/>
            <a:ext cx="1511300" cy="762000"/>
          </a:xfrm>
          <a:prstGeom prst="rect">
            <a:avLst/>
          </a:prstGeom>
          <a:noFill/>
          <a:ln w="9525">
            <a:noFill/>
            <a:miter lim="800000"/>
            <a:headEnd/>
            <a:tailEnd/>
          </a:ln>
        </p:spPr>
      </p:pic>
      <p:pic>
        <p:nvPicPr>
          <p:cNvPr id="26627" name="Image 53"/>
          <p:cNvPicPr>
            <a:picLocks noChangeAspect="1"/>
          </p:cNvPicPr>
          <p:nvPr/>
        </p:nvPicPr>
        <p:blipFill>
          <a:blip r:embed="rId3"/>
          <a:srcRect/>
          <a:stretch>
            <a:fillRect/>
          </a:stretch>
        </p:blipFill>
        <p:spPr bwMode="auto">
          <a:xfrm>
            <a:off x="4343400" y="1844675"/>
            <a:ext cx="228600" cy="733425"/>
          </a:xfrm>
          <a:prstGeom prst="rect">
            <a:avLst/>
          </a:prstGeom>
          <a:noFill/>
          <a:ln w="9525">
            <a:noFill/>
            <a:miter lim="800000"/>
            <a:headEnd/>
            <a:tailEnd/>
          </a:ln>
        </p:spPr>
      </p:pic>
      <p:sp>
        <p:nvSpPr>
          <p:cNvPr id="26628" name="Rectangle 70"/>
          <p:cNvSpPr>
            <a:spLocks noChangeArrowheads="1"/>
          </p:cNvSpPr>
          <p:nvPr/>
        </p:nvSpPr>
        <p:spPr bwMode="auto">
          <a:xfrm>
            <a:off x="4470400" y="863600"/>
            <a:ext cx="46038" cy="1879600"/>
          </a:xfrm>
          <a:prstGeom prst="rect">
            <a:avLst/>
          </a:prstGeom>
          <a:noFill/>
          <a:ln w="9525">
            <a:solidFill>
              <a:srgbClr val="000000"/>
            </a:solidFill>
            <a:round/>
            <a:headEnd/>
            <a:tailEnd/>
          </a:ln>
        </p:spPr>
        <p:txBody>
          <a:bodyPr>
            <a:prstTxWarp prst="textNoShape">
              <a:avLst/>
            </a:prstTxWarp>
          </a:bodyPr>
          <a:lstStyle/>
          <a:p>
            <a:endParaRPr lang="fr-FR"/>
          </a:p>
        </p:txBody>
      </p:sp>
      <p:cxnSp>
        <p:nvCxnSpPr>
          <p:cNvPr id="26629" name="Connecteur droit avec flèche 72"/>
          <p:cNvCxnSpPr>
            <a:cxnSpLocks noChangeShapeType="1"/>
          </p:cNvCxnSpPr>
          <p:nvPr/>
        </p:nvCxnSpPr>
        <p:spPr bwMode="auto">
          <a:xfrm rot="5400000">
            <a:off x="4267201" y="3048000"/>
            <a:ext cx="457200" cy="3175"/>
          </a:xfrm>
          <a:prstGeom prst="straightConnector1">
            <a:avLst/>
          </a:prstGeom>
          <a:noFill/>
          <a:ln w="9525">
            <a:solidFill>
              <a:srgbClr val="000000"/>
            </a:solidFill>
            <a:round/>
            <a:headEnd/>
            <a:tailEnd type="arrow" w="med" len="med"/>
          </a:ln>
        </p:spPr>
      </p:cxnSp>
      <p:sp>
        <p:nvSpPr>
          <p:cNvPr id="26630" name="ZoneTexte 73"/>
          <p:cNvSpPr txBox="1">
            <a:spLocks noChangeArrowheads="1"/>
          </p:cNvSpPr>
          <p:nvPr/>
        </p:nvSpPr>
        <p:spPr bwMode="auto">
          <a:xfrm>
            <a:off x="1981200" y="1219200"/>
            <a:ext cx="1219200" cy="276225"/>
          </a:xfrm>
          <a:prstGeom prst="rect">
            <a:avLst/>
          </a:prstGeom>
          <a:noFill/>
          <a:ln w="9525">
            <a:noFill/>
            <a:miter lim="800000"/>
            <a:headEnd/>
            <a:tailEnd/>
          </a:ln>
        </p:spPr>
        <p:txBody>
          <a:bodyPr wrap="none">
            <a:prstTxWarp prst="textNoShape">
              <a:avLst/>
            </a:prstTxWarp>
            <a:spAutoFit/>
          </a:bodyPr>
          <a:lstStyle/>
          <a:p>
            <a:r>
              <a:rPr lang="fr-FR" b="1">
                <a:solidFill>
                  <a:schemeClr val="tx1"/>
                </a:solidFill>
              </a:rPr>
              <a:t>consensus ??</a:t>
            </a:r>
          </a:p>
        </p:txBody>
      </p:sp>
      <p:sp>
        <p:nvSpPr>
          <p:cNvPr id="75" name="Rectangle 74"/>
          <p:cNvSpPr/>
          <p:nvPr/>
        </p:nvSpPr>
        <p:spPr>
          <a:xfrm>
            <a:off x="1524000" y="1524000"/>
            <a:ext cx="1927225" cy="171767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nvGrpSpPr>
          <p:cNvPr id="26632" name="Group 57"/>
          <p:cNvGrpSpPr>
            <a:grpSpLocks/>
          </p:cNvGrpSpPr>
          <p:nvPr/>
        </p:nvGrpSpPr>
        <p:grpSpPr bwMode="auto">
          <a:xfrm>
            <a:off x="2057400" y="1905000"/>
            <a:ext cx="1219200" cy="504825"/>
            <a:chOff x="2304" y="2880"/>
            <a:chExt cx="768" cy="294"/>
          </a:xfrm>
        </p:grpSpPr>
        <p:pic>
          <p:nvPicPr>
            <p:cNvPr id="26672" name="Picture 1172"/>
            <p:cNvPicPr>
              <a:picLocks noChangeAspect="1" noChangeArrowheads="1"/>
            </p:cNvPicPr>
            <p:nvPr/>
          </p:nvPicPr>
          <p:blipFill>
            <a:blip r:embed="rId4"/>
            <a:srcRect/>
            <a:stretch>
              <a:fillRect/>
            </a:stretch>
          </p:blipFill>
          <p:spPr bwMode="auto">
            <a:xfrm>
              <a:off x="2304" y="2976"/>
              <a:ext cx="768" cy="198"/>
            </a:xfrm>
            <a:prstGeom prst="rect">
              <a:avLst/>
            </a:prstGeom>
            <a:noFill/>
            <a:ln w="9525">
              <a:noFill/>
              <a:miter lim="800000"/>
              <a:headEnd/>
              <a:tailEnd/>
            </a:ln>
          </p:spPr>
        </p:pic>
        <p:sp>
          <p:nvSpPr>
            <p:cNvPr id="26673" name="Oval 1187"/>
            <p:cNvSpPr>
              <a:spLocks noChangeArrowheads="1"/>
            </p:cNvSpPr>
            <p:nvPr/>
          </p:nvSpPr>
          <p:spPr bwMode="auto">
            <a:xfrm>
              <a:off x="2672" y="2880"/>
              <a:ext cx="212" cy="145"/>
            </a:xfrm>
            <a:prstGeom prst="ellipse">
              <a:avLst/>
            </a:prstGeom>
            <a:solidFill>
              <a:srgbClr val="FF000C"/>
            </a:solidFill>
            <a:ln w="9525">
              <a:solidFill>
                <a:schemeClr val="tx1"/>
              </a:solidFill>
              <a:round/>
              <a:headEnd/>
              <a:tailEnd/>
            </a:ln>
          </p:spPr>
          <p:txBody>
            <a:bodyPr wrap="none" anchor="ctr">
              <a:prstTxWarp prst="textNoShape">
                <a:avLst/>
              </a:prstTxWarp>
            </a:bodyPr>
            <a:lstStyle/>
            <a:p>
              <a:pPr algn="ctr" eaLnBrk="0" hangingPunct="0"/>
              <a:endParaRPr lang="fr-FR"/>
            </a:p>
          </p:txBody>
        </p:sp>
      </p:grpSp>
      <p:grpSp>
        <p:nvGrpSpPr>
          <p:cNvPr id="26633" name="Group 68"/>
          <p:cNvGrpSpPr>
            <a:grpSpLocks/>
          </p:cNvGrpSpPr>
          <p:nvPr/>
        </p:nvGrpSpPr>
        <p:grpSpPr bwMode="auto">
          <a:xfrm>
            <a:off x="2219325" y="1801813"/>
            <a:ext cx="565150" cy="431800"/>
            <a:chOff x="1036" y="1584"/>
            <a:chExt cx="356" cy="272"/>
          </a:xfrm>
        </p:grpSpPr>
        <p:sp>
          <p:nvSpPr>
            <p:cNvPr id="26668" name="Oval 1187"/>
            <p:cNvSpPr>
              <a:spLocks noChangeArrowheads="1"/>
            </p:cNvSpPr>
            <p:nvPr/>
          </p:nvSpPr>
          <p:spPr bwMode="auto">
            <a:xfrm>
              <a:off x="1180" y="1631"/>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26669" name="Oval 1187"/>
            <p:cNvSpPr>
              <a:spLocks noChangeArrowheads="1"/>
            </p:cNvSpPr>
            <p:nvPr/>
          </p:nvSpPr>
          <p:spPr bwMode="auto">
            <a:xfrm>
              <a:off x="1036" y="1680"/>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26670" name="Oval 1187"/>
            <p:cNvSpPr>
              <a:spLocks noChangeArrowheads="1"/>
            </p:cNvSpPr>
            <p:nvPr/>
          </p:nvSpPr>
          <p:spPr bwMode="auto">
            <a:xfrm>
              <a:off x="1064" y="1584"/>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26671" name="Oval 1187"/>
            <p:cNvSpPr>
              <a:spLocks noChangeArrowheads="1"/>
            </p:cNvSpPr>
            <p:nvPr/>
          </p:nvSpPr>
          <p:spPr bwMode="auto">
            <a:xfrm>
              <a:off x="1160" y="1711"/>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26634" name="ZoneTexte 103"/>
          <p:cNvSpPr txBox="1">
            <a:spLocks noChangeArrowheads="1"/>
          </p:cNvSpPr>
          <p:nvPr/>
        </p:nvSpPr>
        <p:spPr bwMode="auto">
          <a:xfrm>
            <a:off x="3962400" y="3276600"/>
            <a:ext cx="1158875" cy="276225"/>
          </a:xfrm>
          <a:prstGeom prst="rect">
            <a:avLst/>
          </a:prstGeom>
          <a:noFill/>
          <a:ln w="9525">
            <a:noFill/>
            <a:miter lim="800000"/>
            <a:headEnd/>
            <a:tailEnd/>
          </a:ln>
        </p:spPr>
        <p:txBody>
          <a:bodyPr wrap="none">
            <a:prstTxWarp prst="textNoShape">
              <a:avLst/>
            </a:prstTxWarp>
            <a:spAutoFit/>
          </a:bodyPr>
          <a:lstStyle/>
          <a:p>
            <a:r>
              <a:rPr lang="fr-FR" b="1">
                <a:solidFill>
                  <a:schemeClr val="tx1"/>
                </a:solidFill>
              </a:rPr>
              <a:t>co-factors ??</a:t>
            </a:r>
          </a:p>
        </p:txBody>
      </p:sp>
      <p:graphicFrame>
        <p:nvGraphicFramePr>
          <p:cNvPr id="105" name="Group 106"/>
          <p:cNvGraphicFramePr>
            <a:graphicFrameLocks noGrp="1"/>
          </p:cNvGraphicFramePr>
          <p:nvPr/>
        </p:nvGraphicFramePr>
        <p:xfrm>
          <a:off x="838200" y="3581400"/>
          <a:ext cx="7543800" cy="2895602"/>
        </p:xfrm>
        <a:graphic>
          <a:graphicData uri="http://schemas.openxmlformats.org/drawingml/2006/table">
            <a:tbl>
              <a:tblPr/>
              <a:tblGrid>
                <a:gridCol w="1885950"/>
                <a:gridCol w="1885950"/>
                <a:gridCol w="1885950"/>
                <a:gridCol w="1885950"/>
              </a:tblGrid>
              <a:tr h="579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1" i="0" u="none" strike="noStrike" cap="none" normalizeH="0" baseline="0">
                          <a:ln>
                            <a:noFill/>
                          </a:ln>
                          <a:solidFill>
                            <a:schemeClr val="tx1"/>
                          </a:solidFill>
                          <a:effectLst/>
                          <a:latin typeface="Arial" charset="0"/>
                          <a:ea typeface="ＭＳ Ｐゴシック" charset="-128"/>
                          <a:cs typeface="ＭＳ Ｐゴシック" charset="-128"/>
                        </a:rPr>
                        <a:t>Motif</a:t>
                      </a:r>
                      <a:endParaRPr kumimoji="0" lang="fr-FR" sz="28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1" i="0" u="none" strike="noStrike" cap="none" normalizeH="0" baseline="0">
                          <a:ln>
                            <a:noFill/>
                          </a:ln>
                          <a:solidFill>
                            <a:schemeClr val="tx1"/>
                          </a:solidFill>
                          <a:effectLst/>
                          <a:latin typeface="Arial" charset="0"/>
                          <a:ea typeface="ＭＳ Ｐゴシック" charset="-128"/>
                          <a:cs typeface="ＭＳ Ｐゴシック" charset="-128"/>
                        </a:rPr>
                        <a:t>Binding-Factor</a:t>
                      </a:r>
                      <a:endParaRPr kumimoji="0" lang="fr-FR" sz="28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1" i="0" u="none" strike="noStrike" cap="none" normalizeH="0" baseline="0" dirty="0" err="1">
                          <a:ln>
                            <a:noFill/>
                          </a:ln>
                          <a:solidFill>
                            <a:schemeClr val="tx1"/>
                          </a:solidFill>
                          <a:effectLst/>
                          <a:latin typeface="Arial" charset="0"/>
                          <a:ea typeface="ＭＳ Ｐゴシック" charset="-128"/>
                          <a:cs typeface="ＭＳ Ｐゴシック" charset="-128"/>
                        </a:rPr>
                        <a:t>E-value</a:t>
                      </a:r>
                      <a:endParaRPr kumimoji="0" lang="fr-FR" sz="1600" b="1"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1" i="0" u="none" strike="noStrike" cap="none" normalizeH="0" baseline="0">
                          <a:ln>
                            <a:noFill/>
                          </a:ln>
                          <a:solidFill>
                            <a:schemeClr val="tx1"/>
                          </a:solidFill>
                          <a:effectLst/>
                          <a:latin typeface="Helvetica" charset="0"/>
                          <a:ea typeface="ＭＳ Ｐゴシック" charset="-128"/>
                          <a:cs typeface="ＭＳ Ｐゴシック" charset="-128"/>
                        </a:rPr>
                        <a:t>CGATA</a:t>
                      </a:r>
                      <a:endParaRPr kumimoji="0" lang="fr-FR" sz="1600" b="0" i="0" u="none" strike="noStrike" cap="none" normalizeH="0" baseline="0">
                        <a:ln>
                          <a:noFill/>
                        </a:ln>
                        <a:solidFill>
                          <a:schemeClr val="tx1"/>
                        </a:solidFill>
                        <a:effectLst/>
                        <a:latin typeface="Helvetica"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1" i="0" u="none" strike="noStrike" cap="none" normalizeH="0" baseline="0" dirty="0" smtClean="0">
                          <a:ln>
                            <a:noFill/>
                          </a:ln>
                          <a:solidFill>
                            <a:schemeClr val="tx1"/>
                          </a:solidFill>
                          <a:effectLst/>
                          <a:latin typeface="Arial" charset="0"/>
                          <a:ea typeface="ＭＳ Ｐゴシック" charset="-128"/>
                          <a:cs typeface="ＭＳ Ｐゴシック" charset="-128"/>
                        </a:rPr>
                        <a:t>BEAF site</a:t>
                      </a:r>
                      <a:endParaRPr kumimoji="0" lang="fr-FR" sz="1600" b="1"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a:ln>
                            <a:noFill/>
                          </a:ln>
                          <a:solidFill>
                            <a:schemeClr val="tx1"/>
                          </a:solidFill>
                          <a:effectLst/>
                          <a:latin typeface="Arial" charset="0"/>
                          <a:ea typeface="ＭＳ Ｐゴシック" charset="-128"/>
                          <a:cs typeface="ＭＳ Ｐゴシック" charset="-128"/>
                        </a:rPr>
                        <a:t>1.2e-60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1" i="0" u="none" strike="noStrike" cap="none" normalizeH="0" baseline="0">
                          <a:ln>
                            <a:noFill/>
                          </a:ln>
                          <a:solidFill>
                            <a:schemeClr val="tx1"/>
                          </a:solidFill>
                          <a:effectLst/>
                          <a:latin typeface="Helvetica" charset="0"/>
                          <a:ea typeface="ＭＳ Ｐゴシック" charset="-128"/>
                          <a:cs typeface="ＭＳ Ｐゴシック" charset="-128"/>
                        </a:rPr>
                        <a:t>tATCGATa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1" i="0" u="none" strike="noStrike" cap="none" normalizeH="0" baseline="0" dirty="0" smtClean="0">
                          <a:ln>
                            <a:noFill/>
                          </a:ln>
                          <a:solidFill>
                            <a:schemeClr val="tx1"/>
                          </a:solidFill>
                          <a:effectLst/>
                          <a:latin typeface="Arial" charset="0"/>
                          <a:ea typeface="ＭＳ Ｐゴシック" charset="-128"/>
                          <a:cs typeface="ＭＳ Ｐゴシック" charset="-128"/>
                        </a:rPr>
                        <a:t>DRE</a:t>
                      </a:r>
                      <a:endParaRPr kumimoji="0" lang="fr-FR" sz="1600" b="0"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a:ln>
                            <a:noFill/>
                          </a:ln>
                          <a:solidFill>
                            <a:schemeClr val="tx1"/>
                          </a:solidFill>
                          <a:effectLst/>
                          <a:latin typeface="Arial" charset="0"/>
                          <a:ea typeface="ＭＳ Ｐゴシック" charset="-128"/>
                          <a:cs typeface="ＭＳ Ｐゴシック" charset="-128"/>
                        </a:rPr>
                        <a:t>1.2e-60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1" i="0" u="none" strike="noStrike" cap="none" normalizeH="0" baseline="0">
                          <a:ln>
                            <a:noFill/>
                          </a:ln>
                          <a:solidFill>
                            <a:schemeClr val="tx1"/>
                          </a:solidFill>
                          <a:effectLst/>
                          <a:latin typeface="Helvetica" charset="0"/>
                          <a:ea typeface="ＭＳ Ｐゴシック" charset="-128"/>
                          <a:cs typeface="ＭＳ Ｐゴシック" charset="-128"/>
                        </a:rPr>
                        <a:t>CAGTGTGACC</a:t>
                      </a:r>
                      <a:endParaRPr kumimoji="0" lang="fr-FR" sz="1600" b="0" i="0" u="none" strike="noStrike" cap="none" normalizeH="0" baseline="0">
                        <a:ln>
                          <a:noFill/>
                        </a:ln>
                        <a:solidFill>
                          <a:schemeClr val="tx1"/>
                        </a:solidFill>
                        <a:effectLst/>
                        <a:latin typeface="Helvetica"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1" i="0" u="none" strike="noStrike" cap="none" normalizeH="0" baseline="0" dirty="0" smtClean="0">
                          <a:ln>
                            <a:noFill/>
                          </a:ln>
                          <a:solidFill>
                            <a:schemeClr val="tx1"/>
                          </a:solidFill>
                          <a:effectLst/>
                          <a:latin typeface="Arial" charset="0"/>
                          <a:ea typeface="ＭＳ Ｐゴシック" charset="-128"/>
                          <a:cs typeface="ＭＳ Ｐゴシック" charset="-128"/>
                        </a:rPr>
                        <a:t>CP190 site</a:t>
                      </a:r>
                      <a:endParaRPr kumimoji="0" lang="fr-FR" sz="1600" b="0"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a:ln>
                            <a:noFill/>
                          </a:ln>
                          <a:solidFill>
                            <a:schemeClr val="tx1"/>
                          </a:solidFill>
                          <a:effectLst/>
                          <a:latin typeface="Arial" charset="0"/>
                          <a:ea typeface="ＭＳ Ｐゴシック" charset="-128"/>
                          <a:cs typeface="ＭＳ Ｐゴシック" charset="-128"/>
                        </a:rPr>
                        <a:t>3.4e-59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r-FR" sz="1600" b="0" i="0" u="none" strike="noStrike" cap="none" normalizeH="0" baseline="0" dirty="0" smtClean="0">
                          <a:ln>
                            <a:noFill/>
                          </a:ln>
                          <a:solidFill>
                            <a:schemeClr val="tx1"/>
                          </a:solidFill>
                          <a:effectLst/>
                          <a:latin typeface="Helvetica" charset="0"/>
                          <a:ea typeface="ＭＳ Ｐゴシック" charset="-128"/>
                          <a:cs typeface="ＭＳ Ｐゴシック" charset="-128"/>
                        </a:rPr>
                        <a:t>…</a:t>
                      </a:r>
                      <a:endParaRPr kumimoji="0" lang="fr-FR" sz="1600" b="0" i="0" u="none" strike="noStrike" cap="none" normalizeH="0" baseline="0" dirty="0">
                        <a:ln>
                          <a:noFill/>
                        </a:ln>
                        <a:solidFill>
                          <a:schemeClr val="tx1"/>
                        </a:solidFill>
                        <a:effectLst/>
                        <a:latin typeface="Helvetica"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fr-FR" sz="1600" b="0" i="0" u="none" strike="noStrike" cap="none" normalizeH="0" baseline="0" dirty="0">
                        <a:ln>
                          <a:noFill/>
                        </a:ln>
                        <a:solidFill>
                          <a:schemeClr val="tx1"/>
                        </a:solidFill>
                        <a:effectLst/>
                        <a:latin typeface="Arial" charset="0"/>
                        <a:ea typeface="ＭＳ Ｐゴシック" charset="-128"/>
                        <a:cs typeface="ＭＳ Ｐゴシック"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6667" name="ZoneTexte 20"/>
          <p:cNvSpPr txBox="1">
            <a:spLocks noChangeArrowheads="1"/>
          </p:cNvSpPr>
          <p:nvPr/>
        </p:nvSpPr>
        <p:spPr bwMode="auto">
          <a:xfrm>
            <a:off x="2209800" y="228600"/>
            <a:ext cx="4621213" cy="369888"/>
          </a:xfrm>
          <a:prstGeom prst="rect">
            <a:avLst/>
          </a:prstGeom>
          <a:noFill/>
          <a:ln w="9525">
            <a:noFill/>
            <a:miter lim="800000"/>
            <a:headEnd/>
            <a:tailEnd/>
          </a:ln>
        </p:spPr>
        <p:txBody>
          <a:bodyPr wrap="none">
            <a:prstTxWarp prst="textNoShape">
              <a:avLst/>
            </a:prstTxWarp>
            <a:spAutoFit/>
          </a:bodyPr>
          <a:lstStyle/>
          <a:p>
            <a:r>
              <a:rPr lang="fr-FR" sz="1800" b="1">
                <a:solidFill>
                  <a:schemeClr val="tx1"/>
                </a:solidFill>
              </a:rPr>
              <a:t>MEME/bioinfo DNA-binding motif search</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ZoneTexte 6"/>
          <p:cNvSpPr txBox="1"/>
          <p:nvPr/>
        </p:nvSpPr>
        <p:spPr>
          <a:xfrm>
            <a:off x="2255981" y="996950"/>
            <a:ext cx="4347877" cy="4370428"/>
          </a:xfrm>
          <a:prstGeom prst="rect">
            <a:avLst/>
          </a:prstGeom>
          <a:noFill/>
        </p:spPr>
        <p:txBody>
          <a:bodyPr wrap="none">
            <a:spAutoFit/>
          </a:bodyPr>
          <a:lstStyle/>
          <a:p>
            <a:pPr marL="742950" indent="-742950" algn="ctr">
              <a:buFontTx/>
              <a:buAutoNum type="arabicPeriod"/>
              <a:defRPr/>
            </a:pPr>
            <a:r>
              <a:rPr lang="fr-FR" sz="3600" b="1" dirty="0">
                <a:solidFill>
                  <a:schemeClr val="tx1"/>
                </a:solidFill>
              </a:rPr>
              <a:t>Généralités</a:t>
            </a:r>
          </a:p>
          <a:p>
            <a:pPr marL="742950" indent="-742950" algn="ctr">
              <a:defRPr/>
            </a:pPr>
            <a:r>
              <a:rPr lang="fr-FR" sz="1800" b="1" dirty="0" err="1">
                <a:solidFill>
                  <a:schemeClr val="tx1"/>
                </a:solidFill>
              </a:rPr>
              <a:t>Biological</a:t>
            </a:r>
            <a:r>
              <a:rPr lang="fr-FR" sz="1800" b="1" dirty="0">
                <a:solidFill>
                  <a:schemeClr val="tx1"/>
                </a:solidFill>
              </a:rPr>
              <a:t> &amp; </a:t>
            </a:r>
            <a:r>
              <a:rPr lang="fr-FR" sz="1800" b="1" dirty="0" err="1">
                <a:solidFill>
                  <a:schemeClr val="tx1"/>
                </a:solidFill>
              </a:rPr>
              <a:t>Technical</a:t>
            </a:r>
            <a:r>
              <a:rPr lang="fr-FR" sz="1800" b="1" dirty="0">
                <a:solidFill>
                  <a:schemeClr val="tx1"/>
                </a:solidFill>
              </a:rPr>
              <a:t> </a:t>
            </a:r>
            <a:r>
              <a:rPr lang="fr-FR" sz="1800" b="1" dirty="0" err="1">
                <a:solidFill>
                  <a:schemeClr val="tx1"/>
                </a:solidFill>
              </a:rPr>
              <a:t>context</a:t>
            </a:r>
            <a:endParaRPr lang="fr-FR" sz="1800" b="1" dirty="0">
              <a:solidFill>
                <a:schemeClr val="tx1"/>
              </a:solidFill>
            </a:endParaRPr>
          </a:p>
          <a:p>
            <a:pPr algn="ctr">
              <a:defRPr/>
            </a:pPr>
            <a:r>
              <a:rPr lang="fr-FR" sz="4000" b="1" dirty="0">
                <a:solidFill>
                  <a:schemeClr val="tx1"/>
                </a:solidFill>
              </a:rPr>
              <a:t>2. </a:t>
            </a:r>
            <a:r>
              <a:rPr lang="fr-FR" sz="3600" b="1" dirty="0">
                <a:solidFill>
                  <a:schemeClr val="tx1"/>
                </a:solidFill>
              </a:rPr>
              <a:t>Techniques</a:t>
            </a:r>
          </a:p>
          <a:p>
            <a:pPr algn="ctr">
              <a:defRPr/>
            </a:pPr>
            <a:r>
              <a:rPr lang="fr-FR" sz="1800" b="1" strike="sngStrike" dirty="0">
                <a:solidFill>
                  <a:schemeClr val="tx1"/>
                </a:solidFill>
              </a:rPr>
              <a:t>quick and </a:t>
            </a:r>
            <a:r>
              <a:rPr lang="fr-FR" sz="1800" b="1" strike="sngStrike" dirty="0" err="1">
                <a:solidFill>
                  <a:schemeClr val="tx1"/>
                </a:solidFill>
              </a:rPr>
              <a:t>dirty</a:t>
            </a:r>
            <a:endParaRPr lang="fr-FR" sz="1800" b="1" strike="sngStrike" dirty="0">
              <a:solidFill>
                <a:schemeClr val="tx1"/>
              </a:solidFill>
            </a:endParaRPr>
          </a:p>
          <a:p>
            <a:pPr algn="ctr">
              <a:defRPr/>
            </a:pPr>
            <a:r>
              <a:rPr lang="fr-FR" sz="4000" b="1" dirty="0">
                <a:solidFill>
                  <a:schemeClr val="tx1"/>
                </a:solidFill>
              </a:rPr>
              <a:t>3. </a:t>
            </a:r>
            <a:r>
              <a:rPr lang="fr-FR" sz="3600" b="1" dirty="0">
                <a:solidFill>
                  <a:schemeClr val="tx1"/>
                </a:solidFill>
              </a:rPr>
              <a:t>Applications</a:t>
            </a:r>
          </a:p>
          <a:p>
            <a:pPr algn="ctr">
              <a:defRPr/>
            </a:pPr>
            <a:r>
              <a:rPr lang="fr-FR" sz="1800" b="1" dirty="0">
                <a:solidFill>
                  <a:schemeClr val="tx1"/>
                </a:solidFill>
              </a:rPr>
              <a:t>= lire, </a:t>
            </a:r>
            <a:r>
              <a:rPr lang="fr-FR" sz="1800" b="1" dirty="0" err="1">
                <a:solidFill>
                  <a:schemeClr val="tx1"/>
                </a:solidFill>
              </a:rPr>
              <a:t>interpreter</a:t>
            </a:r>
            <a:r>
              <a:rPr lang="fr-FR" sz="1800" b="1" dirty="0">
                <a:solidFill>
                  <a:schemeClr val="tx1"/>
                </a:solidFill>
              </a:rPr>
              <a:t>, imaginer, modéliser, </a:t>
            </a:r>
          </a:p>
          <a:p>
            <a:pPr algn="ctr">
              <a:defRPr/>
            </a:pPr>
            <a:r>
              <a:rPr lang="fr-FR" sz="1800" b="1" dirty="0">
                <a:solidFill>
                  <a:schemeClr val="tx1"/>
                </a:solidFill>
              </a:rPr>
              <a:t>« </a:t>
            </a:r>
            <a:r>
              <a:rPr lang="fr-FR" sz="1800" b="1" dirty="0" err="1">
                <a:solidFill>
                  <a:schemeClr val="tx1"/>
                </a:solidFill>
              </a:rPr>
              <a:t>moléculariser</a:t>
            </a:r>
            <a:r>
              <a:rPr lang="fr-FR" sz="1800" b="1" dirty="0">
                <a:solidFill>
                  <a:schemeClr val="tx1"/>
                </a:solidFill>
              </a:rPr>
              <a:t> », </a:t>
            </a:r>
            <a:r>
              <a:rPr lang="fr-FR" sz="1800" b="1" u="sng" dirty="0">
                <a:solidFill>
                  <a:schemeClr val="tx1"/>
                </a:solidFill>
              </a:rPr>
              <a:t>réfléchir</a:t>
            </a:r>
            <a:r>
              <a:rPr lang="fr-FR" sz="1800" b="1" dirty="0">
                <a:solidFill>
                  <a:schemeClr val="tx1"/>
                </a:solidFill>
              </a:rPr>
              <a:t>, </a:t>
            </a:r>
          </a:p>
          <a:p>
            <a:pPr algn="ctr">
              <a:defRPr/>
            </a:pPr>
            <a:r>
              <a:rPr lang="fr-FR" sz="1800" b="1" dirty="0">
                <a:solidFill>
                  <a:schemeClr val="tx1"/>
                </a:solidFill>
              </a:rPr>
              <a:t>tester!!!    = </a:t>
            </a:r>
            <a:r>
              <a:rPr lang="fr-FR" sz="1800" b="1" dirty="0" err="1">
                <a:solidFill>
                  <a:schemeClr val="tx1"/>
                </a:solidFill>
              </a:rPr>
              <a:t>ur</a:t>
            </a:r>
            <a:r>
              <a:rPr lang="fr-FR" sz="1800" b="1" dirty="0">
                <a:solidFill>
                  <a:schemeClr val="tx1"/>
                </a:solidFill>
              </a:rPr>
              <a:t> job </a:t>
            </a:r>
          </a:p>
          <a:p>
            <a:pPr algn="ctr">
              <a:defRPr/>
            </a:pPr>
            <a:r>
              <a:rPr lang="fr-FR" sz="3600" b="1" dirty="0">
                <a:solidFill>
                  <a:schemeClr val="tx1"/>
                </a:solidFill>
              </a:rPr>
              <a:t>4. </a:t>
            </a:r>
            <a:r>
              <a:rPr lang="fr-FR" sz="3600" b="1" dirty="0" err="1">
                <a:solidFill>
                  <a:schemeClr val="tx1"/>
                </a:solidFill>
              </a:rPr>
              <a:t>Statistics</a:t>
            </a:r>
            <a:r>
              <a:rPr lang="fr-FR" sz="1800" b="1" dirty="0">
                <a:solidFill>
                  <a:schemeClr val="tx1"/>
                </a:solidFill>
              </a:rPr>
              <a:t>... </a:t>
            </a:r>
            <a:endParaRPr lang="fr-FR" sz="1800" b="1" dirty="0" smtClean="0">
              <a:solidFill>
                <a:schemeClr val="tx1"/>
              </a:solidFill>
            </a:endParaRPr>
          </a:p>
          <a:p>
            <a:pPr algn="ctr">
              <a:defRPr/>
            </a:pPr>
            <a:r>
              <a:rPr lang="fr-FR" sz="1800" b="1" dirty="0" smtClean="0">
                <a:solidFill>
                  <a:schemeClr val="tx1"/>
                </a:solidFill>
              </a:rPr>
              <a:t>the basis for </a:t>
            </a:r>
            <a:r>
              <a:rPr lang="fr-FR" sz="1800" b="1" dirty="0" err="1" smtClean="0">
                <a:solidFill>
                  <a:schemeClr val="tx1"/>
                </a:solidFill>
              </a:rPr>
              <a:t>developing</a:t>
            </a:r>
            <a:r>
              <a:rPr lang="fr-FR" sz="1800" b="1" dirty="0" smtClean="0">
                <a:solidFill>
                  <a:schemeClr val="tx1"/>
                </a:solidFill>
              </a:rPr>
              <a:t> new </a:t>
            </a:r>
            <a:r>
              <a:rPr lang="fr-FR" sz="1800" b="1" dirty="0" err="1" smtClean="0">
                <a:solidFill>
                  <a:schemeClr val="tx1"/>
                </a:solidFill>
              </a:rPr>
              <a:t>tools</a:t>
            </a:r>
            <a:endParaRPr lang="fr-FR" sz="1800" b="1" dirty="0" smtClean="0">
              <a:solidFill>
                <a:schemeClr val="tx1"/>
              </a:solidFill>
            </a:endParaRPr>
          </a:p>
          <a:p>
            <a:pPr algn="ctr">
              <a:defRPr/>
            </a:pPr>
            <a:endParaRPr lang="fr-FR" sz="1800" b="1" dirty="0">
              <a:solidFill>
                <a:schemeClr val="tx1"/>
              </a:solidFill>
            </a:endParaRPr>
          </a:p>
        </p:txBody>
      </p:sp>
      <p:sp>
        <p:nvSpPr>
          <p:cNvPr id="40963" name="ZoneTexte 7"/>
          <p:cNvSpPr txBox="1">
            <a:spLocks noChangeArrowheads="1"/>
          </p:cNvSpPr>
          <p:nvPr/>
        </p:nvSpPr>
        <p:spPr bwMode="auto">
          <a:xfrm>
            <a:off x="3276600" y="76200"/>
            <a:ext cx="2608263" cy="708025"/>
          </a:xfrm>
          <a:prstGeom prst="rect">
            <a:avLst/>
          </a:prstGeom>
          <a:noFill/>
          <a:ln w="9525">
            <a:noFill/>
            <a:miter lim="800000"/>
            <a:headEnd/>
            <a:tailEnd/>
          </a:ln>
        </p:spPr>
        <p:txBody>
          <a:bodyPr wrap="none">
            <a:prstTxWarp prst="textNoShape">
              <a:avLst/>
            </a:prstTxWarp>
            <a:spAutoFit/>
          </a:bodyPr>
          <a:lstStyle/>
          <a:p>
            <a:r>
              <a:rPr lang="fr-FR" sz="4000" b="1">
                <a:solidFill>
                  <a:srgbClr val="FF0000"/>
                </a:solidFill>
              </a:rPr>
              <a:t>« Omics »</a:t>
            </a:r>
          </a:p>
        </p:txBody>
      </p:sp>
      <p:sp>
        <p:nvSpPr>
          <p:cNvPr id="40964" name="Rectangle 3"/>
          <p:cNvSpPr>
            <a:spLocks noChangeArrowheads="1"/>
          </p:cNvSpPr>
          <p:nvPr/>
        </p:nvSpPr>
        <p:spPr bwMode="auto">
          <a:xfrm>
            <a:off x="1828800" y="5308600"/>
            <a:ext cx="5410200" cy="1168400"/>
          </a:xfrm>
          <a:prstGeom prst="rect">
            <a:avLst/>
          </a:prstGeom>
          <a:solidFill>
            <a:schemeClr val="bg1"/>
          </a:solidFill>
          <a:ln w="9525">
            <a:noFill/>
            <a:round/>
            <a:headEnd/>
            <a:tailEnd/>
          </a:ln>
        </p:spPr>
        <p:txBody>
          <a:bodyPr>
            <a:prstTxWarp prst="textNoShape">
              <a:avLst/>
            </a:prstTxWarp>
          </a:bodyPr>
          <a:lstStyle/>
          <a:p>
            <a:endParaRPr lang="fr-FR"/>
          </a:p>
        </p:txBody>
      </p:sp>
      <p:sp>
        <p:nvSpPr>
          <p:cNvPr id="40965" name="Rectangle 4"/>
          <p:cNvSpPr>
            <a:spLocks noChangeArrowheads="1"/>
          </p:cNvSpPr>
          <p:nvPr/>
        </p:nvSpPr>
        <p:spPr bwMode="auto">
          <a:xfrm>
            <a:off x="1447800" y="927100"/>
            <a:ext cx="5410200" cy="3352800"/>
          </a:xfrm>
          <a:prstGeom prst="rect">
            <a:avLst/>
          </a:prstGeom>
          <a:solidFill>
            <a:schemeClr val="bg1">
              <a:alpha val="65097"/>
            </a:schemeClr>
          </a:solidFill>
          <a:ln w="9525">
            <a:noFill/>
            <a:round/>
            <a:headEnd/>
            <a:tailEnd/>
          </a:ln>
        </p:spPr>
        <p:txBody>
          <a:bodyPr>
            <a:prstTxWarp prst="textNoShape">
              <a:avLst/>
            </a:prstTxWarp>
          </a:bodyPr>
          <a:lstStyle/>
          <a:p>
            <a:endParaRPr lang="fr-F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0242" name="Rectangle 2"/>
          <p:cNvSpPr>
            <a:spLocks/>
          </p:cNvSpPr>
          <p:nvPr/>
        </p:nvSpPr>
        <p:spPr bwMode="auto">
          <a:xfrm>
            <a:off x="444500" y="1600200"/>
            <a:ext cx="3060700" cy="317500"/>
          </a:xfrm>
          <a:prstGeom prst="rect">
            <a:avLst/>
          </a:prstGeom>
          <a:noFill/>
          <a:ln w="12700">
            <a:noFill/>
            <a:miter lim="800000"/>
            <a:headEnd/>
            <a:tailEnd/>
          </a:ln>
        </p:spPr>
        <p:txBody>
          <a:bodyPr lIns="0" tIns="0" rIns="40639" bIns="0">
            <a:prstTxWarp prst="textNoShape">
              <a:avLst/>
            </a:prstTxWarp>
          </a:bodyPr>
          <a:lstStyle/>
          <a:p>
            <a:pPr marL="39688" algn="ctr"/>
            <a:r>
              <a:rPr lang="en-US" sz="1600" b="1">
                <a:ea typeface="Arial" charset="0"/>
                <a:cs typeface="Arial" charset="0"/>
                <a:sym typeface="Arial" charset="0"/>
              </a:rPr>
              <a:t>Transcription</a:t>
            </a:r>
          </a:p>
        </p:txBody>
      </p:sp>
      <p:sp>
        <p:nvSpPr>
          <p:cNvPr id="10243" name="Rectangle 3"/>
          <p:cNvSpPr>
            <a:spLocks/>
          </p:cNvSpPr>
          <p:nvPr/>
        </p:nvSpPr>
        <p:spPr bwMode="auto">
          <a:xfrm>
            <a:off x="3686175" y="2155825"/>
            <a:ext cx="314325" cy="246063"/>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a:latin typeface="Helvetica" charset="0"/>
                <a:ea typeface="Helvetica" charset="0"/>
                <a:cs typeface="Helvetica" charset="0"/>
                <a:sym typeface="Helvetica" charset="0"/>
              </a:rPr>
              <a:t>G1</a:t>
            </a:r>
          </a:p>
        </p:txBody>
      </p:sp>
      <p:sp>
        <p:nvSpPr>
          <p:cNvPr id="10244" name="Rectangle 4"/>
          <p:cNvSpPr>
            <a:spLocks/>
          </p:cNvSpPr>
          <p:nvPr/>
        </p:nvSpPr>
        <p:spPr bwMode="auto">
          <a:xfrm>
            <a:off x="5029200" y="2149475"/>
            <a:ext cx="182563" cy="246063"/>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a:latin typeface="Helvetica" charset="0"/>
                <a:ea typeface="Helvetica" charset="0"/>
                <a:cs typeface="Helvetica" charset="0"/>
                <a:sym typeface="Helvetica" charset="0"/>
              </a:rPr>
              <a:t>S</a:t>
            </a:r>
          </a:p>
        </p:txBody>
      </p:sp>
      <p:sp>
        <p:nvSpPr>
          <p:cNvPr id="10245" name="Rectangle 5"/>
          <p:cNvSpPr>
            <a:spLocks/>
          </p:cNvSpPr>
          <p:nvPr/>
        </p:nvSpPr>
        <p:spPr bwMode="auto">
          <a:xfrm>
            <a:off x="5626100" y="1603375"/>
            <a:ext cx="3060700" cy="317500"/>
          </a:xfrm>
          <a:prstGeom prst="rect">
            <a:avLst/>
          </a:prstGeom>
          <a:noFill/>
          <a:ln w="12700">
            <a:noFill/>
            <a:miter lim="800000"/>
            <a:headEnd/>
            <a:tailEnd/>
          </a:ln>
        </p:spPr>
        <p:txBody>
          <a:bodyPr lIns="0" tIns="0" rIns="40639" bIns="0">
            <a:prstTxWarp prst="textNoShape">
              <a:avLst/>
            </a:prstTxWarp>
          </a:bodyPr>
          <a:lstStyle/>
          <a:p>
            <a:pPr marL="39688" algn="ctr"/>
            <a:r>
              <a:rPr lang="en-US" sz="1600" b="1">
                <a:ea typeface="Arial" charset="0"/>
                <a:cs typeface="Arial" charset="0"/>
                <a:sym typeface="Arial" charset="0"/>
              </a:rPr>
              <a:t>Replication</a:t>
            </a:r>
          </a:p>
        </p:txBody>
      </p:sp>
      <p:sp>
        <p:nvSpPr>
          <p:cNvPr id="10246" name="Rectangle 30"/>
          <p:cNvSpPr>
            <a:spLocks/>
          </p:cNvSpPr>
          <p:nvPr/>
        </p:nvSpPr>
        <p:spPr bwMode="auto">
          <a:xfrm>
            <a:off x="4370388" y="4283075"/>
            <a:ext cx="212725" cy="246063"/>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a:ea typeface="Arial" charset="0"/>
                <a:cs typeface="Arial" charset="0"/>
                <a:sym typeface="Arial" charset="0"/>
              </a:rPr>
              <a:t>M</a:t>
            </a:r>
          </a:p>
        </p:txBody>
      </p:sp>
      <p:sp>
        <p:nvSpPr>
          <p:cNvPr id="10247" name="AutoShape 31"/>
          <p:cNvSpPr>
            <a:spLocks/>
          </p:cNvSpPr>
          <p:nvPr/>
        </p:nvSpPr>
        <p:spPr bwMode="auto">
          <a:xfrm>
            <a:off x="3059113" y="1611313"/>
            <a:ext cx="2895600" cy="3048000"/>
          </a:xfrm>
          <a:custGeom>
            <a:avLst/>
            <a:gdLst>
              <a:gd name="T0" fmla="*/ 2147483647 w 21600"/>
              <a:gd name="T1" fmla="*/ 2147483647 h 21600"/>
              <a:gd name="T2" fmla="*/ 0 60000 65536"/>
              <a:gd name="T3" fmla="*/ 0 w 21600"/>
              <a:gd name="T4" fmla="*/ 0 h 21600"/>
              <a:gd name="T5" fmla="*/ 21600 w 21600"/>
              <a:gd name="T6" fmla="*/ 21600 h 21600"/>
            </a:gdLst>
            <a:ahLst/>
            <a:cxnLst>
              <a:cxn ang="T2">
                <a:pos x="T0" y="T1"/>
              </a:cxn>
            </a:cxnLst>
            <a:rect l="T3" t="T4" r="T5" b="T6"/>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76" y="10800"/>
                </a:moveTo>
                <a:cubicBezTo>
                  <a:pt x="876" y="16281"/>
                  <a:pt x="5319" y="20724"/>
                  <a:pt x="10800" y="20724"/>
                </a:cubicBezTo>
                <a:cubicBezTo>
                  <a:pt x="16281" y="20724"/>
                  <a:pt x="20724" y="16281"/>
                  <a:pt x="20724" y="10800"/>
                </a:cubicBezTo>
                <a:cubicBezTo>
                  <a:pt x="20724" y="5319"/>
                  <a:pt x="16281" y="876"/>
                  <a:pt x="10800" y="876"/>
                </a:cubicBezTo>
                <a:cubicBezTo>
                  <a:pt x="5319" y="876"/>
                  <a:pt x="876" y="5319"/>
                  <a:pt x="876" y="10800"/>
                </a:cubicBezTo>
                <a:close/>
                <a:moveTo>
                  <a:pt x="876" y="10800"/>
                </a:moveTo>
              </a:path>
            </a:pathLst>
          </a:custGeom>
          <a:solidFill>
            <a:schemeClr val="accent1"/>
          </a:solidFill>
          <a:ln w="3175">
            <a:solidFill>
              <a:schemeClr val="tx1"/>
            </a:solidFill>
            <a:round/>
            <a:headEnd/>
            <a:tailEnd/>
          </a:ln>
        </p:spPr>
        <p:txBody>
          <a:bodyPr lIns="0" tIns="0" rIns="0" bIns="0">
            <a:prstTxWarp prst="textNoShape">
              <a:avLst/>
            </a:prstTxWarp>
          </a:bodyPr>
          <a:lstStyle/>
          <a:p>
            <a:endParaRPr lang="fr-FR"/>
          </a:p>
        </p:txBody>
      </p:sp>
      <p:sp>
        <p:nvSpPr>
          <p:cNvPr id="10248" name="AutoShape 32"/>
          <p:cNvSpPr>
            <a:spLocks/>
          </p:cNvSpPr>
          <p:nvPr/>
        </p:nvSpPr>
        <p:spPr bwMode="auto">
          <a:xfrm>
            <a:off x="5768975" y="2949575"/>
            <a:ext cx="261938" cy="457200"/>
          </a:xfrm>
          <a:custGeom>
            <a:avLst/>
            <a:gdLst>
              <a:gd name="T0" fmla="*/ 2147483647 w 21600"/>
              <a:gd name="T1" fmla="*/ 2147483647 h 21600"/>
              <a:gd name="T2" fmla="*/ 0 60000 65536"/>
              <a:gd name="T3" fmla="*/ 0 w 21600"/>
              <a:gd name="T4" fmla="*/ 0 h 21600"/>
              <a:gd name="T5" fmla="*/ 21600 w 21600"/>
              <a:gd name="T6" fmla="*/ 21600 h 21600"/>
            </a:gdLst>
            <a:ahLst/>
            <a:cxnLst>
              <a:cxn ang="T2">
                <a:pos x="T0" y="T1"/>
              </a:cxn>
            </a:cxnLst>
            <a:rect l="T3" t="T4" r="T5" b="T6"/>
            <a:pathLst>
              <a:path w="21600" h="21600">
                <a:moveTo>
                  <a:pt x="0" y="16200"/>
                </a:moveTo>
                <a:lnTo>
                  <a:pt x="5400" y="16200"/>
                </a:lnTo>
                <a:lnTo>
                  <a:pt x="5400" y="0"/>
                </a:lnTo>
                <a:lnTo>
                  <a:pt x="16200" y="0"/>
                </a:lnTo>
                <a:lnTo>
                  <a:pt x="16200" y="16200"/>
                </a:lnTo>
                <a:lnTo>
                  <a:pt x="21600" y="16200"/>
                </a:lnTo>
                <a:lnTo>
                  <a:pt x="10800" y="21600"/>
                </a:lnTo>
                <a:close/>
                <a:moveTo>
                  <a:pt x="0" y="16200"/>
                </a:moveTo>
              </a:path>
            </a:pathLst>
          </a:custGeom>
          <a:solidFill>
            <a:srgbClr val="B0E1E4"/>
          </a:solidFill>
          <a:ln w="6350">
            <a:solidFill>
              <a:schemeClr val="tx1"/>
            </a:solidFill>
            <a:miter lim="800000"/>
            <a:headEnd/>
            <a:tailEnd/>
          </a:ln>
        </p:spPr>
        <p:txBody>
          <a:bodyPr lIns="0" tIns="0" rIns="0" bIns="0">
            <a:prstTxWarp prst="textNoShape">
              <a:avLst/>
            </a:prstTxWarp>
          </a:bodyPr>
          <a:lstStyle/>
          <a:p>
            <a:endParaRPr lang="fr-FR"/>
          </a:p>
        </p:txBody>
      </p:sp>
      <p:sp>
        <p:nvSpPr>
          <p:cNvPr id="10249" name="AutoShape 33"/>
          <p:cNvSpPr>
            <a:spLocks/>
          </p:cNvSpPr>
          <p:nvPr/>
        </p:nvSpPr>
        <p:spPr bwMode="auto">
          <a:xfrm rot="10800000" flipH="1">
            <a:off x="2982913" y="2908300"/>
            <a:ext cx="273050" cy="401638"/>
          </a:xfrm>
          <a:custGeom>
            <a:avLst/>
            <a:gdLst>
              <a:gd name="T0" fmla="*/ 2147483647 w 21600"/>
              <a:gd name="T1" fmla="*/ 2147483647 h 21600"/>
              <a:gd name="T2" fmla="*/ 0 60000 65536"/>
              <a:gd name="T3" fmla="*/ 0 w 21600"/>
              <a:gd name="T4" fmla="*/ 0 h 21600"/>
              <a:gd name="T5" fmla="*/ 21600 w 21600"/>
              <a:gd name="T6" fmla="*/ 21600 h 21600"/>
            </a:gdLst>
            <a:ahLst/>
            <a:cxnLst>
              <a:cxn ang="T2">
                <a:pos x="T0" y="T1"/>
              </a:cxn>
            </a:cxnLst>
            <a:rect l="T3" t="T4" r="T5" b="T6"/>
            <a:pathLst>
              <a:path w="21600" h="21600">
                <a:moveTo>
                  <a:pt x="0" y="16200"/>
                </a:moveTo>
                <a:lnTo>
                  <a:pt x="5400" y="16200"/>
                </a:lnTo>
                <a:lnTo>
                  <a:pt x="5400" y="0"/>
                </a:lnTo>
                <a:lnTo>
                  <a:pt x="16200" y="0"/>
                </a:lnTo>
                <a:lnTo>
                  <a:pt x="16200" y="16200"/>
                </a:lnTo>
                <a:lnTo>
                  <a:pt x="21600" y="16200"/>
                </a:lnTo>
                <a:lnTo>
                  <a:pt x="10800" y="21600"/>
                </a:lnTo>
                <a:close/>
                <a:moveTo>
                  <a:pt x="0" y="16200"/>
                </a:moveTo>
              </a:path>
            </a:pathLst>
          </a:custGeom>
          <a:solidFill>
            <a:srgbClr val="B0E1E4"/>
          </a:solidFill>
          <a:ln w="6350">
            <a:solidFill>
              <a:schemeClr val="tx1"/>
            </a:solidFill>
            <a:miter lim="800000"/>
            <a:headEnd/>
            <a:tailEnd/>
          </a:ln>
        </p:spPr>
        <p:txBody>
          <a:bodyPr lIns="0" tIns="0" rIns="0" bIns="0">
            <a:prstTxWarp prst="textNoShape">
              <a:avLst/>
            </a:prstTxWarp>
          </a:bodyPr>
          <a:lstStyle/>
          <a:p>
            <a:endParaRPr lang="fr-FR"/>
          </a:p>
        </p:txBody>
      </p:sp>
      <p:sp>
        <p:nvSpPr>
          <p:cNvPr id="10250" name="ZoneTexte 74"/>
          <p:cNvSpPr txBox="1">
            <a:spLocks noChangeArrowheads="1"/>
          </p:cNvSpPr>
          <p:nvPr/>
        </p:nvSpPr>
        <p:spPr bwMode="auto">
          <a:xfrm>
            <a:off x="3821113" y="4724400"/>
            <a:ext cx="1381125" cy="307975"/>
          </a:xfrm>
          <a:prstGeom prst="rect">
            <a:avLst/>
          </a:prstGeom>
          <a:noFill/>
          <a:ln w="9525">
            <a:noFill/>
            <a:miter lim="800000"/>
            <a:headEnd/>
            <a:tailEnd/>
          </a:ln>
        </p:spPr>
        <p:txBody>
          <a:bodyPr wrap="none">
            <a:prstTxWarp prst="textNoShape">
              <a:avLst/>
            </a:prstTxWarp>
            <a:spAutoFit/>
          </a:bodyPr>
          <a:lstStyle/>
          <a:p>
            <a:r>
              <a:rPr lang="fr-FR" sz="1400" b="1" dirty="0"/>
              <a:t>Condensation</a:t>
            </a:r>
          </a:p>
        </p:txBody>
      </p:sp>
      <p:sp>
        <p:nvSpPr>
          <p:cNvPr id="10251" name="Ellipse 76"/>
          <p:cNvSpPr>
            <a:spLocks noChangeArrowheads="1"/>
          </p:cNvSpPr>
          <p:nvPr/>
        </p:nvSpPr>
        <p:spPr bwMode="auto">
          <a:xfrm>
            <a:off x="4267200" y="3063875"/>
            <a:ext cx="152400" cy="152400"/>
          </a:xfrm>
          <a:prstGeom prst="ellipse">
            <a:avLst/>
          </a:prstGeom>
          <a:solidFill>
            <a:srgbClr val="BBE0E3"/>
          </a:solidFill>
          <a:ln w="9525">
            <a:solidFill>
              <a:srgbClr val="000000"/>
            </a:solidFill>
            <a:round/>
            <a:headEnd/>
            <a:tailEnd/>
          </a:ln>
        </p:spPr>
        <p:txBody>
          <a:bodyPr>
            <a:prstTxWarp prst="textNoShape">
              <a:avLst/>
            </a:prstTxWarp>
          </a:bodyPr>
          <a:lstStyle/>
          <a:p>
            <a:endParaRPr lang="fr-FR"/>
          </a:p>
        </p:txBody>
      </p:sp>
      <p:sp>
        <p:nvSpPr>
          <p:cNvPr id="10252" name="Ellipse 77"/>
          <p:cNvSpPr>
            <a:spLocks noChangeArrowheads="1"/>
          </p:cNvSpPr>
          <p:nvPr/>
        </p:nvSpPr>
        <p:spPr bwMode="auto">
          <a:xfrm>
            <a:off x="4495800" y="3063875"/>
            <a:ext cx="152400" cy="152400"/>
          </a:xfrm>
          <a:prstGeom prst="ellipse">
            <a:avLst/>
          </a:prstGeom>
          <a:solidFill>
            <a:srgbClr val="BBE0E3"/>
          </a:solidFill>
          <a:ln w="9525">
            <a:solidFill>
              <a:srgbClr val="000000"/>
            </a:solidFill>
            <a:round/>
            <a:headEnd/>
            <a:tailEnd/>
          </a:ln>
        </p:spPr>
        <p:txBody>
          <a:bodyPr>
            <a:prstTxWarp prst="textNoShape">
              <a:avLst/>
            </a:prstTxWarp>
          </a:bodyPr>
          <a:lstStyle/>
          <a:p>
            <a:endParaRPr lang="fr-FR"/>
          </a:p>
        </p:txBody>
      </p:sp>
      <p:grpSp>
        <p:nvGrpSpPr>
          <p:cNvPr id="2" name="Group 15"/>
          <p:cNvGrpSpPr>
            <a:grpSpLocks/>
          </p:cNvGrpSpPr>
          <p:nvPr/>
        </p:nvGrpSpPr>
        <p:grpSpPr bwMode="auto">
          <a:xfrm>
            <a:off x="3733800" y="2438400"/>
            <a:ext cx="1573213" cy="1344613"/>
            <a:chOff x="0" y="0"/>
            <a:chExt cx="1505" cy="1339"/>
          </a:xfrm>
        </p:grpSpPr>
        <p:pic>
          <p:nvPicPr>
            <p:cNvPr id="10267" name="Picture 16"/>
            <p:cNvPicPr>
              <a:picLocks noChangeArrowheads="1"/>
            </p:cNvPicPr>
            <p:nvPr/>
          </p:nvPicPr>
          <p:blipFill>
            <a:blip r:embed="rId3"/>
            <a:srcRect/>
            <a:stretch>
              <a:fillRect/>
            </a:stretch>
          </p:blipFill>
          <p:spPr bwMode="auto">
            <a:xfrm>
              <a:off x="0" y="0"/>
              <a:ext cx="1505" cy="1339"/>
            </a:xfrm>
            <a:prstGeom prst="rect">
              <a:avLst/>
            </a:prstGeom>
            <a:noFill/>
            <a:ln w="9525">
              <a:noFill/>
              <a:miter lim="800000"/>
              <a:headEnd/>
              <a:tailEnd/>
            </a:ln>
          </p:spPr>
        </p:pic>
        <p:pic>
          <p:nvPicPr>
            <p:cNvPr id="10268" name="Picture 17"/>
            <p:cNvPicPr>
              <a:picLocks noChangeArrowheads="1"/>
            </p:cNvPicPr>
            <p:nvPr/>
          </p:nvPicPr>
          <p:blipFill>
            <a:blip r:embed="rId4"/>
            <a:srcRect/>
            <a:stretch>
              <a:fillRect/>
            </a:stretch>
          </p:blipFill>
          <p:spPr bwMode="auto">
            <a:xfrm>
              <a:off x="1263" y="1297"/>
              <a:ext cx="238" cy="29"/>
            </a:xfrm>
            <a:prstGeom prst="rect">
              <a:avLst/>
            </a:prstGeom>
            <a:noFill/>
            <a:ln w="9525">
              <a:noFill/>
              <a:miter lim="800000"/>
              <a:headEnd/>
              <a:tailEnd/>
            </a:ln>
          </p:spPr>
        </p:pic>
      </p:grpSp>
      <p:sp>
        <p:nvSpPr>
          <p:cNvPr id="10255" name="ZoneTexte 94"/>
          <p:cNvSpPr txBox="1">
            <a:spLocks noChangeArrowheads="1"/>
          </p:cNvSpPr>
          <p:nvPr/>
        </p:nvSpPr>
        <p:spPr bwMode="auto">
          <a:xfrm>
            <a:off x="2054122" y="228600"/>
            <a:ext cx="5956040" cy="646331"/>
          </a:xfrm>
          <a:prstGeom prst="rect">
            <a:avLst/>
          </a:prstGeom>
          <a:noFill/>
          <a:ln w="9525">
            <a:noFill/>
            <a:miter lim="800000"/>
            <a:headEnd/>
            <a:tailEnd/>
          </a:ln>
        </p:spPr>
        <p:txBody>
          <a:bodyPr wrap="none">
            <a:prstTxWarp prst="textNoShape">
              <a:avLst/>
            </a:prstTxWarp>
            <a:spAutoFit/>
          </a:bodyPr>
          <a:lstStyle/>
          <a:p>
            <a:pPr algn="ctr"/>
            <a:r>
              <a:rPr lang="fr-FR" sz="1800" b="1" dirty="0" smtClean="0"/>
              <a:t>Major </a:t>
            </a:r>
            <a:r>
              <a:rPr lang="fr-FR" sz="1800" b="1" dirty="0" err="1" smtClean="0"/>
              <a:t>functions</a:t>
            </a:r>
            <a:r>
              <a:rPr lang="fr-FR" sz="1800" b="1" dirty="0" smtClean="0"/>
              <a:t> and chromosome </a:t>
            </a:r>
            <a:r>
              <a:rPr lang="fr-FR" sz="1800" b="1" dirty="0" err="1" smtClean="0"/>
              <a:t>dynamics</a:t>
            </a:r>
            <a:r>
              <a:rPr lang="fr-FR" sz="1800" b="1" dirty="0" smtClean="0"/>
              <a:t> </a:t>
            </a:r>
            <a:r>
              <a:rPr lang="fr-FR" sz="1800" b="1" dirty="0" err="1" smtClean="0"/>
              <a:t>through</a:t>
            </a:r>
            <a:r>
              <a:rPr lang="fr-FR" sz="1800" b="1" dirty="0" smtClean="0"/>
              <a:t> </a:t>
            </a:r>
          </a:p>
          <a:p>
            <a:pPr algn="ctr"/>
            <a:r>
              <a:rPr lang="fr-FR" sz="1800" b="1" dirty="0" smtClean="0"/>
              <a:t>the </a:t>
            </a:r>
            <a:r>
              <a:rPr lang="fr-FR" sz="1800" b="1" dirty="0" smtClean="0"/>
              <a:t>Cell Cycle</a:t>
            </a:r>
            <a:endParaRPr lang="fr-FR" sz="1800" b="1" dirty="0"/>
          </a:p>
        </p:txBody>
      </p:sp>
      <p:pic>
        <p:nvPicPr>
          <p:cNvPr id="29" name="Image 28"/>
          <p:cNvPicPr>
            <a:picLocks noChangeAspect="1"/>
          </p:cNvPicPr>
          <p:nvPr/>
        </p:nvPicPr>
        <p:blipFill>
          <a:blip r:embed="rId5"/>
          <a:stretch>
            <a:fillRect/>
          </a:stretch>
        </p:blipFill>
        <p:spPr>
          <a:xfrm>
            <a:off x="3784599" y="5063066"/>
            <a:ext cx="1447840" cy="1447840"/>
          </a:xfrm>
          <a:prstGeom prst="rect">
            <a:avLst/>
          </a:prstGeom>
        </p:spPr>
      </p:pic>
      <p:pic>
        <p:nvPicPr>
          <p:cNvPr id="30" name="Image 29"/>
          <p:cNvPicPr>
            <a:picLocks noChangeAspect="1"/>
          </p:cNvPicPr>
          <p:nvPr/>
        </p:nvPicPr>
        <p:blipFill>
          <a:blip r:embed="rId6"/>
          <a:stretch>
            <a:fillRect/>
          </a:stretch>
        </p:blipFill>
        <p:spPr>
          <a:xfrm>
            <a:off x="1659466" y="2095500"/>
            <a:ext cx="1105711" cy="1181100"/>
          </a:xfrm>
          <a:prstGeom prst="rect">
            <a:avLst/>
          </a:prstGeom>
        </p:spPr>
      </p:pic>
      <p:pic>
        <p:nvPicPr>
          <p:cNvPr id="31" name="Image 30"/>
          <p:cNvPicPr>
            <a:picLocks noChangeAspect="1"/>
          </p:cNvPicPr>
          <p:nvPr/>
        </p:nvPicPr>
        <p:blipFill>
          <a:blip r:embed="rId6"/>
          <a:stretch>
            <a:fillRect/>
          </a:stretch>
        </p:blipFill>
        <p:spPr>
          <a:xfrm>
            <a:off x="6510866" y="1943100"/>
            <a:ext cx="1105711" cy="1181100"/>
          </a:xfrm>
          <a:prstGeom prst="rect">
            <a:avLst/>
          </a:prstGeom>
        </p:spPr>
      </p:pic>
      <p:sp>
        <p:nvSpPr>
          <p:cNvPr id="32" name="AutoShape 33"/>
          <p:cNvSpPr>
            <a:spLocks/>
          </p:cNvSpPr>
          <p:nvPr/>
        </p:nvSpPr>
        <p:spPr bwMode="auto">
          <a:xfrm rot="5400000" flipH="1">
            <a:off x="3417094" y="4158456"/>
            <a:ext cx="273050" cy="401638"/>
          </a:xfrm>
          <a:custGeom>
            <a:avLst/>
            <a:gdLst>
              <a:gd name="T0" fmla="*/ 2147483647 w 21600"/>
              <a:gd name="T1" fmla="*/ 2147483647 h 21600"/>
              <a:gd name="T2" fmla="*/ 0 60000 65536"/>
              <a:gd name="T3" fmla="*/ 0 w 21600"/>
              <a:gd name="T4" fmla="*/ 0 h 21600"/>
              <a:gd name="T5" fmla="*/ 21600 w 21600"/>
              <a:gd name="T6" fmla="*/ 21600 h 21600"/>
            </a:gdLst>
            <a:ahLst/>
            <a:cxnLst>
              <a:cxn ang="T2">
                <a:pos x="T0" y="T1"/>
              </a:cxn>
            </a:cxnLst>
            <a:rect l="T3" t="T4" r="T5" b="T6"/>
            <a:pathLst>
              <a:path w="21600" h="21600">
                <a:moveTo>
                  <a:pt x="0" y="16200"/>
                </a:moveTo>
                <a:lnTo>
                  <a:pt x="5400" y="16200"/>
                </a:lnTo>
                <a:lnTo>
                  <a:pt x="5400" y="0"/>
                </a:lnTo>
                <a:lnTo>
                  <a:pt x="16200" y="0"/>
                </a:lnTo>
                <a:lnTo>
                  <a:pt x="16200" y="16200"/>
                </a:lnTo>
                <a:lnTo>
                  <a:pt x="21600" y="16200"/>
                </a:lnTo>
                <a:lnTo>
                  <a:pt x="10800" y="21600"/>
                </a:lnTo>
                <a:close/>
                <a:moveTo>
                  <a:pt x="0" y="16200"/>
                </a:moveTo>
              </a:path>
            </a:pathLst>
          </a:custGeom>
          <a:solidFill>
            <a:srgbClr val="B0E1E4"/>
          </a:solidFill>
          <a:ln w="6350">
            <a:solidFill>
              <a:schemeClr val="tx1"/>
            </a:solidFill>
            <a:miter lim="800000"/>
            <a:headEnd/>
            <a:tailEnd/>
          </a:ln>
        </p:spPr>
        <p:txBody>
          <a:bodyPr lIns="0" tIns="0" rIns="0" bIns="0">
            <a:prstTxWarp prst="textNoShape">
              <a:avLst/>
            </a:prstTxWarp>
          </a:bodyPr>
          <a:lstStyle/>
          <a:p>
            <a:endParaRPr lang="fr-FR"/>
          </a:p>
        </p:txBody>
      </p:sp>
      <p:sp>
        <p:nvSpPr>
          <p:cNvPr id="33" name="ZoneTexte 32"/>
          <p:cNvSpPr txBox="1"/>
          <p:nvPr/>
        </p:nvSpPr>
        <p:spPr>
          <a:xfrm>
            <a:off x="2531533" y="4182533"/>
            <a:ext cx="766105" cy="276999"/>
          </a:xfrm>
          <a:prstGeom prst="rect">
            <a:avLst/>
          </a:prstGeom>
          <a:noFill/>
        </p:spPr>
        <p:txBody>
          <a:bodyPr wrap="none" rtlCol="0">
            <a:spAutoFit/>
          </a:bodyPr>
          <a:lstStyle/>
          <a:p>
            <a:r>
              <a:rPr lang="fr-FR" b="1" dirty="0" smtClean="0"/>
              <a:t>division</a:t>
            </a:r>
            <a:endParaRPr lang="fr-FR" b="1"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ZoneTexte 6"/>
          <p:cNvSpPr txBox="1">
            <a:spLocks noChangeArrowheads="1"/>
          </p:cNvSpPr>
          <p:nvPr/>
        </p:nvSpPr>
        <p:spPr bwMode="auto">
          <a:xfrm>
            <a:off x="2184400" y="485775"/>
            <a:ext cx="1930400" cy="276225"/>
          </a:xfrm>
          <a:prstGeom prst="rect">
            <a:avLst/>
          </a:prstGeom>
          <a:noFill/>
          <a:ln w="9525">
            <a:noFill/>
            <a:miter lim="800000"/>
            <a:headEnd/>
            <a:tailEnd/>
          </a:ln>
        </p:spPr>
        <p:txBody>
          <a:bodyPr>
            <a:prstTxWarp prst="textNoShape">
              <a:avLst/>
            </a:prstTxWarp>
            <a:spAutoFit/>
          </a:bodyPr>
          <a:lstStyle/>
          <a:p>
            <a:r>
              <a:rPr lang="fr-FR">
                <a:solidFill>
                  <a:schemeClr val="tx1"/>
                </a:solidFill>
              </a:rPr>
              <a:t>Binomial statistics:</a:t>
            </a:r>
          </a:p>
        </p:txBody>
      </p:sp>
      <p:pic>
        <p:nvPicPr>
          <p:cNvPr id="41987" name="Image 7"/>
          <p:cNvPicPr>
            <a:picLocks noChangeAspect="1"/>
          </p:cNvPicPr>
          <p:nvPr/>
        </p:nvPicPr>
        <p:blipFill>
          <a:blip r:embed="rId2"/>
          <a:srcRect/>
          <a:stretch>
            <a:fillRect/>
          </a:stretch>
        </p:blipFill>
        <p:spPr bwMode="auto">
          <a:xfrm>
            <a:off x="2286000" y="1793875"/>
            <a:ext cx="4610100" cy="647700"/>
          </a:xfrm>
          <a:prstGeom prst="rect">
            <a:avLst/>
          </a:prstGeom>
          <a:noFill/>
          <a:ln w="9525">
            <a:noFill/>
            <a:miter lim="800000"/>
            <a:headEnd/>
            <a:tailEnd/>
          </a:ln>
        </p:spPr>
      </p:pic>
      <p:sp>
        <p:nvSpPr>
          <p:cNvPr id="41988" name="Rectangle 10"/>
          <p:cNvSpPr>
            <a:spLocks noChangeArrowheads="1"/>
          </p:cNvSpPr>
          <p:nvPr/>
        </p:nvSpPr>
        <p:spPr bwMode="auto">
          <a:xfrm>
            <a:off x="2286000" y="693738"/>
            <a:ext cx="4572000" cy="830262"/>
          </a:xfrm>
          <a:prstGeom prst="rect">
            <a:avLst/>
          </a:prstGeom>
          <a:noFill/>
          <a:ln w="9525">
            <a:noFill/>
            <a:miter lim="800000"/>
            <a:headEnd/>
            <a:tailEnd/>
          </a:ln>
        </p:spPr>
        <p:txBody>
          <a:bodyPr>
            <a:prstTxWarp prst="textNoShape">
              <a:avLst/>
            </a:prstTxWarp>
            <a:spAutoFit/>
          </a:bodyPr>
          <a:lstStyle/>
          <a:p>
            <a:r>
              <a:rPr lang="fr-FR">
                <a:solidFill>
                  <a:schemeClr val="tx1"/>
                </a:solidFill>
              </a:rPr>
              <a:t>In general, if the random variable K follows the binomial distribution with parameters n and p, we write K ~ B(n, p). The probability of getting exactly k successes in n trials is given by the probability mass function:</a:t>
            </a:r>
          </a:p>
        </p:txBody>
      </p:sp>
      <p:pic>
        <p:nvPicPr>
          <p:cNvPr id="41989" name="Image 11"/>
          <p:cNvPicPr>
            <a:picLocks noChangeAspect="1"/>
          </p:cNvPicPr>
          <p:nvPr/>
        </p:nvPicPr>
        <p:blipFill>
          <a:blip r:embed="rId3"/>
          <a:srcRect/>
          <a:stretch>
            <a:fillRect/>
          </a:stretch>
        </p:blipFill>
        <p:spPr bwMode="auto">
          <a:xfrm>
            <a:off x="3352800" y="2743200"/>
            <a:ext cx="1866900" cy="647700"/>
          </a:xfrm>
          <a:prstGeom prst="rect">
            <a:avLst/>
          </a:prstGeom>
          <a:noFill/>
          <a:ln w="9525">
            <a:noFill/>
            <a:miter lim="800000"/>
            <a:headEnd/>
            <a:tailEnd/>
          </a:ln>
        </p:spPr>
      </p:pic>
      <p:grpSp>
        <p:nvGrpSpPr>
          <p:cNvPr id="41990" name="Group 333"/>
          <p:cNvGrpSpPr>
            <a:grpSpLocks/>
          </p:cNvGrpSpPr>
          <p:nvPr/>
        </p:nvGrpSpPr>
        <p:grpSpPr bwMode="auto">
          <a:xfrm>
            <a:off x="6400800" y="2514600"/>
            <a:ext cx="2117725" cy="819150"/>
            <a:chOff x="3275" y="2815"/>
            <a:chExt cx="1334" cy="516"/>
          </a:xfrm>
        </p:grpSpPr>
        <p:sp>
          <p:nvSpPr>
            <p:cNvPr id="42005" name="Oval 278"/>
            <p:cNvSpPr>
              <a:spLocks noChangeArrowheads="1"/>
            </p:cNvSpPr>
            <p:nvPr/>
          </p:nvSpPr>
          <p:spPr bwMode="auto">
            <a:xfrm>
              <a:off x="3587" y="2980"/>
              <a:ext cx="615" cy="343"/>
            </a:xfrm>
            <a:prstGeom prst="ellipse">
              <a:avLst/>
            </a:prstGeom>
            <a:solidFill>
              <a:srgbClr val="C8051C"/>
            </a:solidFill>
            <a:ln w="9525">
              <a:solidFill>
                <a:schemeClr val="tx1"/>
              </a:solidFill>
              <a:round/>
              <a:headEnd/>
              <a:tailEnd/>
            </a:ln>
          </p:spPr>
          <p:txBody>
            <a:bodyPr wrap="none" anchor="ctr">
              <a:prstTxWarp prst="textNoShape">
                <a:avLst/>
              </a:prstTxWarp>
            </a:bodyPr>
            <a:lstStyle/>
            <a:p>
              <a:endParaRPr lang="fr-FR"/>
            </a:p>
          </p:txBody>
        </p:sp>
        <p:sp>
          <p:nvSpPr>
            <p:cNvPr id="42006" name="Oval 279"/>
            <p:cNvSpPr>
              <a:spLocks noChangeArrowheads="1"/>
            </p:cNvSpPr>
            <p:nvPr/>
          </p:nvSpPr>
          <p:spPr bwMode="auto">
            <a:xfrm>
              <a:off x="3827" y="2969"/>
              <a:ext cx="432" cy="362"/>
            </a:xfrm>
            <a:prstGeom prst="ellipse">
              <a:avLst/>
            </a:prstGeom>
            <a:noFill/>
            <a:ln w="9525">
              <a:solidFill>
                <a:schemeClr val="tx1"/>
              </a:solidFill>
              <a:round/>
              <a:headEnd/>
              <a:tailEnd/>
            </a:ln>
          </p:spPr>
          <p:txBody>
            <a:bodyPr wrap="none" anchor="ctr">
              <a:prstTxWarp prst="textNoShape">
                <a:avLst/>
              </a:prstTxWarp>
            </a:bodyPr>
            <a:lstStyle/>
            <a:p>
              <a:endParaRPr lang="fr-FR"/>
            </a:p>
          </p:txBody>
        </p:sp>
        <p:sp>
          <p:nvSpPr>
            <p:cNvPr id="42007" name="Text Box 281"/>
            <p:cNvSpPr txBox="1">
              <a:spLocks noChangeArrowheads="1"/>
            </p:cNvSpPr>
            <p:nvPr/>
          </p:nvSpPr>
          <p:spPr bwMode="auto">
            <a:xfrm>
              <a:off x="3958" y="2815"/>
              <a:ext cx="651" cy="155"/>
            </a:xfrm>
            <a:prstGeom prst="rect">
              <a:avLst/>
            </a:prstGeom>
            <a:noFill/>
            <a:ln w="9525">
              <a:noFill/>
              <a:miter lim="800000"/>
              <a:headEnd/>
              <a:tailEnd/>
            </a:ln>
          </p:spPr>
          <p:txBody>
            <a:bodyPr wrap="none">
              <a:prstTxWarp prst="textNoShape">
                <a:avLst/>
              </a:prstTxWarp>
              <a:spAutoFit/>
            </a:bodyPr>
            <a:lstStyle/>
            <a:p>
              <a:pPr algn="ctr"/>
              <a:r>
                <a:rPr lang="fr-FR" sz="1000" b="1">
                  <a:solidFill>
                    <a:schemeClr val="tx1"/>
                  </a:solidFill>
                </a:rPr>
                <a:t>Factor X (500)</a:t>
              </a:r>
              <a:endParaRPr lang="fr-FR" sz="1400" b="1">
                <a:solidFill>
                  <a:schemeClr val="tx1"/>
                </a:solidFill>
              </a:endParaRPr>
            </a:p>
          </p:txBody>
        </p:sp>
        <p:sp>
          <p:nvSpPr>
            <p:cNvPr id="42008" name="Rectangle 282"/>
            <p:cNvSpPr>
              <a:spLocks noChangeArrowheads="1"/>
            </p:cNvSpPr>
            <p:nvPr/>
          </p:nvSpPr>
          <p:spPr bwMode="auto">
            <a:xfrm>
              <a:off x="4020" y="3060"/>
              <a:ext cx="116" cy="144"/>
            </a:xfrm>
            <a:prstGeom prst="rect">
              <a:avLst/>
            </a:prstGeom>
            <a:noFill/>
            <a:ln w="9525">
              <a:noFill/>
              <a:miter lim="800000"/>
              <a:headEnd/>
              <a:tailEnd/>
            </a:ln>
          </p:spPr>
          <p:txBody>
            <a:bodyPr wrap="none">
              <a:prstTxWarp prst="textNoShape">
                <a:avLst/>
              </a:prstTxWarp>
              <a:spAutoFit/>
            </a:bodyPr>
            <a:lstStyle/>
            <a:p>
              <a:endParaRPr lang="fr-FR" sz="900" b="1"/>
            </a:p>
          </p:txBody>
        </p:sp>
        <p:sp>
          <p:nvSpPr>
            <p:cNvPr id="42009" name="Rectangle 283"/>
            <p:cNvSpPr>
              <a:spLocks noChangeArrowheads="1"/>
            </p:cNvSpPr>
            <p:nvPr/>
          </p:nvSpPr>
          <p:spPr bwMode="auto">
            <a:xfrm>
              <a:off x="3868" y="3055"/>
              <a:ext cx="278" cy="174"/>
            </a:xfrm>
            <a:prstGeom prst="rect">
              <a:avLst/>
            </a:prstGeom>
            <a:noFill/>
            <a:ln w="9525">
              <a:noFill/>
              <a:miter lim="800000"/>
              <a:headEnd/>
              <a:tailEnd/>
            </a:ln>
          </p:spPr>
          <p:txBody>
            <a:bodyPr wrap="none">
              <a:prstTxWarp prst="textNoShape">
                <a:avLst/>
              </a:prstTxWarp>
              <a:spAutoFit/>
            </a:bodyPr>
            <a:lstStyle/>
            <a:p>
              <a:r>
                <a:rPr lang="fr-FR" b="1"/>
                <a:t>300</a:t>
              </a:r>
            </a:p>
          </p:txBody>
        </p:sp>
        <p:sp>
          <p:nvSpPr>
            <p:cNvPr id="42010" name="Text Box 325"/>
            <p:cNvSpPr txBox="1">
              <a:spLocks noChangeArrowheads="1"/>
            </p:cNvSpPr>
            <p:nvPr/>
          </p:nvSpPr>
          <p:spPr bwMode="auto">
            <a:xfrm>
              <a:off x="3275" y="2880"/>
              <a:ext cx="408" cy="233"/>
            </a:xfrm>
            <a:prstGeom prst="rect">
              <a:avLst/>
            </a:prstGeom>
            <a:noFill/>
            <a:ln w="9525">
              <a:noFill/>
              <a:miter lim="800000"/>
              <a:headEnd/>
              <a:tailEnd/>
            </a:ln>
          </p:spPr>
          <p:txBody>
            <a:bodyPr wrap="none">
              <a:prstTxWarp prst="textNoShape">
                <a:avLst/>
              </a:prstTxWarp>
              <a:spAutoFit/>
            </a:bodyPr>
            <a:lstStyle/>
            <a:p>
              <a:pPr algn="ctr"/>
              <a:r>
                <a:rPr lang="fr-FR" sz="1000" b="1">
                  <a:solidFill>
                    <a:srgbClr val="B20404"/>
                  </a:solidFill>
                </a:rPr>
                <a:t>Factor i</a:t>
              </a:r>
              <a:endParaRPr lang="fr-FR" sz="1400" b="1">
                <a:solidFill>
                  <a:srgbClr val="B20404"/>
                </a:solidFill>
              </a:endParaRPr>
            </a:p>
            <a:p>
              <a:pPr algn="ctr"/>
              <a:r>
                <a:rPr lang="fr-FR" sz="800" b="1">
                  <a:solidFill>
                    <a:srgbClr val="B20404"/>
                  </a:solidFill>
                </a:rPr>
                <a:t>(5000)</a:t>
              </a:r>
              <a:endParaRPr lang="fr-FR" sz="1400" b="1">
                <a:solidFill>
                  <a:srgbClr val="B20404"/>
                </a:solidFill>
              </a:endParaRPr>
            </a:p>
          </p:txBody>
        </p:sp>
      </p:grpSp>
      <p:sp>
        <p:nvSpPr>
          <p:cNvPr id="41991" name="ZoneTexte 20"/>
          <p:cNvSpPr txBox="1">
            <a:spLocks noChangeArrowheads="1"/>
          </p:cNvSpPr>
          <p:nvPr/>
        </p:nvSpPr>
        <p:spPr bwMode="auto">
          <a:xfrm>
            <a:off x="6985000" y="3556000"/>
            <a:ext cx="1120775" cy="276225"/>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15,000 genes</a:t>
            </a:r>
          </a:p>
        </p:txBody>
      </p:sp>
      <p:sp>
        <p:nvSpPr>
          <p:cNvPr id="41992" name="Line 6"/>
          <p:cNvSpPr>
            <a:spLocks noChangeShapeType="1"/>
          </p:cNvSpPr>
          <p:nvPr/>
        </p:nvSpPr>
        <p:spPr bwMode="auto">
          <a:xfrm>
            <a:off x="6638925" y="5594350"/>
            <a:ext cx="1362075" cy="0"/>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grpSp>
        <p:nvGrpSpPr>
          <p:cNvPr id="41993" name="Group 1111"/>
          <p:cNvGrpSpPr>
            <a:grpSpLocks/>
          </p:cNvGrpSpPr>
          <p:nvPr/>
        </p:nvGrpSpPr>
        <p:grpSpPr bwMode="auto">
          <a:xfrm>
            <a:off x="7086600" y="5362575"/>
            <a:ext cx="611188" cy="231775"/>
            <a:chOff x="3599" y="1102"/>
            <a:chExt cx="385" cy="146"/>
          </a:xfrm>
        </p:grpSpPr>
        <p:grpSp>
          <p:nvGrpSpPr>
            <p:cNvPr id="42000" name="Group 36"/>
            <p:cNvGrpSpPr>
              <a:grpSpLocks/>
            </p:cNvGrpSpPr>
            <p:nvPr/>
          </p:nvGrpSpPr>
          <p:grpSpPr bwMode="auto">
            <a:xfrm>
              <a:off x="3599" y="1102"/>
              <a:ext cx="286" cy="1"/>
              <a:chOff x="0" y="0"/>
              <a:chExt cx="391" cy="1"/>
            </a:xfrm>
          </p:grpSpPr>
          <p:sp>
            <p:nvSpPr>
              <p:cNvPr id="42003"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42004"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42001"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42002"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grpSp>
        <p:nvGrpSpPr>
          <p:cNvPr id="5" name="Group 1189"/>
          <p:cNvGrpSpPr>
            <a:grpSpLocks/>
          </p:cNvGrpSpPr>
          <p:nvPr/>
        </p:nvGrpSpPr>
        <p:grpSpPr bwMode="auto">
          <a:xfrm>
            <a:off x="6554788" y="4760913"/>
            <a:ext cx="503237" cy="801687"/>
            <a:chOff x="4400" y="2352"/>
            <a:chExt cx="317" cy="505"/>
          </a:xfrm>
        </p:grpSpPr>
        <p:sp>
          <p:nvSpPr>
            <p:cNvPr id="41997" name="Text Box 1171"/>
            <p:cNvSpPr txBox="1">
              <a:spLocks noChangeArrowheads="1"/>
            </p:cNvSpPr>
            <p:nvPr/>
          </p:nvSpPr>
          <p:spPr bwMode="auto">
            <a:xfrm>
              <a:off x="4462" y="2352"/>
              <a:ext cx="116" cy="212"/>
            </a:xfrm>
            <a:prstGeom prst="rect">
              <a:avLst/>
            </a:prstGeom>
            <a:noFill/>
            <a:ln w="9525">
              <a:noFill/>
              <a:miter lim="800000"/>
              <a:headEnd/>
              <a:tailEnd/>
            </a:ln>
          </p:spPr>
          <p:txBody>
            <a:bodyPr wrap="none">
              <a:prstTxWarp prst="textNoShape">
                <a:avLst/>
              </a:prstTxWarp>
              <a:spAutoFit/>
            </a:bodyPr>
            <a:lstStyle/>
            <a:p>
              <a:pPr algn="ctr" eaLnBrk="0" hangingPunct="0"/>
              <a:endParaRPr lang="fr-FR" sz="1600"/>
            </a:p>
          </p:txBody>
        </p:sp>
        <p:sp>
          <p:nvSpPr>
            <p:cNvPr id="41998" name="Oval 1179"/>
            <p:cNvSpPr>
              <a:spLocks noChangeArrowheads="1"/>
            </p:cNvSpPr>
            <p:nvPr/>
          </p:nvSpPr>
          <p:spPr bwMode="auto">
            <a:xfrm>
              <a:off x="4400" y="2646"/>
              <a:ext cx="174" cy="171"/>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1999" name="Oval 1187"/>
            <p:cNvSpPr>
              <a:spLocks noChangeArrowheads="1"/>
            </p:cNvSpPr>
            <p:nvPr/>
          </p:nvSpPr>
          <p:spPr bwMode="auto">
            <a:xfrm>
              <a:off x="4505" y="2712"/>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41995" name="ZoneTexte 44"/>
          <p:cNvSpPr txBox="1">
            <a:spLocks noChangeArrowheads="1"/>
          </p:cNvSpPr>
          <p:nvPr/>
        </p:nvSpPr>
        <p:spPr bwMode="auto">
          <a:xfrm>
            <a:off x="6410325" y="5754688"/>
            <a:ext cx="1604963" cy="646112"/>
          </a:xfrm>
          <a:prstGeom prst="rect">
            <a:avLst/>
          </a:prstGeom>
          <a:noFill/>
          <a:ln w="9525">
            <a:noFill/>
            <a:miter lim="800000"/>
            <a:headEnd/>
            <a:tailEnd/>
          </a:ln>
        </p:spPr>
        <p:txBody>
          <a:bodyPr wrap="none">
            <a:prstTxWarp prst="textNoShape">
              <a:avLst/>
            </a:prstTxWarp>
            <a:spAutoFit/>
          </a:bodyPr>
          <a:lstStyle/>
          <a:p>
            <a:r>
              <a:rPr lang="fr-FR">
                <a:solidFill>
                  <a:schemeClr val="tx1"/>
                </a:solidFill>
              </a:rPr>
              <a:t>Binomial distribution</a:t>
            </a:r>
          </a:p>
          <a:p>
            <a:endParaRPr lang="fr-FR">
              <a:solidFill>
                <a:schemeClr val="tx1"/>
              </a:solidFill>
            </a:endParaRPr>
          </a:p>
          <a:p>
            <a:endParaRPr lang="fr-FR">
              <a:solidFill>
                <a:schemeClr val="tx1"/>
              </a:solidFill>
            </a:endParaRPr>
          </a:p>
        </p:txBody>
      </p:sp>
      <p:sp>
        <p:nvSpPr>
          <p:cNvPr id="41996" name="ZoneTexte 45"/>
          <p:cNvSpPr txBox="1">
            <a:spLocks noChangeArrowheads="1"/>
          </p:cNvSpPr>
          <p:nvPr/>
        </p:nvSpPr>
        <p:spPr bwMode="auto">
          <a:xfrm>
            <a:off x="6781800" y="3886200"/>
            <a:ext cx="1476937" cy="646331"/>
          </a:xfrm>
          <a:prstGeom prst="rect">
            <a:avLst/>
          </a:prstGeom>
          <a:noFill/>
          <a:ln w="9525">
            <a:noFill/>
            <a:miter lim="800000"/>
            <a:headEnd/>
            <a:tailEnd/>
          </a:ln>
        </p:spPr>
        <p:txBody>
          <a:bodyPr wrap="none">
            <a:prstTxWarp prst="textNoShape">
              <a:avLst/>
            </a:prstTxWarp>
            <a:spAutoFit/>
          </a:bodyPr>
          <a:lstStyle/>
          <a:p>
            <a:r>
              <a:rPr lang="fr-FR" dirty="0">
                <a:solidFill>
                  <a:schemeClr val="tx1"/>
                </a:solidFill>
              </a:rPr>
              <a:t>p</a:t>
            </a:r>
            <a:r>
              <a:rPr lang="fr-FR" dirty="0" smtClean="0">
                <a:solidFill>
                  <a:schemeClr val="tx1"/>
                </a:solidFill>
              </a:rPr>
              <a:t>=</a:t>
            </a:r>
            <a:r>
              <a:rPr lang="fr-FR" dirty="0">
                <a:solidFill>
                  <a:schemeClr val="tx1"/>
                </a:solidFill>
              </a:rPr>
              <a:t>5000/15000=1/3</a:t>
            </a:r>
            <a:endParaRPr lang="fr-FR" dirty="0" smtClean="0">
              <a:solidFill>
                <a:schemeClr val="tx1"/>
              </a:solidFill>
            </a:endParaRPr>
          </a:p>
          <a:p>
            <a:r>
              <a:rPr lang="fr-FR" dirty="0">
                <a:solidFill>
                  <a:schemeClr val="tx1"/>
                </a:solidFill>
              </a:rPr>
              <a:t>n</a:t>
            </a:r>
            <a:r>
              <a:rPr lang="fr-FR" dirty="0" smtClean="0">
                <a:solidFill>
                  <a:schemeClr val="tx1"/>
                </a:solidFill>
              </a:rPr>
              <a:t>=</a:t>
            </a:r>
            <a:r>
              <a:rPr lang="fr-FR" dirty="0">
                <a:solidFill>
                  <a:schemeClr val="tx1"/>
                </a:solidFill>
              </a:rPr>
              <a:t>500</a:t>
            </a:r>
            <a:endParaRPr lang="fr-FR" dirty="0" smtClean="0">
              <a:solidFill>
                <a:schemeClr val="tx1"/>
              </a:solidFill>
            </a:endParaRPr>
          </a:p>
          <a:p>
            <a:r>
              <a:rPr lang="fr-FR" dirty="0">
                <a:solidFill>
                  <a:schemeClr val="tx1"/>
                </a:solidFill>
              </a:rPr>
              <a:t>k</a:t>
            </a:r>
            <a:r>
              <a:rPr lang="fr-FR" dirty="0" smtClean="0">
                <a:solidFill>
                  <a:schemeClr val="tx1"/>
                </a:solidFill>
              </a:rPr>
              <a:t>=</a:t>
            </a:r>
            <a:r>
              <a:rPr lang="fr-FR" dirty="0">
                <a:solidFill>
                  <a:schemeClr val="tx1"/>
                </a:solidFill>
              </a:rPr>
              <a:t>300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pic>
        <p:nvPicPr>
          <p:cNvPr id="43010" name="Picture 1172"/>
          <p:cNvPicPr>
            <a:picLocks noChangeAspect="1" noChangeArrowheads="1"/>
          </p:cNvPicPr>
          <p:nvPr/>
        </p:nvPicPr>
        <p:blipFill>
          <a:blip r:embed="rId2"/>
          <a:srcRect/>
          <a:stretch>
            <a:fillRect/>
          </a:stretch>
        </p:blipFill>
        <p:spPr bwMode="auto">
          <a:xfrm>
            <a:off x="3733800" y="3581400"/>
            <a:ext cx="1219200" cy="314325"/>
          </a:xfrm>
          <a:prstGeom prst="rect">
            <a:avLst/>
          </a:prstGeom>
          <a:noFill/>
          <a:ln w="9525">
            <a:noFill/>
            <a:miter lim="800000"/>
            <a:headEnd/>
            <a:tailEnd/>
          </a:ln>
        </p:spPr>
      </p:pic>
      <p:grpSp>
        <p:nvGrpSpPr>
          <p:cNvPr id="2" name="Group 1189"/>
          <p:cNvGrpSpPr>
            <a:grpSpLocks/>
          </p:cNvGrpSpPr>
          <p:nvPr/>
        </p:nvGrpSpPr>
        <p:grpSpPr bwMode="auto">
          <a:xfrm>
            <a:off x="1828800" y="1676400"/>
            <a:ext cx="1219200" cy="1025525"/>
            <a:chOff x="4128" y="2352"/>
            <a:chExt cx="768" cy="646"/>
          </a:xfrm>
        </p:grpSpPr>
        <p:sp>
          <p:nvSpPr>
            <p:cNvPr id="43069" name="Text Box 1171"/>
            <p:cNvSpPr txBox="1">
              <a:spLocks noChangeArrowheads="1"/>
            </p:cNvSpPr>
            <p:nvPr/>
          </p:nvSpPr>
          <p:spPr bwMode="auto">
            <a:xfrm>
              <a:off x="4462" y="2352"/>
              <a:ext cx="116" cy="212"/>
            </a:xfrm>
            <a:prstGeom prst="rect">
              <a:avLst/>
            </a:prstGeom>
            <a:noFill/>
            <a:ln w="9525">
              <a:noFill/>
              <a:miter lim="800000"/>
              <a:headEnd/>
              <a:tailEnd/>
            </a:ln>
          </p:spPr>
          <p:txBody>
            <a:bodyPr wrap="none">
              <a:prstTxWarp prst="textNoShape">
                <a:avLst/>
              </a:prstTxWarp>
              <a:spAutoFit/>
            </a:bodyPr>
            <a:lstStyle/>
            <a:p>
              <a:pPr algn="ctr" eaLnBrk="0" hangingPunct="0"/>
              <a:endParaRPr lang="fr-FR" sz="1600"/>
            </a:p>
          </p:txBody>
        </p:sp>
        <p:pic>
          <p:nvPicPr>
            <p:cNvPr id="43070" name="Picture 1172"/>
            <p:cNvPicPr>
              <a:picLocks noChangeAspect="1" noChangeArrowheads="1"/>
            </p:cNvPicPr>
            <p:nvPr/>
          </p:nvPicPr>
          <p:blipFill>
            <a:blip r:embed="rId2"/>
            <a:srcRect/>
            <a:stretch>
              <a:fillRect/>
            </a:stretch>
          </p:blipFill>
          <p:spPr bwMode="auto">
            <a:xfrm>
              <a:off x="4128" y="2800"/>
              <a:ext cx="768" cy="198"/>
            </a:xfrm>
            <a:prstGeom prst="rect">
              <a:avLst/>
            </a:prstGeom>
            <a:noFill/>
            <a:ln w="9525">
              <a:noFill/>
              <a:miter lim="800000"/>
              <a:headEnd/>
              <a:tailEnd/>
            </a:ln>
          </p:spPr>
        </p:pic>
        <p:grpSp>
          <p:nvGrpSpPr>
            <p:cNvPr id="43071" name="Group 1173"/>
            <p:cNvGrpSpPr>
              <a:grpSpLocks/>
            </p:cNvGrpSpPr>
            <p:nvPr/>
          </p:nvGrpSpPr>
          <p:grpSpPr bwMode="auto">
            <a:xfrm>
              <a:off x="4321" y="2540"/>
              <a:ext cx="429" cy="331"/>
              <a:chOff x="472" y="2418"/>
              <a:chExt cx="600" cy="400"/>
            </a:xfrm>
          </p:grpSpPr>
          <p:sp>
            <p:nvSpPr>
              <p:cNvPr id="43073" name="Oval 1174"/>
              <p:cNvSpPr>
                <a:spLocks noChangeArrowheads="1"/>
              </p:cNvSpPr>
              <p:nvPr/>
            </p:nvSpPr>
            <p:spPr bwMode="auto">
              <a:xfrm>
                <a:off x="711" y="2418"/>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74" name="Oval 1175"/>
              <p:cNvSpPr>
                <a:spLocks noChangeArrowheads="1"/>
              </p:cNvSpPr>
              <p:nvPr/>
            </p:nvSpPr>
            <p:spPr bwMode="auto">
              <a:xfrm>
                <a:off x="484" y="2488"/>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75" name="Oval 1176"/>
              <p:cNvSpPr>
                <a:spLocks noChangeArrowheads="1"/>
              </p:cNvSpPr>
              <p:nvPr/>
            </p:nvSpPr>
            <p:spPr bwMode="auto">
              <a:xfrm>
                <a:off x="472" y="2593"/>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76" name="Oval 1177"/>
              <p:cNvSpPr>
                <a:spLocks noChangeArrowheads="1"/>
              </p:cNvSpPr>
              <p:nvPr/>
            </p:nvSpPr>
            <p:spPr bwMode="auto">
              <a:xfrm>
                <a:off x="664" y="2611"/>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77" name="Oval 1178"/>
              <p:cNvSpPr>
                <a:spLocks noChangeArrowheads="1"/>
              </p:cNvSpPr>
              <p:nvPr/>
            </p:nvSpPr>
            <p:spPr bwMode="auto">
              <a:xfrm>
                <a:off x="828" y="2492"/>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78" name="Oval 1179"/>
              <p:cNvSpPr>
                <a:spLocks noChangeArrowheads="1"/>
              </p:cNvSpPr>
              <p:nvPr/>
            </p:nvSpPr>
            <p:spPr bwMode="auto">
              <a:xfrm>
                <a:off x="583" y="2541"/>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43072" name="Oval 1187"/>
            <p:cNvSpPr>
              <a:spLocks noChangeArrowheads="1"/>
            </p:cNvSpPr>
            <p:nvPr/>
          </p:nvSpPr>
          <p:spPr bwMode="auto">
            <a:xfrm>
              <a:off x="4505" y="2712"/>
              <a:ext cx="212" cy="145"/>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43012" name="Oval 1175"/>
          <p:cNvSpPr>
            <a:spLocks noChangeArrowheads="1"/>
          </p:cNvSpPr>
          <p:nvPr/>
        </p:nvSpPr>
        <p:spPr bwMode="auto">
          <a:xfrm>
            <a:off x="2281238" y="990600"/>
            <a:ext cx="276225" cy="271463"/>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13" name="Oval 1187"/>
          <p:cNvSpPr>
            <a:spLocks noChangeArrowheads="1"/>
          </p:cNvSpPr>
          <p:nvPr/>
        </p:nvSpPr>
        <p:spPr bwMode="auto">
          <a:xfrm>
            <a:off x="2482850" y="1143000"/>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14" name="ZoneTexte 20"/>
          <p:cNvSpPr txBox="1">
            <a:spLocks noChangeArrowheads="1"/>
          </p:cNvSpPr>
          <p:nvPr/>
        </p:nvSpPr>
        <p:spPr bwMode="auto">
          <a:xfrm>
            <a:off x="3505200" y="609600"/>
            <a:ext cx="3686175" cy="369888"/>
          </a:xfrm>
          <a:prstGeom prst="rect">
            <a:avLst/>
          </a:prstGeom>
          <a:noFill/>
          <a:ln w="9525">
            <a:noFill/>
            <a:miter lim="800000"/>
            <a:headEnd/>
            <a:tailEnd/>
          </a:ln>
        </p:spPr>
        <p:txBody>
          <a:bodyPr wrap="none">
            <a:prstTxWarp prst="textNoShape">
              <a:avLst/>
            </a:prstTxWarp>
            <a:spAutoFit/>
          </a:bodyPr>
          <a:lstStyle/>
          <a:p>
            <a:r>
              <a:rPr lang="fr-FR" sz="1800"/>
              <a:t>Genomics – what (are the) limits ?</a:t>
            </a:r>
          </a:p>
        </p:txBody>
      </p:sp>
      <p:sp>
        <p:nvSpPr>
          <p:cNvPr id="43015" name="Line 6"/>
          <p:cNvSpPr>
            <a:spLocks noChangeShapeType="1"/>
          </p:cNvSpPr>
          <p:nvPr/>
        </p:nvSpPr>
        <p:spPr bwMode="auto">
          <a:xfrm>
            <a:off x="7239000" y="3810000"/>
            <a:ext cx="1295400" cy="0"/>
          </a:xfrm>
          <a:prstGeom prst="line">
            <a:avLst/>
          </a:prstGeom>
          <a:noFill/>
          <a:ln w="19050">
            <a:solidFill>
              <a:srgbClr val="FFFFFF"/>
            </a:solidFill>
            <a:round/>
            <a:headEnd/>
            <a:tailEnd/>
          </a:ln>
        </p:spPr>
        <p:txBody>
          <a:bodyPr lIns="0" tIns="0" rIns="0" bIns="0">
            <a:prstTxWarp prst="textNoShape">
              <a:avLst/>
            </a:prstTxWarp>
          </a:bodyPr>
          <a:lstStyle/>
          <a:p>
            <a:endParaRPr lang="fr-FR"/>
          </a:p>
        </p:txBody>
      </p:sp>
      <p:grpSp>
        <p:nvGrpSpPr>
          <p:cNvPr id="43016" name="Group 1111"/>
          <p:cNvGrpSpPr>
            <a:grpSpLocks/>
          </p:cNvGrpSpPr>
          <p:nvPr/>
        </p:nvGrpSpPr>
        <p:grpSpPr bwMode="auto">
          <a:xfrm>
            <a:off x="7686675" y="3578225"/>
            <a:ext cx="611188" cy="231775"/>
            <a:chOff x="3599" y="1102"/>
            <a:chExt cx="385" cy="146"/>
          </a:xfrm>
        </p:grpSpPr>
        <p:grpSp>
          <p:nvGrpSpPr>
            <p:cNvPr id="43064" name="Group 36"/>
            <p:cNvGrpSpPr>
              <a:grpSpLocks/>
            </p:cNvGrpSpPr>
            <p:nvPr/>
          </p:nvGrpSpPr>
          <p:grpSpPr bwMode="auto">
            <a:xfrm>
              <a:off x="3599" y="1102"/>
              <a:ext cx="286" cy="1"/>
              <a:chOff x="0" y="0"/>
              <a:chExt cx="391" cy="1"/>
            </a:xfrm>
          </p:grpSpPr>
          <p:sp>
            <p:nvSpPr>
              <p:cNvPr id="43067"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43068"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43065"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43066"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sp>
        <p:nvSpPr>
          <p:cNvPr id="43017" name="Line 6"/>
          <p:cNvSpPr>
            <a:spLocks noChangeShapeType="1"/>
          </p:cNvSpPr>
          <p:nvPr/>
        </p:nvSpPr>
        <p:spPr bwMode="auto">
          <a:xfrm flipV="1">
            <a:off x="2438400" y="1449388"/>
            <a:ext cx="0" cy="455612"/>
          </a:xfrm>
          <a:prstGeom prst="line">
            <a:avLst/>
          </a:prstGeom>
          <a:noFill/>
          <a:ln w="19050">
            <a:solidFill>
              <a:srgbClr val="FFFFFF"/>
            </a:solidFill>
            <a:round/>
            <a:headEnd type="triangle" w="med" len="med"/>
            <a:tailEnd/>
          </a:ln>
        </p:spPr>
        <p:txBody>
          <a:bodyPr lIns="0" tIns="0" rIns="0" bIns="0">
            <a:prstTxWarp prst="textNoShape">
              <a:avLst/>
            </a:prstTxWarp>
          </a:bodyPr>
          <a:lstStyle/>
          <a:p>
            <a:endParaRPr lang="fr-FR"/>
          </a:p>
        </p:txBody>
      </p:sp>
      <p:sp>
        <p:nvSpPr>
          <p:cNvPr id="43018" name="Line 6"/>
          <p:cNvSpPr>
            <a:spLocks noChangeShapeType="1"/>
          </p:cNvSpPr>
          <p:nvPr/>
        </p:nvSpPr>
        <p:spPr bwMode="auto">
          <a:xfrm flipV="1">
            <a:off x="2590800" y="1447800"/>
            <a:ext cx="0" cy="455613"/>
          </a:xfrm>
          <a:prstGeom prst="line">
            <a:avLst/>
          </a:prstGeom>
          <a:noFill/>
          <a:ln w="19050">
            <a:solidFill>
              <a:srgbClr val="FFFFFF"/>
            </a:solidFill>
            <a:round/>
            <a:headEnd/>
            <a:tailEnd type="triangle" w="med" len="med"/>
          </a:ln>
        </p:spPr>
        <p:txBody>
          <a:bodyPr lIns="0" tIns="0" rIns="0" bIns="0">
            <a:prstTxWarp prst="textNoShape">
              <a:avLst/>
            </a:prstTxWarp>
          </a:bodyPr>
          <a:lstStyle/>
          <a:p>
            <a:endParaRPr lang="fr-FR"/>
          </a:p>
        </p:txBody>
      </p:sp>
      <p:sp>
        <p:nvSpPr>
          <p:cNvPr id="43019" name="ZoneTexte 30"/>
          <p:cNvSpPr txBox="1">
            <a:spLocks noChangeArrowheads="1"/>
          </p:cNvSpPr>
          <p:nvPr/>
        </p:nvSpPr>
        <p:spPr bwMode="auto">
          <a:xfrm>
            <a:off x="3746500" y="1117600"/>
            <a:ext cx="2654300" cy="2308225"/>
          </a:xfrm>
          <a:prstGeom prst="rect">
            <a:avLst/>
          </a:prstGeom>
          <a:noFill/>
          <a:ln w="9525">
            <a:noFill/>
            <a:miter lim="800000"/>
            <a:headEnd/>
            <a:tailEnd/>
          </a:ln>
        </p:spPr>
        <p:txBody>
          <a:bodyPr>
            <a:prstTxWarp prst="textNoShape">
              <a:avLst/>
            </a:prstTxWarp>
            <a:spAutoFit/>
          </a:bodyPr>
          <a:lstStyle/>
          <a:p>
            <a:r>
              <a:rPr lang="fr-FR"/>
              <a:t>May be ok :</a:t>
            </a:r>
          </a:p>
          <a:p>
            <a:r>
              <a:rPr lang="fr-FR"/>
              <a:t>-Pricing + timing</a:t>
            </a:r>
          </a:p>
          <a:p>
            <a:pPr>
              <a:buFontTx/>
              <a:buChar char="-"/>
            </a:pPr>
            <a:r>
              <a:rPr lang="fr-FR"/>
              <a:t>Statisitics</a:t>
            </a:r>
          </a:p>
          <a:p>
            <a:endParaRPr lang="fr-FR"/>
          </a:p>
          <a:p>
            <a:r>
              <a:rPr lang="fr-FR"/>
              <a:t>May be NOT ok:</a:t>
            </a:r>
          </a:p>
          <a:p>
            <a:r>
              <a:rPr lang="fr-FR"/>
              <a:t>- Average / homogeneity</a:t>
            </a:r>
          </a:p>
          <a:p>
            <a:pPr>
              <a:buFontTx/>
              <a:buChar char="-"/>
            </a:pPr>
            <a:r>
              <a:rPr lang="fr-FR"/>
              <a:t> time-resolution</a:t>
            </a:r>
          </a:p>
          <a:p>
            <a:pPr>
              <a:buFontTx/>
              <a:buChar char="-"/>
            </a:pPr>
            <a:r>
              <a:rPr lang="fr-FR"/>
              <a:t>-&gt; multiple tests PREDICT but no demonstration</a:t>
            </a:r>
          </a:p>
          <a:p>
            <a:pPr>
              <a:buFontTx/>
              <a:buChar char="-"/>
            </a:pPr>
            <a:endParaRPr lang="fr-FR"/>
          </a:p>
          <a:p>
            <a:r>
              <a:rPr lang="fr-FR"/>
              <a:t>-&gt; Single molecule levels</a:t>
            </a:r>
          </a:p>
          <a:p>
            <a:pPr>
              <a:buFontTx/>
              <a:buChar char="-"/>
            </a:pPr>
            <a:endParaRPr lang="fr-FR"/>
          </a:p>
        </p:txBody>
      </p:sp>
      <p:sp>
        <p:nvSpPr>
          <p:cNvPr id="43020" name="Oval 1187"/>
          <p:cNvSpPr>
            <a:spLocks noChangeArrowheads="1"/>
          </p:cNvSpPr>
          <p:nvPr/>
        </p:nvSpPr>
        <p:spPr bwMode="auto">
          <a:xfrm>
            <a:off x="4114800" y="3429000"/>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21" name="Oval 1175"/>
          <p:cNvSpPr>
            <a:spLocks noChangeArrowheads="1"/>
          </p:cNvSpPr>
          <p:nvPr/>
        </p:nvSpPr>
        <p:spPr bwMode="auto">
          <a:xfrm>
            <a:off x="5715000" y="3352800"/>
            <a:ext cx="276225" cy="271463"/>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pic>
        <p:nvPicPr>
          <p:cNvPr id="43022" name="Picture 1172"/>
          <p:cNvPicPr>
            <a:picLocks noChangeAspect="1" noChangeArrowheads="1"/>
          </p:cNvPicPr>
          <p:nvPr/>
        </p:nvPicPr>
        <p:blipFill>
          <a:blip r:embed="rId2"/>
          <a:srcRect/>
          <a:stretch>
            <a:fillRect/>
          </a:stretch>
        </p:blipFill>
        <p:spPr bwMode="auto">
          <a:xfrm>
            <a:off x="5410200" y="3581400"/>
            <a:ext cx="1219200" cy="314325"/>
          </a:xfrm>
          <a:prstGeom prst="rect">
            <a:avLst/>
          </a:prstGeom>
          <a:noFill/>
          <a:ln w="9525">
            <a:noFill/>
            <a:miter lim="800000"/>
            <a:headEnd/>
            <a:tailEnd/>
          </a:ln>
        </p:spPr>
      </p:pic>
      <p:sp>
        <p:nvSpPr>
          <p:cNvPr id="43023" name="Oval 1187"/>
          <p:cNvSpPr>
            <a:spLocks noChangeArrowheads="1"/>
          </p:cNvSpPr>
          <p:nvPr/>
        </p:nvSpPr>
        <p:spPr bwMode="auto">
          <a:xfrm>
            <a:off x="5791200" y="3429000"/>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24" name="ZoneTexte 36"/>
          <p:cNvSpPr txBox="1">
            <a:spLocks noChangeArrowheads="1"/>
          </p:cNvSpPr>
          <p:nvPr/>
        </p:nvSpPr>
        <p:spPr bwMode="auto">
          <a:xfrm>
            <a:off x="8305800" y="3305175"/>
            <a:ext cx="360363" cy="276225"/>
          </a:xfrm>
          <a:prstGeom prst="rect">
            <a:avLst/>
          </a:prstGeom>
          <a:noFill/>
          <a:ln w="9525">
            <a:noFill/>
            <a:miter lim="800000"/>
            <a:headEnd/>
            <a:tailEnd/>
          </a:ln>
        </p:spPr>
        <p:txBody>
          <a:bodyPr wrap="none">
            <a:prstTxWarp prst="textNoShape">
              <a:avLst/>
            </a:prstTxWarp>
            <a:spAutoFit/>
          </a:bodyPr>
          <a:lstStyle/>
          <a:p>
            <a:r>
              <a:rPr lang="fr-FR"/>
              <a:t>+?</a:t>
            </a:r>
          </a:p>
        </p:txBody>
      </p:sp>
      <p:pic>
        <p:nvPicPr>
          <p:cNvPr id="43025" name="Picture 1172"/>
          <p:cNvPicPr>
            <a:picLocks noChangeAspect="1" noChangeArrowheads="1"/>
          </p:cNvPicPr>
          <p:nvPr/>
        </p:nvPicPr>
        <p:blipFill>
          <a:blip r:embed="rId2"/>
          <a:srcRect/>
          <a:stretch>
            <a:fillRect/>
          </a:stretch>
        </p:blipFill>
        <p:spPr bwMode="auto">
          <a:xfrm>
            <a:off x="3721100" y="4257675"/>
            <a:ext cx="1219200" cy="314325"/>
          </a:xfrm>
          <a:prstGeom prst="rect">
            <a:avLst/>
          </a:prstGeom>
          <a:noFill/>
          <a:ln w="9525">
            <a:noFill/>
            <a:miter lim="800000"/>
            <a:headEnd/>
            <a:tailEnd/>
          </a:ln>
        </p:spPr>
      </p:pic>
      <p:sp>
        <p:nvSpPr>
          <p:cNvPr id="43026" name="Oval 1187"/>
          <p:cNvSpPr>
            <a:spLocks noChangeArrowheads="1"/>
          </p:cNvSpPr>
          <p:nvPr/>
        </p:nvSpPr>
        <p:spPr bwMode="auto">
          <a:xfrm>
            <a:off x="4102100" y="4105275"/>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27" name="Oval 1175"/>
          <p:cNvSpPr>
            <a:spLocks noChangeArrowheads="1"/>
          </p:cNvSpPr>
          <p:nvPr/>
        </p:nvSpPr>
        <p:spPr bwMode="auto">
          <a:xfrm>
            <a:off x="5702300" y="4029075"/>
            <a:ext cx="276225" cy="271463"/>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pic>
        <p:nvPicPr>
          <p:cNvPr id="43028" name="Picture 1172"/>
          <p:cNvPicPr>
            <a:picLocks noChangeAspect="1" noChangeArrowheads="1"/>
          </p:cNvPicPr>
          <p:nvPr/>
        </p:nvPicPr>
        <p:blipFill>
          <a:blip r:embed="rId2"/>
          <a:srcRect/>
          <a:stretch>
            <a:fillRect/>
          </a:stretch>
        </p:blipFill>
        <p:spPr bwMode="auto">
          <a:xfrm>
            <a:off x="5397500" y="4257675"/>
            <a:ext cx="1219200" cy="314325"/>
          </a:xfrm>
          <a:prstGeom prst="rect">
            <a:avLst/>
          </a:prstGeom>
          <a:noFill/>
          <a:ln w="9525">
            <a:noFill/>
            <a:miter lim="800000"/>
            <a:headEnd/>
            <a:tailEnd/>
          </a:ln>
        </p:spPr>
      </p:pic>
      <p:pic>
        <p:nvPicPr>
          <p:cNvPr id="43029" name="Picture 1172"/>
          <p:cNvPicPr>
            <a:picLocks noChangeAspect="1" noChangeArrowheads="1"/>
          </p:cNvPicPr>
          <p:nvPr/>
        </p:nvPicPr>
        <p:blipFill>
          <a:blip r:embed="rId2"/>
          <a:srcRect/>
          <a:stretch>
            <a:fillRect/>
          </a:stretch>
        </p:blipFill>
        <p:spPr bwMode="auto">
          <a:xfrm>
            <a:off x="3733800" y="5172075"/>
            <a:ext cx="1219200" cy="314325"/>
          </a:xfrm>
          <a:prstGeom prst="rect">
            <a:avLst/>
          </a:prstGeom>
          <a:noFill/>
          <a:ln w="9525">
            <a:noFill/>
            <a:miter lim="800000"/>
            <a:headEnd/>
            <a:tailEnd/>
          </a:ln>
        </p:spPr>
      </p:pic>
      <p:sp>
        <p:nvSpPr>
          <p:cNvPr id="43030" name="Oval 1187"/>
          <p:cNvSpPr>
            <a:spLocks noChangeArrowheads="1"/>
          </p:cNvSpPr>
          <p:nvPr/>
        </p:nvSpPr>
        <p:spPr bwMode="auto">
          <a:xfrm>
            <a:off x="4114800" y="5019675"/>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31" name="Oval 1175"/>
          <p:cNvSpPr>
            <a:spLocks noChangeArrowheads="1"/>
          </p:cNvSpPr>
          <p:nvPr/>
        </p:nvSpPr>
        <p:spPr bwMode="auto">
          <a:xfrm>
            <a:off x="5715000" y="4943475"/>
            <a:ext cx="276225" cy="271463"/>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pic>
        <p:nvPicPr>
          <p:cNvPr id="43032" name="Picture 1172"/>
          <p:cNvPicPr>
            <a:picLocks noChangeAspect="1" noChangeArrowheads="1"/>
          </p:cNvPicPr>
          <p:nvPr/>
        </p:nvPicPr>
        <p:blipFill>
          <a:blip r:embed="rId2"/>
          <a:srcRect/>
          <a:stretch>
            <a:fillRect/>
          </a:stretch>
        </p:blipFill>
        <p:spPr bwMode="auto">
          <a:xfrm>
            <a:off x="5410200" y="5172075"/>
            <a:ext cx="1219200" cy="314325"/>
          </a:xfrm>
          <a:prstGeom prst="rect">
            <a:avLst/>
          </a:prstGeom>
          <a:noFill/>
          <a:ln w="9525">
            <a:noFill/>
            <a:miter lim="800000"/>
            <a:headEnd/>
            <a:tailEnd/>
          </a:ln>
        </p:spPr>
      </p:pic>
      <p:sp>
        <p:nvSpPr>
          <p:cNvPr id="43033" name="ZoneTexte 46"/>
          <p:cNvSpPr txBox="1">
            <a:spLocks noChangeArrowheads="1"/>
          </p:cNvSpPr>
          <p:nvPr/>
        </p:nvSpPr>
        <p:spPr bwMode="auto">
          <a:xfrm>
            <a:off x="6172200" y="3200400"/>
            <a:ext cx="274638" cy="276225"/>
          </a:xfrm>
          <a:prstGeom prst="rect">
            <a:avLst/>
          </a:prstGeom>
          <a:noFill/>
          <a:ln w="9525">
            <a:noFill/>
            <a:miter lim="800000"/>
            <a:headEnd/>
            <a:tailEnd/>
          </a:ln>
        </p:spPr>
        <p:txBody>
          <a:bodyPr wrap="none">
            <a:prstTxWarp prst="textNoShape">
              <a:avLst/>
            </a:prstTxWarp>
            <a:spAutoFit/>
          </a:bodyPr>
          <a:lstStyle/>
          <a:p>
            <a:r>
              <a:rPr lang="fr-FR"/>
              <a:t>+</a:t>
            </a:r>
          </a:p>
        </p:txBody>
      </p:sp>
      <p:sp>
        <p:nvSpPr>
          <p:cNvPr id="43034" name="ZoneTexte 47"/>
          <p:cNvSpPr txBox="1">
            <a:spLocks noChangeArrowheads="1"/>
          </p:cNvSpPr>
          <p:nvPr/>
        </p:nvSpPr>
        <p:spPr bwMode="auto">
          <a:xfrm>
            <a:off x="4419600" y="3203575"/>
            <a:ext cx="274638" cy="276225"/>
          </a:xfrm>
          <a:prstGeom prst="rect">
            <a:avLst/>
          </a:prstGeom>
          <a:noFill/>
          <a:ln w="9525">
            <a:noFill/>
            <a:miter lim="800000"/>
            <a:headEnd/>
            <a:tailEnd/>
          </a:ln>
        </p:spPr>
        <p:txBody>
          <a:bodyPr wrap="none">
            <a:prstTxWarp prst="textNoShape">
              <a:avLst/>
            </a:prstTxWarp>
            <a:spAutoFit/>
          </a:bodyPr>
          <a:lstStyle/>
          <a:p>
            <a:r>
              <a:rPr lang="fr-FR"/>
              <a:t>+</a:t>
            </a:r>
          </a:p>
        </p:txBody>
      </p:sp>
      <p:sp>
        <p:nvSpPr>
          <p:cNvPr id="43035" name="ZoneTexte 48"/>
          <p:cNvSpPr txBox="1">
            <a:spLocks noChangeArrowheads="1"/>
          </p:cNvSpPr>
          <p:nvPr/>
        </p:nvSpPr>
        <p:spPr bwMode="auto">
          <a:xfrm>
            <a:off x="6172200" y="3962400"/>
            <a:ext cx="274638" cy="276225"/>
          </a:xfrm>
          <a:prstGeom prst="rect">
            <a:avLst/>
          </a:prstGeom>
          <a:noFill/>
          <a:ln w="9525">
            <a:noFill/>
            <a:miter lim="800000"/>
            <a:headEnd/>
            <a:tailEnd/>
          </a:ln>
        </p:spPr>
        <p:txBody>
          <a:bodyPr wrap="none">
            <a:prstTxWarp prst="textNoShape">
              <a:avLst/>
            </a:prstTxWarp>
            <a:spAutoFit/>
          </a:bodyPr>
          <a:lstStyle/>
          <a:p>
            <a:r>
              <a:rPr lang="fr-FR"/>
              <a:t>+</a:t>
            </a:r>
          </a:p>
        </p:txBody>
      </p:sp>
      <p:sp>
        <p:nvSpPr>
          <p:cNvPr id="43036" name="ZoneTexte 50"/>
          <p:cNvSpPr txBox="1">
            <a:spLocks noChangeArrowheads="1"/>
          </p:cNvSpPr>
          <p:nvPr/>
        </p:nvSpPr>
        <p:spPr bwMode="auto">
          <a:xfrm>
            <a:off x="6172200" y="4902200"/>
            <a:ext cx="274638" cy="276225"/>
          </a:xfrm>
          <a:prstGeom prst="rect">
            <a:avLst/>
          </a:prstGeom>
          <a:noFill/>
          <a:ln w="9525">
            <a:noFill/>
            <a:miter lim="800000"/>
            <a:headEnd/>
            <a:tailEnd/>
          </a:ln>
        </p:spPr>
        <p:txBody>
          <a:bodyPr wrap="none">
            <a:prstTxWarp prst="textNoShape">
              <a:avLst/>
            </a:prstTxWarp>
            <a:spAutoFit/>
          </a:bodyPr>
          <a:lstStyle/>
          <a:p>
            <a:r>
              <a:rPr lang="fr-FR"/>
              <a:t>+</a:t>
            </a:r>
          </a:p>
        </p:txBody>
      </p:sp>
      <p:sp>
        <p:nvSpPr>
          <p:cNvPr id="43037" name="ZoneTexte 51"/>
          <p:cNvSpPr txBox="1">
            <a:spLocks noChangeArrowheads="1"/>
          </p:cNvSpPr>
          <p:nvPr/>
        </p:nvSpPr>
        <p:spPr bwMode="auto">
          <a:xfrm>
            <a:off x="4419600" y="4905375"/>
            <a:ext cx="274638" cy="276225"/>
          </a:xfrm>
          <a:prstGeom prst="rect">
            <a:avLst/>
          </a:prstGeom>
          <a:noFill/>
          <a:ln w="9525">
            <a:noFill/>
            <a:miter lim="800000"/>
            <a:headEnd/>
            <a:tailEnd/>
          </a:ln>
        </p:spPr>
        <p:txBody>
          <a:bodyPr wrap="none">
            <a:prstTxWarp prst="textNoShape">
              <a:avLst/>
            </a:prstTxWarp>
            <a:spAutoFit/>
          </a:bodyPr>
          <a:lstStyle/>
          <a:p>
            <a:r>
              <a:rPr lang="fr-FR"/>
              <a:t>+</a:t>
            </a:r>
          </a:p>
        </p:txBody>
      </p:sp>
      <p:sp>
        <p:nvSpPr>
          <p:cNvPr id="43038" name="Oval 1175"/>
          <p:cNvSpPr>
            <a:spLocks noChangeArrowheads="1"/>
          </p:cNvSpPr>
          <p:nvPr/>
        </p:nvSpPr>
        <p:spPr bwMode="auto">
          <a:xfrm>
            <a:off x="7162800" y="4953000"/>
            <a:ext cx="276225" cy="271463"/>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pic>
        <p:nvPicPr>
          <p:cNvPr id="43039" name="Picture 1172"/>
          <p:cNvPicPr>
            <a:picLocks noChangeAspect="1" noChangeArrowheads="1"/>
          </p:cNvPicPr>
          <p:nvPr/>
        </p:nvPicPr>
        <p:blipFill>
          <a:blip r:embed="rId2"/>
          <a:srcRect/>
          <a:stretch>
            <a:fillRect/>
          </a:stretch>
        </p:blipFill>
        <p:spPr bwMode="auto">
          <a:xfrm>
            <a:off x="6858000" y="5181600"/>
            <a:ext cx="1219200" cy="314325"/>
          </a:xfrm>
          <a:prstGeom prst="rect">
            <a:avLst/>
          </a:prstGeom>
          <a:noFill/>
          <a:ln w="9525">
            <a:noFill/>
            <a:miter lim="800000"/>
            <a:headEnd/>
            <a:tailEnd/>
          </a:ln>
        </p:spPr>
      </p:pic>
      <p:sp>
        <p:nvSpPr>
          <p:cNvPr id="43040" name="Oval 1187"/>
          <p:cNvSpPr>
            <a:spLocks noChangeArrowheads="1"/>
          </p:cNvSpPr>
          <p:nvPr/>
        </p:nvSpPr>
        <p:spPr bwMode="auto">
          <a:xfrm>
            <a:off x="7239000" y="5029200"/>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41" name="ZoneTexte 55"/>
          <p:cNvSpPr txBox="1">
            <a:spLocks noChangeArrowheads="1"/>
          </p:cNvSpPr>
          <p:nvPr/>
        </p:nvSpPr>
        <p:spPr bwMode="auto">
          <a:xfrm>
            <a:off x="7650163" y="4905375"/>
            <a:ext cx="236537" cy="276225"/>
          </a:xfrm>
          <a:prstGeom prst="rect">
            <a:avLst/>
          </a:prstGeom>
          <a:noFill/>
          <a:ln w="9525">
            <a:noFill/>
            <a:miter lim="800000"/>
            <a:headEnd/>
            <a:tailEnd/>
          </a:ln>
        </p:spPr>
        <p:txBody>
          <a:bodyPr wrap="none">
            <a:prstTxWarp prst="textNoShape">
              <a:avLst/>
            </a:prstTxWarp>
            <a:spAutoFit/>
          </a:bodyPr>
          <a:lstStyle/>
          <a:p>
            <a:r>
              <a:rPr lang="fr-FR"/>
              <a:t>-</a:t>
            </a:r>
          </a:p>
        </p:txBody>
      </p:sp>
      <p:pic>
        <p:nvPicPr>
          <p:cNvPr id="43042" name="Picture 1172"/>
          <p:cNvPicPr>
            <a:picLocks noChangeAspect="1" noChangeArrowheads="1"/>
          </p:cNvPicPr>
          <p:nvPr/>
        </p:nvPicPr>
        <p:blipFill>
          <a:blip r:embed="rId2"/>
          <a:srcRect/>
          <a:stretch>
            <a:fillRect/>
          </a:stretch>
        </p:blipFill>
        <p:spPr bwMode="auto">
          <a:xfrm>
            <a:off x="3733800" y="6076950"/>
            <a:ext cx="1219200" cy="314325"/>
          </a:xfrm>
          <a:prstGeom prst="rect">
            <a:avLst/>
          </a:prstGeom>
          <a:noFill/>
          <a:ln w="9525">
            <a:noFill/>
            <a:miter lim="800000"/>
            <a:headEnd/>
            <a:tailEnd/>
          </a:ln>
        </p:spPr>
      </p:pic>
      <p:sp>
        <p:nvSpPr>
          <p:cNvPr id="43043" name="Oval 1187"/>
          <p:cNvSpPr>
            <a:spLocks noChangeArrowheads="1"/>
          </p:cNvSpPr>
          <p:nvPr/>
        </p:nvSpPr>
        <p:spPr bwMode="auto">
          <a:xfrm>
            <a:off x="4114800" y="5924550"/>
            <a:ext cx="336550" cy="230188"/>
          </a:xfrm>
          <a:prstGeom prst="ellipse">
            <a:avLst/>
          </a:prstGeom>
          <a:solidFill>
            <a:srgbClr val="3366FF"/>
          </a:solidFill>
          <a:ln w="9525">
            <a:solidFill>
              <a:schemeClr val="tx1"/>
            </a:solidFill>
            <a:round/>
            <a:headEnd/>
            <a:tailEnd/>
          </a:ln>
        </p:spPr>
        <p:txBody>
          <a:bodyPr wrap="none" anchor="ctr">
            <a:prstTxWarp prst="textNoShape">
              <a:avLst/>
            </a:prstTxWarp>
          </a:bodyPr>
          <a:lstStyle/>
          <a:p>
            <a:pPr algn="ctr" eaLnBrk="0" hangingPunct="0"/>
            <a:endParaRPr lang="fr-FR">
              <a:solidFill>
                <a:srgbClr val="FFFF00"/>
              </a:solidFill>
            </a:endParaRPr>
          </a:p>
        </p:txBody>
      </p:sp>
      <p:sp>
        <p:nvSpPr>
          <p:cNvPr id="43044" name="Oval 1175"/>
          <p:cNvSpPr>
            <a:spLocks noChangeArrowheads="1"/>
          </p:cNvSpPr>
          <p:nvPr/>
        </p:nvSpPr>
        <p:spPr bwMode="auto">
          <a:xfrm>
            <a:off x="5715000" y="5848350"/>
            <a:ext cx="276225" cy="271463"/>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pic>
        <p:nvPicPr>
          <p:cNvPr id="43045" name="Picture 1172"/>
          <p:cNvPicPr>
            <a:picLocks noChangeAspect="1" noChangeArrowheads="1"/>
          </p:cNvPicPr>
          <p:nvPr/>
        </p:nvPicPr>
        <p:blipFill>
          <a:blip r:embed="rId2"/>
          <a:srcRect/>
          <a:stretch>
            <a:fillRect/>
          </a:stretch>
        </p:blipFill>
        <p:spPr bwMode="auto">
          <a:xfrm>
            <a:off x="5410200" y="6076950"/>
            <a:ext cx="1219200" cy="314325"/>
          </a:xfrm>
          <a:prstGeom prst="rect">
            <a:avLst/>
          </a:prstGeom>
          <a:noFill/>
          <a:ln w="9525">
            <a:noFill/>
            <a:miter lim="800000"/>
            <a:headEnd/>
            <a:tailEnd/>
          </a:ln>
        </p:spPr>
      </p:pic>
      <p:sp>
        <p:nvSpPr>
          <p:cNvPr id="43046" name="ZoneTexte 60"/>
          <p:cNvSpPr txBox="1">
            <a:spLocks noChangeArrowheads="1"/>
          </p:cNvSpPr>
          <p:nvPr/>
        </p:nvSpPr>
        <p:spPr bwMode="auto">
          <a:xfrm>
            <a:off x="6172200" y="5807075"/>
            <a:ext cx="274638" cy="276225"/>
          </a:xfrm>
          <a:prstGeom prst="rect">
            <a:avLst/>
          </a:prstGeom>
          <a:noFill/>
          <a:ln w="9525">
            <a:noFill/>
            <a:miter lim="800000"/>
            <a:headEnd/>
            <a:tailEnd/>
          </a:ln>
        </p:spPr>
        <p:txBody>
          <a:bodyPr wrap="none">
            <a:prstTxWarp prst="textNoShape">
              <a:avLst/>
            </a:prstTxWarp>
            <a:spAutoFit/>
          </a:bodyPr>
          <a:lstStyle/>
          <a:p>
            <a:r>
              <a:rPr lang="fr-FR"/>
              <a:t>+</a:t>
            </a:r>
          </a:p>
        </p:txBody>
      </p:sp>
      <p:sp>
        <p:nvSpPr>
          <p:cNvPr id="43047" name="ZoneTexte 61"/>
          <p:cNvSpPr txBox="1">
            <a:spLocks noChangeArrowheads="1"/>
          </p:cNvSpPr>
          <p:nvPr/>
        </p:nvSpPr>
        <p:spPr bwMode="auto">
          <a:xfrm>
            <a:off x="4419600" y="5810250"/>
            <a:ext cx="274638" cy="276225"/>
          </a:xfrm>
          <a:prstGeom prst="rect">
            <a:avLst/>
          </a:prstGeom>
          <a:noFill/>
          <a:ln w="9525">
            <a:noFill/>
            <a:miter lim="800000"/>
            <a:headEnd/>
            <a:tailEnd/>
          </a:ln>
        </p:spPr>
        <p:txBody>
          <a:bodyPr wrap="none">
            <a:prstTxWarp prst="textNoShape">
              <a:avLst/>
            </a:prstTxWarp>
            <a:spAutoFit/>
          </a:bodyPr>
          <a:lstStyle/>
          <a:p>
            <a:r>
              <a:rPr lang="fr-FR"/>
              <a:t>+</a:t>
            </a:r>
          </a:p>
        </p:txBody>
      </p:sp>
      <p:sp>
        <p:nvSpPr>
          <p:cNvPr id="43048" name="Oval 1175"/>
          <p:cNvSpPr>
            <a:spLocks noChangeArrowheads="1"/>
          </p:cNvSpPr>
          <p:nvPr/>
        </p:nvSpPr>
        <p:spPr bwMode="auto">
          <a:xfrm>
            <a:off x="7162800" y="5857875"/>
            <a:ext cx="276225" cy="271463"/>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pic>
        <p:nvPicPr>
          <p:cNvPr id="43049" name="Picture 1172"/>
          <p:cNvPicPr>
            <a:picLocks noChangeAspect="1" noChangeArrowheads="1"/>
          </p:cNvPicPr>
          <p:nvPr/>
        </p:nvPicPr>
        <p:blipFill>
          <a:blip r:embed="rId2"/>
          <a:srcRect/>
          <a:stretch>
            <a:fillRect/>
          </a:stretch>
        </p:blipFill>
        <p:spPr bwMode="auto">
          <a:xfrm>
            <a:off x="6858000" y="6086475"/>
            <a:ext cx="1219200" cy="314325"/>
          </a:xfrm>
          <a:prstGeom prst="rect">
            <a:avLst/>
          </a:prstGeom>
          <a:noFill/>
          <a:ln w="9525">
            <a:noFill/>
            <a:miter lim="800000"/>
            <a:headEnd/>
            <a:tailEnd/>
          </a:ln>
        </p:spPr>
      </p:pic>
      <p:sp>
        <p:nvSpPr>
          <p:cNvPr id="43050" name="Oval 1187"/>
          <p:cNvSpPr>
            <a:spLocks noChangeArrowheads="1"/>
          </p:cNvSpPr>
          <p:nvPr/>
        </p:nvSpPr>
        <p:spPr bwMode="auto">
          <a:xfrm>
            <a:off x="7239000" y="5934075"/>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51" name="ZoneTexte 65"/>
          <p:cNvSpPr txBox="1">
            <a:spLocks noChangeArrowheads="1"/>
          </p:cNvSpPr>
          <p:nvPr/>
        </p:nvSpPr>
        <p:spPr bwMode="auto">
          <a:xfrm>
            <a:off x="7650163" y="5810250"/>
            <a:ext cx="236537" cy="276225"/>
          </a:xfrm>
          <a:prstGeom prst="rect">
            <a:avLst/>
          </a:prstGeom>
          <a:noFill/>
          <a:ln w="9525">
            <a:noFill/>
            <a:miter lim="800000"/>
            <a:headEnd/>
            <a:tailEnd/>
          </a:ln>
        </p:spPr>
        <p:txBody>
          <a:bodyPr wrap="none">
            <a:prstTxWarp prst="textNoShape">
              <a:avLst/>
            </a:prstTxWarp>
            <a:spAutoFit/>
          </a:bodyPr>
          <a:lstStyle/>
          <a:p>
            <a:r>
              <a:rPr lang="fr-FR"/>
              <a:t>-</a:t>
            </a:r>
          </a:p>
        </p:txBody>
      </p:sp>
      <p:sp>
        <p:nvSpPr>
          <p:cNvPr id="43052" name="Oval 1187"/>
          <p:cNvSpPr>
            <a:spLocks noChangeArrowheads="1"/>
          </p:cNvSpPr>
          <p:nvPr/>
        </p:nvSpPr>
        <p:spPr bwMode="auto">
          <a:xfrm>
            <a:off x="1066800" y="5334000"/>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43053" name="Line 6"/>
          <p:cNvSpPr>
            <a:spLocks noChangeShapeType="1"/>
          </p:cNvSpPr>
          <p:nvPr/>
        </p:nvSpPr>
        <p:spPr bwMode="auto">
          <a:xfrm flipH="1" flipV="1">
            <a:off x="1403350" y="5564188"/>
            <a:ext cx="685800" cy="228600"/>
          </a:xfrm>
          <a:prstGeom prst="line">
            <a:avLst/>
          </a:prstGeom>
          <a:noFill/>
          <a:ln w="19050">
            <a:solidFill>
              <a:srgbClr val="FFFFFF"/>
            </a:solidFill>
            <a:round/>
            <a:headEnd type="triangle" w="med" len="med"/>
            <a:tailEnd/>
          </a:ln>
        </p:spPr>
        <p:txBody>
          <a:bodyPr lIns="0" tIns="0" rIns="0" bIns="0">
            <a:prstTxWarp prst="textNoShape">
              <a:avLst/>
            </a:prstTxWarp>
          </a:bodyPr>
          <a:lstStyle/>
          <a:p>
            <a:endParaRPr lang="fr-FR"/>
          </a:p>
        </p:txBody>
      </p:sp>
      <p:sp>
        <p:nvSpPr>
          <p:cNvPr id="43054" name="Line 6"/>
          <p:cNvSpPr>
            <a:spLocks noChangeShapeType="1"/>
          </p:cNvSpPr>
          <p:nvPr/>
        </p:nvSpPr>
        <p:spPr bwMode="auto">
          <a:xfrm>
            <a:off x="1600200" y="6019800"/>
            <a:ext cx="1295400" cy="0"/>
          </a:xfrm>
          <a:prstGeom prst="line">
            <a:avLst/>
          </a:prstGeom>
          <a:noFill/>
          <a:ln w="19050">
            <a:solidFill>
              <a:srgbClr val="FFFFFF"/>
            </a:solidFill>
            <a:round/>
            <a:headEnd/>
            <a:tailEnd/>
          </a:ln>
        </p:spPr>
        <p:txBody>
          <a:bodyPr lIns="0" tIns="0" rIns="0" bIns="0">
            <a:prstTxWarp prst="textNoShape">
              <a:avLst/>
            </a:prstTxWarp>
          </a:bodyPr>
          <a:lstStyle/>
          <a:p>
            <a:endParaRPr lang="fr-FR"/>
          </a:p>
        </p:txBody>
      </p:sp>
      <p:grpSp>
        <p:nvGrpSpPr>
          <p:cNvPr id="43055" name="Group 1111"/>
          <p:cNvGrpSpPr>
            <a:grpSpLocks/>
          </p:cNvGrpSpPr>
          <p:nvPr/>
        </p:nvGrpSpPr>
        <p:grpSpPr bwMode="auto">
          <a:xfrm>
            <a:off x="2047875" y="5788025"/>
            <a:ext cx="611188" cy="231775"/>
            <a:chOff x="3599" y="1102"/>
            <a:chExt cx="385" cy="146"/>
          </a:xfrm>
        </p:grpSpPr>
        <p:grpSp>
          <p:nvGrpSpPr>
            <p:cNvPr id="43059" name="Group 36"/>
            <p:cNvGrpSpPr>
              <a:grpSpLocks/>
            </p:cNvGrpSpPr>
            <p:nvPr/>
          </p:nvGrpSpPr>
          <p:grpSpPr bwMode="auto">
            <a:xfrm>
              <a:off x="3599" y="1102"/>
              <a:ext cx="286" cy="1"/>
              <a:chOff x="0" y="0"/>
              <a:chExt cx="391" cy="1"/>
            </a:xfrm>
          </p:grpSpPr>
          <p:sp>
            <p:nvSpPr>
              <p:cNvPr id="43062"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43063"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43060"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43061"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sp>
        <p:nvSpPr>
          <p:cNvPr id="43056" name="Oval 1187"/>
          <p:cNvSpPr>
            <a:spLocks noChangeArrowheads="1"/>
          </p:cNvSpPr>
          <p:nvPr/>
        </p:nvSpPr>
        <p:spPr bwMode="auto">
          <a:xfrm>
            <a:off x="2133600" y="6248400"/>
            <a:ext cx="336550" cy="230188"/>
          </a:xfrm>
          <a:prstGeom prst="ellipse">
            <a:avLst/>
          </a:prstGeom>
          <a:solidFill>
            <a:srgbClr val="3366FF"/>
          </a:solidFill>
          <a:ln w="9525">
            <a:solidFill>
              <a:schemeClr val="tx1"/>
            </a:solidFill>
            <a:round/>
            <a:headEnd/>
            <a:tailEnd/>
          </a:ln>
        </p:spPr>
        <p:txBody>
          <a:bodyPr wrap="none" anchor="ctr">
            <a:prstTxWarp prst="textNoShape">
              <a:avLst/>
            </a:prstTxWarp>
          </a:bodyPr>
          <a:lstStyle/>
          <a:p>
            <a:pPr algn="ctr" eaLnBrk="0" hangingPunct="0"/>
            <a:endParaRPr lang="fr-FR">
              <a:solidFill>
                <a:srgbClr val="FFFF00"/>
              </a:solidFill>
            </a:endParaRPr>
          </a:p>
        </p:txBody>
      </p:sp>
      <p:sp>
        <p:nvSpPr>
          <p:cNvPr id="43057" name="Line 6"/>
          <p:cNvSpPr>
            <a:spLocks noChangeShapeType="1"/>
          </p:cNvSpPr>
          <p:nvPr/>
        </p:nvSpPr>
        <p:spPr bwMode="auto">
          <a:xfrm flipH="1">
            <a:off x="2514600" y="6019800"/>
            <a:ext cx="1600200" cy="304800"/>
          </a:xfrm>
          <a:prstGeom prst="line">
            <a:avLst/>
          </a:prstGeom>
          <a:noFill/>
          <a:ln w="19050">
            <a:solidFill>
              <a:srgbClr val="FFFFFF"/>
            </a:solidFill>
            <a:round/>
            <a:headEnd type="triangle" w="med" len="med"/>
            <a:tailEnd/>
          </a:ln>
        </p:spPr>
        <p:txBody>
          <a:bodyPr lIns="0" tIns="0" rIns="0" bIns="0">
            <a:prstTxWarp prst="textNoShape">
              <a:avLst/>
            </a:prstTxWarp>
          </a:bodyPr>
          <a:lstStyle/>
          <a:p>
            <a:endParaRPr lang="fr-FR"/>
          </a:p>
        </p:txBody>
      </p:sp>
      <p:sp>
        <p:nvSpPr>
          <p:cNvPr id="43058" name="Line 6"/>
          <p:cNvSpPr>
            <a:spLocks noChangeShapeType="1"/>
          </p:cNvSpPr>
          <p:nvPr/>
        </p:nvSpPr>
        <p:spPr bwMode="auto">
          <a:xfrm flipV="1">
            <a:off x="2286000" y="6018213"/>
            <a:ext cx="0" cy="230187"/>
          </a:xfrm>
          <a:prstGeom prst="line">
            <a:avLst/>
          </a:prstGeom>
          <a:noFill/>
          <a:ln w="19050">
            <a:solidFill>
              <a:srgbClr val="FFFFFF"/>
            </a:solidFill>
            <a:round/>
            <a:headEnd type="triangle" w="med" len="med"/>
            <a:tailEnd/>
          </a:ln>
        </p:spPr>
        <p:txBody>
          <a:bodyPr lIns="0" tIns="0" rIns="0" bIns="0">
            <a:prstTxWarp prst="textNoShape">
              <a:avLst/>
            </a:prstTxWarp>
          </a:bodyPr>
          <a:lstStyle/>
          <a:p>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ZoneTexte 6"/>
          <p:cNvSpPr txBox="1"/>
          <p:nvPr/>
        </p:nvSpPr>
        <p:spPr>
          <a:xfrm>
            <a:off x="2255981" y="996950"/>
            <a:ext cx="4347877" cy="5755423"/>
          </a:xfrm>
          <a:prstGeom prst="rect">
            <a:avLst/>
          </a:prstGeom>
          <a:noFill/>
        </p:spPr>
        <p:txBody>
          <a:bodyPr wrap="none">
            <a:spAutoFit/>
          </a:bodyPr>
          <a:lstStyle/>
          <a:p>
            <a:pPr marL="742950" indent="-742950" algn="ctr">
              <a:buFontTx/>
              <a:buAutoNum type="arabicPeriod"/>
              <a:defRPr/>
            </a:pPr>
            <a:r>
              <a:rPr lang="fr-FR" sz="3600" b="1" dirty="0">
                <a:solidFill>
                  <a:schemeClr val="tx1"/>
                </a:solidFill>
              </a:rPr>
              <a:t>Généralités</a:t>
            </a:r>
          </a:p>
          <a:p>
            <a:pPr marL="742950" indent="-742950" algn="ctr">
              <a:defRPr/>
            </a:pPr>
            <a:r>
              <a:rPr lang="fr-FR" sz="1800" b="1" dirty="0" err="1">
                <a:solidFill>
                  <a:schemeClr val="tx1"/>
                </a:solidFill>
              </a:rPr>
              <a:t>Biological</a:t>
            </a:r>
            <a:r>
              <a:rPr lang="fr-FR" sz="1800" b="1" dirty="0">
                <a:solidFill>
                  <a:schemeClr val="tx1"/>
                </a:solidFill>
              </a:rPr>
              <a:t> &amp; </a:t>
            </a:r>
            <a:r>
              <a:rPr lang="fr-FR" sz="1800" b="1" dirty="0" err="1">
                <a:solidFill>
                  <a:schemeClr val="tx1"/>
                </a:solidFill>
              </a:rPr>
              <a:t>Technical</a:t>
            </a:r>
            <a:r>
              <a:rPr lang="fr-FR" sz="1800" b="1" dirty="0">
                <a:solidFill>
                  <a:schemeClr val="tx1"/>
                </a:solidFill>
              </a:rPr>
              <a:t> </a:t>
            </a:r>
            <a:r>
              <a:rPr lang="fr-FR" sz="1800" b="1" dirty="0" err="1">
                <a:solidFill>
                  <a:schemeClr val="tx1"/>
                </a:solidFill>
              </a:rPr>
              <a:t>context</a:t>
            </a:r>
            <a:endParaRPr lang="fr-FR" sz="1800" b="1" dirty="0">
              <a:solidFill>
                <a:schemeClr val="tx1"/>
              </a:solidFill>
            </a:endParaRPr>
          </a:p>
          <a:p>
            <a:pPr algn="ctr">
              <a:defRPr/>
            </a:pPr>
            <a:r>
              <a:rPr lang="fr-FR" sz="4000" b="1" dirty="0">
                <a:solidFill>
                  <a:schemeClr val="tx1"/>
                </a:solidFill>
              </a:rPr>
              <a:t>2. </a:t>
            </a:r>
            <a:r>
              <a:rPr lang="fr-FR" sz="3600" b="1" dirty="0">
                <a:solidFill>
                  <a:schemeClr val="tx1"/>
                </a:solidFill>
              </a:rPr>
              <a:t>Techniques</a:t>
            </a:r>
          </a:p>
          <a:p>
            <a:pPr algn="ctr">
              <a:defRPr/>
            </a:pPr>
            <a:r>
              <a:rPr lang="fr-FR" sz="1800" b="1" strike="sngStrike" dirty="0">
                <a:solidFill>
                  <a:schemeClr val="tx1"/>
                </a:solidFill>
              </a:rPr>
              <a:t>quick and </a:t>
            </a:r>
            <a:r>
              <a:rPr lang="fr-FR" sz="1800" b="1" strike="sngStrike" dirty="0" err="1">
                <a:solidFill>
                  <a:schemeClr val="tx1"/>
                </a:solidFill>
              </a:rPr>
              <a:t>dirty</a:t>
            </a:r>
            <a:endParaRPr lang="fr-FR" sz="1800" b="1" strike="sngStrike" dirty="0">
              <a:solidFill>
                <a:schemeClr val="tx1"/>
              </a:solidFill>
            </a:endParaRPr>
          </a:p>
          <a:p>
            <a:pPr algn="ctr">
              <a:defRPr/>
            </a:pPr>
            <a:r>
              <a:rPr lang="fr-FR" sz="4000" b="1" dirty="0">
                <a:solidFill>
                  <a:schemeClr val="tx1"/>
                </a:solidFill>
              </a:rPr>
              <a:t>3. </a:t>
            </a:r>
            <a:r>
              <a:rPr lang="fr-FR" sz="3600" b="1" dirty="0">
                <a:solidFill>
                  <a:schemeClr val="tx1"/>
                </a:solidFill>
              </a:rPr>
              <a:t>Applications</a:t>
            </a:r>
          </a:p>
          <a:p>
            <a:pPr algn="ctr">
              <a:defRPr/>
            </a:pPr>
            <a:r>
              <a:rPr lang="fr-FR" sz="1800" b="1" dirty="0">
                <a:solidFill>
                  <a:schemeClr val="tx1"/>
                </a:solidFill>
              </a:rPr>
              <a:t>= lire, </a:t>
            </a:r>
            <a:r>
              <a:rPr lang="fr-FR" sz="1800" b="1" dirty="0" err="1">
                <a:solidFill>
                  <a:schemeClr val="tx1"/>
                </a:solidFill>
              </a:rPr>
              <a:t>interpreter</a:t>
            </a:r>
            <a:r>
              <a:rPr lang="fr-FR" sz="1800" b="1" dirty="0">
                <a:solidFill>
                  <a:schemeClr val="tx1"/>
                </a:solidFill>
              </a:rPr>
              <a:t>, imaginer, modéliser, </a:t>
            </a:r>
          </a:p>
          <a:p>
            <a:pPr algn="ctr">
              <a:defRPr/>
            </a:pPr>
            <a:r>
              <a:rPr lang="fr-FR" sz="1800" b="1" dirty="0">
                <a:solidFill>
                  <a:schemeClr val="tx1"/>
                </a:solidFill>
              </a:rPr>
              <a:t>« </a:t>
            </a:r>
            <a:r>
              <a:rPr lang="fr-FR" sz="1800" b="1" dirty="0" err="1">
                <a:solidFill>
                  <a:schemeClr val="tx1"/>
                </a:solidFill>
              </a:rPr>
              <a:t>moléculariser</a:t>
            </a:r>
            <a:r>
              <a:rPr lang="fr-FR" sz="1800" b="1" dirty="0">
                <a:solidFill>
                  <a:schemeClr val="tx1"/>
                </a:solidFill>
              </a:rPr>
              <a:t> », </a:t>
            </a:r>
            <a:r>
              <a:rPr lang="fr-FR" sz="1800" b="1" u="sng" dirty="0">
                <a:solidFill>
                  <a:schemeClr val="tx1"/>
                </a:solidFill>
              </a:rPr>
              <a:t>réfléchir</a:t>
            </a:r>
            <a:r>
              <a:rPr lang="fr-FR" sz="1800" b="1" dirty="0">
                <a:solidFill>
                  <a:schemeClr val="tx1"/>
                </a:solidFill>
              </a:rPr>
              <a:t>, </a:t>
            </a:r>
          </a:p>
          <a:p>
            <a:pPr algn="ctr">
              <a:defRPr/>
            </a:pPr>
            <a:r>
              <a:rPr lang="fr-FR" sz="1800" b="1" dirty="0">
                <a:solidFill>
                  <a:schemeClr val="tx1"/>
                </a:solidFill>
              </a:rPr>
              <a:t>tester!!!    = </a:t>
            </a:r>
            <a:r>
              <a:rPr lang="fr-FR" sz="1800" b="1" dirty="0" err="1">
                <a:solidFill>
                  <a:schemeClr val="tx1"/>
                </a:solidFill>
              </a:rPr>
              <a:t>ur</a:t>
            </a:r>
            <a:r>
              <a:rPr lang="fr-FR" sz="1800" b="1" dirty="0">
                <a:solidFill>
                  <a:schemeClr val="tx1"/>
                </a:solidFill>
              </a:rPr>
              <a:t> job </a:t>
            </a:r>
          </a:p>
          <a:p>
            <a:pPr algn="ctr">
              <a:defRPr/>
            </a:pPr>
            <a:r>
              <a:rPr lang="fr-FR" sz="3600" b="1" dirty="0">
                <a:solidFill>
                  <a:schemeClr val="tx1"/>
                </a:solidFill>
              </a:rPr>
              <a:t>4. </a:t>
            </a:r>
            <a:r>
              <a:rPr lang="fr-FR" sz="3600" b="1" dirty="0" err="1">
                <a:solidFill>
                  <a:schemeClr val="tx1"/>
                </a:solidFill>
              </a:rPr>
              <a:t>Statistics</a:t>
            </a:r>
            <a:r>
              <a:rPr lang="fr-FR" sz="1800" b="1" dirty="0">
                <a:solidFill>
                  <a:schemeClr val="tx1"/>
                </a:solidFill>
              </a:rPr>
              <a:t>... </a:t>
            </a:r>
          </a:p>
          <a:p>
            <a:pPr algn="ctr">
              <a:defRPr/>
            </a:pPr>
            <a:r>
              <a:rPr lang="fr-FR" sz="1800" b="1" dirty="0">
                <a:solidFill>
                  <a:schemeClr val="tx1"/>
                </a:solidFill>
              </a:rPr>
              <a:t>NOT </a:t>
            </a:r>
            <a:r>
              <a:rPr lang="fr-FR" sz="1800" b="1" dirty="0" err="1">
                <a:solidFill>
                  <a:schemeClr val="tx1"/>
                </a:solidFill>
              </a:rPr>
              <a:t>ur</a:t>
            </a:r>
            <a:r>
              <a:rPr lang="fr-FR" sz="1800" b="1" dirty="0">
                <a:solidFill>
                  <a:schemeClr val="tx1"/>
                </a:solidFill>
              </a:rPr>
              <a:t> job (!) but </a:t>
            </a:r>
            <a:r>
              <a:rPr lang="fr-FR" sz="1800" b="1" dirty="0" err="1">
                <a:solidFill>
                  <a:schemeClr val="tx1"/>
                </a:solidFill>
              </a:rPr>
              <a:t>you</a:t>
            </a:r>
            <a:r>
              <a:rPr lang="fr-FR" sz="1800" b="1" dirty="0">
                <a:solidFill>
                  <a:schemeClr val="tx1"/>
                </a:solidFill>
              </a:rPr>
              <a:t> must</a:t>
            </a:r>
          </a:p>
          <a:p>
            <a:pPr algn="ctr">
              <a:defRPr/>
            </a:pPr>
            <a:r>
              <a:rPr lang="fr-FR" sz="1800" b="1" dirty="0" err="1">
                <a:solidFill>
                  <a:schemeClr val="tx1"/>
                </a:solidFill>
              </a:rPr>
              <a:t>understand</a:t>
            </a:r>
            <a:r>
              <a:rPr lang="fr-FR" sz="1800" b="1" dirty="0">
                <a:solidFill>
                  <a:schemeClr val="tx1"/>
                </a:solidFill>
              </a:rPr>
              <a:t> </a:t>
            </a:r>
            <a:r>
              <a:rPr lang="fr-FR" sz="1800" b="1" dirty="0" err="1" smtClean="0">
                <a:solidFill>
                  <a:schemeClr val="tx1"/>
                </a:solidFill>
              </a:rPr>
              <a:t>them</a:t>
            </a:r>
            <a:endParaRPr lang="fr-FR" sz="1800" b="1" dirty="0" smtClean="0">
              <a:solidFill>
                <a:schemeClr val="tx1"/>
              </a:solidFill>
            </a:endParaRPr>
          </a:p>
          <a:p>
            <a:pPr algn="ctr">
              <a:defRPr/>
            </a:pPr>
            <a:r>
              <a:rPr lang="fr-FR" sz="3600" b="1" dirty="0" smtClean="0">
                <a:solidFill>
                  <a:schemeClr val="tx1"/>
                </a:solidFill>
              </a:rPr>
              <a:t>4. </a:t>
            </a:r>
            <a:r>
              <a:rPr lang="fr-FR" sz="3600" b="1" dirty="0" err="1" smtClean="0">
                <a:solidFill>
                  <a:schemeClr val="tx1"/>
                </a:solidFill>
              </a:rPr>
              <a:t>Development</a:t>
            </a:r>
            <a:r>
              <a:rPr lang="fr-FR" sz="3600" b="1" dirty="0" smtClean="0">
                <a:solidFill>
                  <a:schemeClr val="tx1"/>
                </a:solidFill>
              </a:rPr>
              <a:t>... </a:t>
            </a:r>
          </a:p>
          <a:p>
            <a:pPr algn="ctr">
              <a:defRPr/>
            </a:pPr>
            <a:endParaRPr lang="fr-FR" sz="1800" b="1" dirty="0" smtClean="0">
              <a:solidFill>
                <a:schemeClr val="tx1"/>
              </a:solidFill>
            </a:endParaRPr>
          </a:p>
          <a:p>
            <a:pPr algn="ctr">
              <a:defRPr/>
            </a:pPr>
            <a:endParaRPr lang="fr-FR" sz="1800" b="1" dirty="0" smtClean="0">
              <a:solidFill>
                <a:schemeClr val="tx1"/>
              </a:solidFill>
            </a:endParaRPr>
          </a:p>
          <a:p>
            <a:pPr algn="ctr">
              <a:defRPr/>
            </a:pPr>
            <a:endParaRPr lang="fr-FR" sz="1800" b="1" dirty="0">
              <a:solidFill>
                <a:schemeClr val="tx1"/>
              </a:solidFill>
            </a:endParaRPr>
          </a:p>
        </p:txBody>
      </p:sp>
      <p:sp>
        <p:nvSpPr>
          <p:cNvPr id="40963" name="ZoneTexte 7"/>
          <p:cNvSpPr txBox="1">
            <a:spLocks noChangeArrowheads="1"/>
          </p:cNvSpPr>
          <p:nvPr/>
        </p:nvSpPr>
        <p:spPr bwMode="auto">
          <a:xfrm>
            <a:off x="3276600" y="76200"/>
            <a:ext cx="2608263" cy="708025"/>
          </a:xfrm>
          <a:prstGeom prst="rect">
            <a:avLst/>
          </a:prstGeom>
          <a:noFill/>
          <a:ln w="9525">
            <a:noFill/>
            <a:miter lim="800000"/>
            <a:headEnd/>
            <a:tailEnd/>
          </a:ln>
        </p:spPr>
        <p:txBody>
          <a:bodyPr wrap="none">
            <a:prstTxWarp prst="textNoShape">
              <a:avLst/>
            </a:prstTxWarp>
            <a:spAutoFit/>
          </a:bodyPr>
          <a:lstStyle/>
          <a:p>
            <a:r>
              <a:rPr lang="fr-FR" sz="4000" b="1">
                <a:solidFill>
                  <a:srgbClr val="FF0000"/>
                </a:solidFill>
              </a:rPr>
              <a:t>« Omics »</a:t>
            </a:r>
          </a:p>
        </p:txBody>
      </p:sp>
      <p:sp>
        <p:nvSpPr>
          <p:cNvPr id="40965" name="Rectangle 4"/>
          <p:cNvSpPr>
            <a:spLocks noChangeArrowheads="1"/>
          </p:cNvSpPr>
          <p:nvPr/>
        </p:nvSpPr>
        <p:spPr bwMode="auto">
          <a:xfrm>
            <a:off x="1447800" y="927100"/>
            <a:ext cx="5410200" cy="3352800"/>
          </a:xfrm>
          <a:prstGeom prst="rect">
            <a:avLst/>
          </a:prstGeom>
          <a:solidFill>
            <a:schemeClr val="bg1">
              <a:alpha val="65097"/>
            </a:schemeClr>
          </a:solidFill>
          <a:ln w="9525">
            <a:noFill/>
            <a:round/>
            <a:headEnd/>
            <a:tailEnd/>
          </a:ln>
        </p:spPr>
        <p:txBody>
          <a:bodyPr>
            <a:prstTxWarp prst="textNoShape">
              <a:avLst/>
            </a:prstTxWarp>
          </a:bodyPr>
          <a:lstStyle/>
          <a:p>
            <a:endParaRPr lang="fr-F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3" name="Rectangle 4"/>
          <p:cNvSpPr>
            <a:spLocks noChangeArrowheads="1"/>
          </p:cNvSpPr>
          <p:nvPr/>
        </p:nvSpPr>
        <p:spPr bwMode="auto">
          <a:xfrm>
            <a:off x="1447800" y="609600"/>
            <a:ext cx="5410200" cy="1917700"/>
          </a:xfrm>
          <a:prstGeom prst="rect">
            <a:avLst/>
          </a:prstGeom>
          <a:solidFill>
            <a:schemeClr val="bg1">
              <a:alpha val="65097"/>
            </a:schemeClr>
          </a:solidFill>
          <a:ln w="9525">
            <a:noFill/>
            <a:round/>
            <a:headEnd/>
            <a:tailEnd/>
          </a:ln>
        </p:spPr>
        <p:txBody>
          <a:bodyPr>
            <a:prstTxWarp prst="textNoShape">
              <a:avLst/>
            </a:prstTxWarp>
          </a:bodyPr>
          <a:lstStyle/>
          <a:p>
            <a:endParaRPr lang="fr-FR"/>
          </a:p>
        </p:txBody>
      </p:sp>
      <p:pic>
        <p:nvPicPr>
          <p:cNvPr id="8" name="Image 7"/>
          <p:cNvPicPr>
            <a:picLocks noChangeAspect="1"/>
          </p:cNvPicPr>
          <p:nvPr/>
        </p:nvPicPr>
        <p:blipFill>
          <a:blip r:embed="rId2"/>
          <a:stretch>
            <a:fillRect/>
          </a:stretch>
        </p:blipFill>
        <p:spPr>
          <a:xfrm>
            <a:off x="1066800" y="3289300"/>
            <a:ext cx="7239000" cy="3568700"/>
          </a:xfrm>
          <a:prstGeom prst="rect">
            <a:avLst/>
          </a:prstGeom>
        </p:spPr>
      </p:pic>
      <p:pic>
        <p:nvPicPr>
          <p:cNvPr id="7" name="Image 6"/>
          <p:cNvPicPr>
            <a:picLocks noChangeAspect="1"/>
          </p:cNvPicPr>
          <p:nvPr/>
        </p:nvPicPr>
        <p:blipFill>
          <a:blip r:embed="rId3"/>
          <a:stretch>
            <a:fillRect/>
          </a:stretch>
        </p:blipFill>
        <p:spPr>
          <a:xfrm>
            <a:off x="152400" y="-38100"/>
            <a:ext cx="9042400" cy="3494765"/>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29632" y="26008"/>
            <a:ext cx="9114367" cy="3431549"/>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225" name="Ellipse 224"/>
          <p:cNvSpPr/>
          <p:nvPr/>
        </p:nvSpPr>
        <p:spPr>
          <a:xfrm>
            <a:off x="2743200" y="1066800"/>
            <a:ext cx="2819400" cy="2819400"/>
          </a:xfrm>
          <a:prstGeom prst="ellipse">
            <a:avLst/>
          </a:prstGeom>
          <a:solidFill>
            <a:schemeClr val="tx1">
              <a:lumMod val="85000"/>
              <a:lumOff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5" name="ZoneTexte 3"/>
          <p:cNvSpPr txBox="1">
            <a:spLocks noChangeArrowheads="1"/>
          </p:cNvSpPr>
          <p:nvPr/>
        </p:nvSpPr>
        <p:spPr bwMode="auto">
          <a:xfrm>
            <a:off x="1295400" y="270934"/>
            <a:ext cx="7086600" cy="707886"/>
          </a:xfrm>
          <a:prstGeom prst="rect">
            <a:avLst/>
          </a:prstGeom>
          <a:noFill/>
          <a:ln w="9525">
            <a:noFill/>
            <a:miter lim="800000"/>
            <a:headEnd/>
            <a:tailEnd/>
          </a:ln>
        </p:spPr>
        <p:txBody>
          <a:bodyPr wrap="square">
            <a:prstTxWarp prst="textNoShape">
              <a:avLst/>
            </a:prstTxWarp>
            <a:spAutoFit/>
          </a:bodyPr>
          <a:lstStyle/>
          <a:p>
            <a:pPr algn="ctr"/>
            <a:r>
              <a:rPr lang="fr-FR" sz="2000" b="1" dirty="0" err="1" smtClean="0">
                <a:solidFill>
                  <a:schemeClr val="bg1"/>
                </a:solidFill>
              </a:rPr>
              <a:t>Transcriptional</a:t>
            </a:r>
            <a:r>
              <a:rPr lang="fr-FR" sz="2000" b="1" dirty="0" smtClean="0">
                <a:solidFill>
                  <a:schemeClr val="bg1"/>
                </a:solidFill>
              </a:rPr>
              <a:t> </a:t>
            </a:r>
            <a:r>
              <a:rPr lang="fr-FR" sz="2000" b="1" dirty="0" err="1" smtClean="0">
                <a:solidFill>
                  <a:schemeClr val="bg1"/>
                </a:solidFill>
              </a:rPr>
              <a:t>Regulation</a:t>
            </a:r>
            <a:r>
              <a:rPr lang="fr-FR" sz="2000" b="1" dirty="0" smtClean="0">
                <a:solidFill>
                  <a:schemeClr val="bg1"/>
                </a:solidFill>
              </a:rPr>
              <a:t> </a:t>
            </a:r>
            <a:r>
              <a:rPr lang="fr-FR" sz="2000" b="1" dirty="0" err="1" smtClean="0">
                <a:solidFill>
                  <a:schemeClr val="bg1"/>
                </a:solidFill>
              </a:rPr>
              <a:t>through</a:t>
            </a:r>
            <a:r>
              <a:rPr lang="fr-FR" sz="2000" b="1" dirty="0" smtClean="0">
                <a:solidFill>
                  <a:schemeClr val="bg1"/>
                </a:solidFill>
              </a:rPr>
              <a:t> </a:t>
            </a:r>
            <a:r>
              <a:rPr lang="fr-FR" sz="2000" b="1" dirty="0" err="1" smtClean="0">
                <a:solidFill>
                  <a:schemeClr val="bg1"/>
                </a:solidFill>
              </a:rPr>
              <a:t>Long-range</a:t>
            </a:r>
            <a:r>
              <a:rPr lang="fr-FR" sz="2000" b="1" dirty="0" smtClean="0">
                <a:solidFill>
                  <a:schemeClr val="bg1"/>
                </a:solidFill>
              </a:rPr>
              <a:t> contacts : </a:t>
            </a:r>
            <a:r>
              <a:rPr lang="fr-FR" sz="2000" b="1" dirty="0" err="1" smtClean="0">
                <a:solidFill>
                  <a:schemeClr val="bg1"/>
                </a:solidFill>
              </a:rPr>
              <a:t>Repression</a:t>
            </a:r>
            <a:r>
              <a:rPr lang="fr-FR" sz="2000" b="1" dirty="0" smtClean="0">
                <a:solidFill>
                  <a:schemeClr val="bg1"/>
                </a:solidFill>
              </a:rPr>
              <a:t>/activation: acting </a:t>
            </a:r>
            <a:r>
              <a:rPr lang="fr-FR" sz="2000" b="1" dirty="0" err="1" smtClean="0">
                <a:solidFill>
                  <a:schemeClr val="bg1"/>
                </a:solidFill>
              </a:rPr>
              <a:t>from</a:t>
            </a:r>
            <a:r>
              <a:rPr lang="fr-FR" sz="2000" b="1" dirty="0" smtClean="0">
                <a:solidFill>
                  <a:schemeClr val="bg1"/>
                </a:solidFill>
              </a:rPr>
              <a:t> a distance</a:t>
            </a:r>
            <a:endParaRPr lang="fr-FR" sz="2000" b="1" dirty="0">
              <a:solidFill>
                <a:schemeClr val="bg1"/>
              </a:solidFill>
            </a:endParaRPr>
          </a:p>
        </p:txBody>
      </p:sp>
      <p:grpSp>
        <p:nvGrpSpPr>
          <p:cNvPr id="2" name="Grouper 235"/>
          <p:cNvGrpSpPr/>
          <p:nvPr/>
        </p:nvGrpSpPr>
        <p:grpSpPr>
          <a:xfrm>
            <a:off x="3200400" y="1393855"/>
            <a:ext cx="1624517" cy="2079256"/>
            <a:chOff x="3352800" y="3711944"/>
            <a:chExt cx="1624517" cy="2079256"/>
          </a:xfrm>
        </p:grpSpPr>
        <p:grpSp>
          <p:nvGrpSpPr>
            <p:cNvPr id="3" name="Grouper 82"/>
            <p:cNvGrpSpPr/>
            <p:nvPr/>
          </p:nvGrpSpPr>
          <p:grpSpPr>
            <a:xfrm>
              <a:off x="3352800" y="3711944"/>
              <a:ext cx="1624517" cy="2079256"/>
              <a:chOff x="3652539" y="2899149"/>
              <a:chExt cx="1624517" cy="2079256"/>
            </a:xfrm>
          </p:grpSpPr>
          <p:grpSp>
            <p:nvGrpSpPr>
              <p:cNvPr id="4" name="Grouper 240"/>
              <p:cNvGrpSpPr/>
              <p:nvPr/>
            </p:nvGrpSpPr>
            <p:grpSpPr>
              <a:xfrm>
                <a:off x="4338339" y="2899149"/>
                <a:ext cx="938717" cy="2000333"/>
                <a:chOff x="4121629" y="1982831"/>
                <a:chExt cx="938717" cy="2000333"/>
              </a:xfrm>
            </p:grpSpPr>
            <p:grpSp>
              <p:nvGrpSpPr>
                <p:cNvPr id="5" name="Grouper 224"/>
                <p:cNvGrpSpPr/>
                <p:nvPr/>
              </p:nvGrpSpPr>
              <p:grpSpPr>
                <a:xfrm>
                  <a:off x="4121629" y="1982831"/>
                  <a:ext cx="938717" cy="1575094"/>
                  <a:chOff x="4197829" y="1881231"/>
                  <a:chExt cx="938717" cy="1575094"/>
                </a:xfrm>
              </p:grpSpPr>
              <p:sp>
                <p:nvSpPr>
                  <p:cNvPr id="253" name="Freeform 42"/>
                  <p:cNvSpPr>
                    <a:spLocks/>
                  </p:cNvSpPr>
                  <p:nvPr/>
                </p:nvSpPr>
                <p:spPr bwMode="auto">
                  <a:xfrm rot="11454637">
                    <a:off x="4327222" y="2157791"/>
                    <a:ext cx="366107" cy="1240593"/>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254" name="Rectangle 70"/>
                  <p:cNvSpPr>
                    <a:spLocks/>
                  </p:cNvSpPr>
                  <p:nvPr/>
                </p:nvSpPr>
                <p:spPr bwMode="auto">
                  <a:xfrm>
                    <a:off x="4197829" y="1881231"/>
                    <a:ext cx="938717"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a:solidFill>
                          <a:schemeClr val="bg1"/>
                        </a:solidFill>
                        <a:ea typeface="Arial" charset="0"/>
                        <a:cs typeface="Arial" charset="0"/>
                        <a:sym typeface="Arial" charset="0"/>
                      </a:rPr>
                      <a:t>DNA loops</a:t>
                    </a:r>
                  </a:p>
                </p:txBody>
              </p:sp>
              <p:sp>
                <p:nvSpPr>
                  <p:cNvPr id="255" name="AutoShape 7"/>
                  <p:cNvSpPr>
                    <a:spLocks/>
                  </p:cNvSpPr>
                  <p:nvPr/>
                </p:nvSpPr>
                <p:spPr bwMode="auto">
                  <a:xfrm>
                    <a:off x="4279090" y="32420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grpSp>
            <p:grpSp>
              <p:nvGrpSpPr>
                <p:cNvPr id="6" name="Group 1105"/>
                <p:cNvGrpSpPr>
                  <a:grpSpLocks/>
                </p:cNvGrpSpPr>
                <p:nvPr/>
              </p:nvGrpSpPr>
              <p:grpSpPr bwMode="auto">
                <a:xfrm rot="2931981">
                  <a:off x="4442981" y="3561646"/>
                  <a:ext cx="611189" cy="231848"/>
                  <a:chOff x="3521" y="1092"/>
                  <a:chExt cx="385" cy="146"/>
                </a:xfrm>
              </p:grpSpPr>
              <p:sp>
                <p:nvSpPr>
                  <p:cNvPr id="250" name="Line 38"/>
                  <p:cNvSpPr>
                    <a:spLocks noChangeShapeType="1"/>
                  </p:cNvSpPr>
                  <p:nvPr/>
                </p:nvSpPr>
                <p:spPr bwMode="auto">
                  <a:xfrm>
                    <a:off x="3521" y="1092"/>
                    <a:ext cx="200" cy="1"/>
                  </a:xfrm>
                  <a:prstGeom prst="line">
                    <a:avLst/>
                  </a:prstGeom>
                  <a:noFill/>
                  <a:ln w="34925">
                    <a:solidFill>
                      <a:srgbClr val="3366FF"/>
                    </a:solidFill>
                    <a:round/>
                    <a:headEnd/>
                    <a:tailEnd type="triangle" w="lg" len="med"/>
                  </a:ln>
                </p:spPr>
                <p:txBody>
                  <a:bodyPr lIns="0" tIns="0" rIns="0" bIns="0">
                    <a:prstTxWarp prst="textNoShape">
                      <a:avLst/>
                    </a:prstTxWarp>
                  </a:bodyPr>
                  <a:lstStyle/>
                  <a:p>
                    <a:endParaRPr lang="fr-FR"/>
                  </a:p>
                </p:txBody>
              </p:sp>
              <p:sp>
                <p:nvSpPr>
                  <p:cNvPr id="251" name="Line 42"/>
                  <p:cNvSpPr>
                    <a:spLocks noChangeShapeType="1"/>
                  </p:cNvSpPr>
                  <p:nvPr/>
                </p:nvSpPr>
                <p:spPr bwMode="auto">
                  <a:xfrm>
                    <a:off x="3536" y="1094"/>
                    <a:ext cx="0" cy="144"/>
                  </a:xfrm>
                  <a:prstGeom prst="line">
                    <a:avLst/>
                  </a:prstGeom>
                  <a:noFill/>
                  <a:ln w="44450">
                    <a:solidFill>
                      <a:srgbClr val="3366FF"/>
                    </a:solidFill>
                    <a:round/>
                    <a:headEnd/>
                    <a:tailEnd/>
                  </a:ln>
                </p:spPr>
                <p:txBody>
                  <a:bodyPr wrap="none" anchor="ctr">
                    <a:prstTxWarp prst="textNoShape">
                      <a:avLst/>
                    </a:prstTxWarp>
                  </a:bodyPr>
                  <a:lstStyle/>
                  <a:p>
                    <a:endParaRPr lang="fr-FR"/>
                  </a:p>
                </p:txBody>
              </p:sp>
              <p:sp>
                <p:nvSpPr>
                  <p:cNvPr id="252" name="Line 43"/>
                  <p:cNvSpPr>
                    <a:spLocks noChangeShapeType="1"/>
                  </p:cNvSpPr>
                  <p:nvPr/>
                </p:nvSpPr>
                <p:spPr bwMode="auto">
                  <a:xfrm>
                    <a:off x="3522" y="1220"/>
                    <a:ext cx="384" cy="0"/>
                  </a:xfrm>
                  <a:prstGeom prst="line">
                    <a:avLst/>
                  </a:prstGeom>
                  <a:noFill/>
                  <a:ln w="63500">
                    <a:solidFill>
                      <a:srgbClr val="3366FF"/>
                    </a:solidFill>
                    <a:round/>
                    <a:headEnd/>
                    <a:tailEnd/>
                  </a:ln>
                </p:spPr>
                <p:txBody>
                  <a:bodyPr wrap="none" anchor="ctr">
                    <a:prstTxWarp prst="textNoShape">
                      <a:avLst/>
                    </a:prstTxWarp>
                  </a:bodyPr>
                  <a:lstStyle/>
                  <a:p>
                    <a:endParaRPr lang="fr-FR"/>
                  </a:p>
                </p:txBody>
              </p:sp>
            </p:grpSp>
          </p:grpSp>
          <p:cxnSp>
            <p:nvCxnSpPr>
              <p:cNvPr id="243" name="Connecteur en arc 242"/>
              <p:cNvCxnSpPr/>
              <p:nvPr/>
            </p:nvCxnSpPr>
            <p:spPr>
              <a:xfrm flipV="1">
                <a:off x="3652539" y="4403994"/>
                <a:ext cx="813911" cy="210340"/>
              </a:xfrm>
              <a:prstGeom prst="curvedConnector3">
                <a:avLst>
                  <a:gd name="adj1" fmla="val 50000"/>
                </a:avLst>
              </a:prstGeom>
              <a:ln w="12700"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4" name="Connecteur droit 243"/>
              <p:cNvCxnSpPr/>
              <p:nvPr/>
            </p:nvCxnSpPr>
            <p:spPr>
              <a:xfrm rot="16200000" flipH="1">
                <a:off x="4572722" y="4419983"/>
                <a:ext cx="599769" cy="517075"/>
              </a:xfrm>
              <a:prstGeom prst="line">
                <a:avLst/>
              </a:prstGeom>
              <a:ln w="19050"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5" name="Connecteur en arc 244"/>
              <p:cNvCxnSpPr/>
              <p:nvPr/>
            </p:nvCxnSpPr>
            <p:spPr>
              <a:xfrm rot="16200000" flipH="1">
                <a:off x="4383926" y="4299812"/>
                <a:ext cx="196487" cy="86099"/>
              </a:xfrm>
              <a:prstGeom prst="curvedConnector3">
                <a:avLst>
                  <a:gd name="adj1" fmla="val 51125"/>
                </a:avLst>
              </a:prstGeom>
              <a:ln w="1905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6" name="Connecteur en arc 245"/>
              <p:cNvCxnSpPr/>
              <p:nvPr/>
            </p:nvCxnSpPr>
            <p:spPr>
              <a:xfrm flipV="1">
                <a:off x="4274017" y="4403271"/>
                <a:ext cx="180000" cy="36000"/>
              </a:xfrm>
              <a:prstGeom prst="curvedConnector3">
                <a:avLst>
                  <a:gd name="adj1" fmla="val -1741"/>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47" name="Oval 1187"/>
              <p:cNvSpPr>
                <a:spLocks noChangeArrowheads="1"/>
              </p:cNvSpPr>
              <p:nvPr/>
            </p:nvSpPr>
            <p:spPr bwMode="auto">
              <a:xfrm>
                <a:off x="4362920" y="4183132"/>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grpSp>
          <p:nvGrpSpPr>
            <p:cNvPr id="7" name="Group 1105"/>
            <p:cNvGrpSpPr>
              <a:grpSpLocks/>
            </p:cNvGrpSpPr>
            <p:nvPr/>
          </p:nvGrpSpPr>
          <p:grpSpPr bwMode="auto">
            <a:xfrm rot="16200000">
              <a:off x="3837248" y="4638363"/>
              <a:ext cx="466725" cy="231848"/>
              <a:chOff x="3581" y="1094"/>
              <a:chExt cx="294" cy="146"/>
            </a:xfrm>
          </p:grpSpPr>
          <p:sp>
            <p:nvSpPr>
              <p:cNvPr id="239" name="Line 38"/>
              <p:cNvSpPr>
                <a:spLocks noChangeShapeType="1"/>
              </p:cNvSpPr>
              <p:nvPr/>
            </p:nvSpPr>
            <p:spPr bwMode="auto">
              <a:xfrm>
                <a:off x="3581" y="1094"/>
                <a:ext cx="200" cy="1"/>
              </a:xfrm>
              <a:prstGeom prst="line">
                <a:avLst/>
              </a:prstGeom>
              <a:noFill/>
              <a:ln w="34925">
                <a:solidFill>
                  <a:srgbClr val="FF6600"/>
                </a:solidFill>
                <a:round/>
                <a:headEnd/>
                <a:tailEnd type="triangle" w="lg" len="med"/>
              </a:ln>
            </p:spPr>
            <p:txBody>
              <a:bodyPr lIns="0" tIns="0" rIns="0" bIns="0">
                <a:prstTxWarp prst="textNoShape">
                  <a:avLst/>
                </a:prstTxWarp>
              </a:bodyPr>
              <a:lstStyle/>
              <a:p>
                <a:endParaRPr lang="fr-FR"/>
              </a:p>
            </p:txBody>
          </p:sp>
          <p:sp>
            <p:nvSpPr>
              <p:cNvPr id="240" name="Line 42"/>
              <p:cNvSpPr>
                <a:spLocks noChangeShapeType="1"/>
              </p:cNvSpPr>
              <p:nvPr/>
            </p:nvSpPr>
            <p:spPr bwMode="auto">
              <a:xfrm>
                <a:off x="3596" y="1096"/>
                <a:ext cx="0" cy="144"/>
              </a:xfrm>
              <a:prstGeom prst="line">
                <a:avLst/>
              </a:prstGeom>
              <a:noFill/>
              <a:ln w="44450">
                <a:solidFill>
                  <a:srgbClr val="FF6600"/>
                </a:solidFill>
                <a:round/>
                <a:headEnd/>
                <a:tailEnd/>
              </a:ln>
            </p:spPr>
            <p:txBody>
              <a:bodyPr wrap="none" anchor="ctr">
                <a:prstTxWarp prst="textNoShape">
                  <a:avLst/>
                </a:prstTxWarp>
              </a:bodyPr>
              <a:lstStyle/>
              <a:p>
                <a:endParaRPr lang="fr-FR"/>
              </a:p>
            </p:txBody>
          </p:sp>
          <p:sp>
            <p:nvSpPr>
              <p:cNvPr id="241" name="Line 43"/>
              <p:cNvSpPr>
                <a:spLocks noChangeShapeType="1"/>
              </p:cNvSpPr>
              <p:nvPr/>
            </p:nvSpPr>
            <p:spPr bwMode="auto">
              <a:xfrm>
                <a:off x="3582" y="1222"/>
                <a:ext cx="293" cy="0"/>
              </a:xfrm>
              <a:prstGeom prst="line">
                <a:avLst/>
              </a:prstGeom>
              <a:noFill/>
              <a:ln w="63500">
                <a:solidFill>
                  <a:srgbClr val="FF6600"/>
                </a:solidFill>
                <a:round/>
                <a:headEnd/>
                <a:tailEnd/>
              </a:ln>
            </p:spPr>
            <p:txBody>
              <a:bodyPr wrap="none" anchor="ctr">
                <a:prstTxWarp prst="textNoShape">
                  <a:avLst/>
                </a:prstTxWarp>
              </a:bodyPr>
              <a:lstStyle/>
              <a:p>
                <a:endParaRPr lang="fr-FR"/>
              </a:p>
            </p:txBody>
          </p:sp>
        </p:grpSp>
      </p:grpSp>
      <p:sp>
        <p:nvSpPr>
          <p:cNvPr id="256" name="ZoneTexte 255"/>
          <p:cNvSpPr txBox="1"/>
          <p:nvPr/>
        </p:nvSpPr>
        <p:spPr>
          <a:xfrm>
            <a:off x="2719118" y="2590912"/>
            <a:ext cx="1296161" cy="307777"/>
          </a:xfrm>
          <a:prstGeom prst="rect">
            <a:avLst/>
          </a:prstGeom>
          <a:noFill/>
        </p:spPr>
        <p:txBody>
          <a:bodyPr wrap="none" rtlCol="0">
            <a:spAutoFit/>
          </a:bodyPr>
          <a:lstStyle/>
          <a:p>
            <a:r>
              <a:rPr lang="fr-FR" sz="1400" dirty="0" smtClean="0">
                <a:solidFill>
                  <a:srgbClr val="FF6600"/>
                </a:solidFill>
              </a:rPr>
              <a:t>"direct </a:t>
            </a:r>
            <a:r>
              <a:rPr lang="fr-FR" sz="1400" dirty="0" err="1" smtClean="0">
                <a:solidFill>
                  <a:srgbClr val="FF6600"/>
                </a:solidFill>
              </a:rPr>
              <a:t>targets</a:t>
            </a:r>
            <a:r>
              <a:rPr lang="fr-FR" sz="1400" dirty="0" smtClean="0">
                <a:solidFill>
                  <a:srgbClr val="FF6600"/>
                </a:solidFill>
              </a:rPr>
              <a:t>"</a:t>
            </a:r>
          </a:p>
        </p:txBody>
      </p:sp>
      <p:sp>
        <p:nvSpPr>
          <p:cNvPr id="257" name="ZoneTexte 256"/>
          <p:cNvSpPr txBox="1"/>
          <p:nvPr/>
        </p:nvSpPr>
        <p:spPr>
          <a:xfrm>
            <a:off x="4419600" y="2949602"/>
            <a:ext cx="1905690" cy="338554"/>
          </a:xfrm>
          <a:prstGeom prst="rect">
            <a:avLst/>
          </a:prstGeom>
          <a:noFill/>
        </p:spPr>
        <p:txBody>
          <a:bodyPr wrap="none" rtlCol="0">
            <a:spAutoFit/>
          </a:bodyPr>
          <a:lstStyle/>
          <a:p>
            <a:pPr algn="ctr"/>
            <a:r>
              <a:rPr lang="fr-FR" sz="1600" dirty="0" smtClean="0">
                <a:solidFill>
                  <a:schemeClr val="tx2">
                    <a:lumMod val="40000"/>
                    <a:lumOff val="60000"/>
                  </a:schemeClr>
                </a:solidFill>
              </a:rPr>
              <a:t>"</a:t>
            </a:r>
            <a:r>
              <a:rPr lang="fr-FR" sz="1600" dirty="0" err="1" smtClean="0">
                <a:solidFill>
                  <a:schemeClr val="tx2">
                    <a:lumMod val="40000"/>
                    <a:lumOff val="60000"/>
                  </a:schemeClr>
                </a:solidFill>
              </a:rPr>
              <a:t>Long-range</a:t>
            </a:r>
            <a:r>
              <a:rPr lang="fr-FR" sz="1600" dirty="0" smtClean="0">
                <a:solidFill>
                  <a:schemeClr val="tx2">
                    <a:lumMod val="40000"/>
                    <a:lumOff val="60000"/>
                  </a:schemeClr>
                </a:solidFill>
              </a:rPr>
              <a:t> </a:t>
            </a:r>
            <a:r>
              <a:rPr lang="fr-FR" sz="1600" dirty="0" err="1" smtClean="0">
                <a:solidFill>
                  <a:schemeClr val="tx2">
                    <a:lumMod val="40000"/>
                    <a:lumOff val="60000"/>
                  </a:schemeClr>
                </a:solidFill>
              </a:rPr>
              <a:t>targets</a:t>
            </a:r>
            <a:r>
              <a:rPr lang="fr-FR" sz="1600" dirty="0" smtClean="0">
                <a:solidFill>
                  <a:schemeClr val="tx2">
                    <a:lumMod val="40000"/>
                    <a:lumOff val="60000"/>
                  </a:schemeClr>
                </a:solidFill>
              </a:rPr>
              <a:t>"  </a:t>
            </a:r>
          </a:p>
        </p:txBody>
      </p:sp>
      <p:cxnSp>
        <p:nvCxnSpPr>
          <p:cNvPr id="258" name="Connecteur en arc 257"/>
          <p:cNvCxnSpPr>
            <a:cxnSpLocks/>
          </p:cNvCxnSpPr>
          <p:nvPr/>
        </p:nvCxnSpPr>
        <p:spPr>
          <a:xfrm rot="16200000" flipH="1">
            <a:off x="4108281" y="2968360"/>
            <a:ext cx="95684" cy="215996"/>
          </a:xfrm>
          <a:prstGeom prst="curvedConnector3">
            <a:avLst>
              <a:gd name="adj1" fmla="val 329636"/>
            </a:avLst>
          </a:prstGeom>
          <a:ln w="25400" cap="flat" cmpd="sng" algn="ctr">
            <a:solidFill>
              <a:srgbClr val="3366FF"/>
            </a:solidFill>
            <a:prstDash val="sysDash"/>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59" name="ZoneTexte 258"/>
          <p:cNvSpPr txBox="1"/>
          <p:nvPr/>
        </p:nvSpPr>
        <p:spPr>
          <a:xfrm>
            <a:off x="5168056" y="4789270"/>
            <a:ext cx="3380590" cy="923330"/>
          </a:xfrm>
          <a:prstGeom prst="rect">
            <a:avLst/>
          </a:prstGeom>
          <a:noFill/>
        </p:spPr>
        <p:txBody>
          <a:bodyPr wrap="none" rtlCol="0">
            <a:spAutoFit/>
          </a:bodyPr>
          <a:lstStyle/>
          <a:p>
            <a:pPr algn="ctr"/>
            <a:r>
              <a:rPr lang="fr-FR" b="1" dirty="0" smtClean="0">
                <a:solidFill>
                  <a:schemeClr val="tx2">
                    <a:lumMod val="40000"/>
                    <a:lumOff val="60000"/>
                  </a:schemeClr>
                </a:solidFill>
              </a:rPr>
              <a:t>42% of the signal </a:t>
            </a:r>
            <a:r>
              <a:rPr lang="fr-FR" b="1" dirty="0" err="1" smtClean="0">
                <a:solidFill>
                  <a:schemeClr val="tx2">
                    <a:lumMod val="40000"/>
                    <a:lumOff val="60000"/>
                  </a:schemeClr>
                </a:solidFill>
              </a:rPr>
              <a:t>is</a:t>
            </a:r>
            <a:r>
              <a:rPr lang="fr-FR" b="1" dirty="0" smtClean="0">
                <a:solidFill>
                  <a:schemeClr val="tx2">
                    <a:lumMod val="40000"/>
                    <a:lumOff val="60000"/>
                  </a:schemeClr>
                </a:solidFill>
              </a:rPr>
              <a:t> not </a:t>
            </a:r>
            <a:r>
              <a:rPr lang="fr-FR" b="1" dirty="0" err="1" smtClean="0">
                <a:solidFill>
                  <a:schemeClr val="tx2">
                    <a:lumMod val="40000"/>
                    <a:lumOff val="60000"/>
                  </a:schemeClr>
                </a:solidFill>
              </a:rPr>
              <a:t>explained</a:t>
            </a:r>
            <a:endParaRPr lang="fr-FR" b="1" dirty="0" smtClean="0">
              <a:solidFill>
                <a:schemeClr val="tx2">
                  <a:lumMod val="40000"/>
                  <a:lumOff val="60000"/>
                </a:schemeClr>
              </a:solidFill>
            </a:endParaRPr>
          </a:p>
          <a:p>
            <a:pPr algn="ctr"/>
            <a:r>
              <a:rPr lang="fr-FR" b="1" dirty="0" smtClean="0">
                <a:solidFill>
                  <a:schemeClr val="tx2">
                    <a:lumMod val="40000"/>
                    <a:lumOff val="60000"/>
                  </a:schemeClr>
                </a:solidFill>
              </a:rPr>
              <a:t>=877 </a:t>
            </a:r>
            <a:r>
              <a:rPr lang="fr-FR" b="1" dirty="0" err="1" smtClean="0">
                <a:solidFill>
                  <a:schemeClr val="tx2">
                    <a:lumMod val="40000"/>
                    <a:lumOff val="60000"/>
                  </a:schemeClr>
                </a:solidFill>
              </a:rPr>
              <a:t>off-targets</a:t>
            </a:r>
            <a:r>
              <a:rPr lang="fr-FR" b="1" dirty="0" smtClean="0">
                <a:solidFill>
                  <a:schemeClr val="tx2">
                    <a:lumMod val="40000"/>
                    <a:lumOff val="60000"/>
                  </a:schemeClr>
                </a:solidFill>
              </a:rPr>
              <a:t>  </a:t>
            </a:r>
          </a:p>
          <a:p>
            <a:pPr algn="ctr"/>
            <a:r>
              <a:rPr lang="fr-FR" b="1" dirty="0" smtClean="0">
                <a:solidFill>
                  <a:schemeClr val="tx2">
                    <a:lumMod val="40000"/>
                    <a:lumOff val="60000"/>
                  </a:schemeClr>
                </a:solidFill>
              </a:rPr>
              <a:t>= noise or </a:t>
            </a:r>
            <a:r>
              <a:rPr lang="fr-FR" b="1" dirty="0" err="1" smtClean="0">
                <a:solidFill>
                  <a:schemeClr val="tx2">
                    <a:lumMod val="40000"/>
                    <a:lumOff val="60000"/>
                  </a:schemeClr>
                </a:solidFill>
              </a:rPr>
              <a:t>Long-range</a:t>
            </a:r>
            <a:r>
              <a:rPr lang="fr-FR" b="1" dirty="0" smtClean="0">
                <a:solidFill>
                  <a:schemeClr val="tx2">
                    <a:lumMod val="40000"/>
                    <a:lumOff val="60000"/>
                  </a:schemeClr>
                </a:solidFill>
              </a:rPr>
              <a:t> </a:t>
            </a:r>
            <a:r>
              <a:rPr lang="fr-FR" b="1" dirty="0" err="1" smtClean="0">
                <a:solidFill>
                  <a:schemeClr val="tx2">
                    <a:lumMod val="40000"/>
                    <a:lumOff val="60000"/>
                  </a:schemeClr>
                </a:solidFill>
              </a:rPr>
              <a:t>targets</a:t>
            </a:r>
            <a:r>
              <a:rPr lang="fr-FR" b="1" dirty="0" smtClean="0">
                <a:solidFill>
                  <a:schemeClr val="tx2">
                    <a:lumMod val="40000"/>
                    <a:lumOff val="60000"/>
                  </a:schemeClr>
                </a:solidFill>
              </a:rPr>
              <a:t> ?</a:t>
            </a:r>
            <a:endParaRPr lang="fr-FR" b="1" dirty="0">
              <a:solidFill>
                <a:schemeClr val="tx2">
                  <a:lumMod val="40000"/>
                  <a:lumOff val="60000"/>
                </a:schemeClr>
              </a:solidFill>
            </a:endParaRPr>
          </a:p>
        </p:txBody>
      </p:sp>
      <p:sp>
        <p:nvSpPr>
          <p:cNvPr id="260" name="Oval 1187"/>
          <p:cNvSpPr>
            <a:spLocks noChangeArrowheads="1"/>
          </p:cNvSpPr>
          <p:nvPr/>
        </p:nvSpPr>
        <p:spPr bwMode="auto">
          <a:xfrm>
            <a:off x="4284133" y="3950786"/>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nvGrpSpPr>
          <p:cNvPr id="8" name="Grouper 260"/>
          <p:cNvGrpSpPr/>
          <p:nvPr/>
        </p:nvGrpSpPr>
        <p:grpSpPr>
          <a:xfrm>
            <a:off x="1371600" y="3838601"/>
            <a:ext cx="5302203" cy="2104999"/>
            <a:chOff x="1524000" y="3838601"/>
            <a:chExt cx="5302203" cy="2104999"/>
          </a:xfrm>
        </p:grpSpPr>
        <p:sp>
          <p:nvSpPr>
            <p:cNvPr id="262" name="ZoneTexte 261"/>
            <p:cNvSpPr txBox="1"/>
            <p:nvPr/>
          </p:nvSpPr>
          <p:spPr>
            <a:xfrm>
              <a:off x="1524000" y="3838601"/>
              <a:ext cx="5302203" cy="369332"/>
            </a:xfrm>
            <a:prstGeom prst="rect">
              <a:avLst/>
            </a:prstGeom>
            <a:noFill/>
          </p:spPr>
          <p:txBody>
            <a:bodyPr wrap="none" rtlCol="0">
              <a:spAutoFit/>
            </a:bodyPr>
            <a:lstStyle/>
            <a:p>
              <a:pPr algn="ctr"/>
              <a:r>
                <a:rPr lang="fr-FR" b="1" dirty="0" err="1" smtClean="0">
                  <a:solidFill>
                    <a:srgbClr val="FF6600"/>
                  </a:solidFill>
                </a:rPr>
                <a:t>Typical</a:t>
              </a:r>
              <a:r>
                <a:rPr lang="fr-FR" b="1" dirty="0" smtClean="0">
                  <a:solidFill>
                    <a:srgbClr val="FF6600"/>
                  </a:solidFill>
                </a:rPr>
                <a:t> scenario: </a:t>
              </a:r>
              <a:r>
                <a:rPr lang="fr-FR" b="1" dirty="0" err="1" smtClean="0">
                  <a:solidFill>
                    <a:srgbClr val="FF6600"/>
                  </a:solidFill>
                </a:rPr>
                <a:t>RNASeq</a:t>
              </a:r>
              <a:r>
                <a:rPr lang="fr-FR" b="1" dirty="0" smtClean="0">
                  <a:solidFill>
                    <a:srgbClr val="FF6600"/>
                  </a:solidFill>
                </a:rPr>
                <a:t> +/-        (mutant or </a:t>
              </a:r>
              <a:r>
                <a:rPr lang="fr-FR" b="1" dirty="0" err="1" smtClean="0">
                  <a:solidFill>
                    <a:srgbClr val="FF6600"/>
                  </a:solidFill>
                </a:rPr>
                <a:t>deletion</a:t>
              </a:r>
              <a:r>
                <a:rPr lang="fr-FR" b="1" dirty="0" smtClean="0">
                  <a:solidFill>
                    <a:srgbClr val="FF6600"/>
                  </a:solidFill>
                </a:rPr>
                <a:t>)       </a:t>
              </a:r>
            </a:p>
          </p:txBody>
        </p:sp>
        <p:grpSp>
          <p:nvGrpSpPr>
            <p:cNvPr id="9" name="Grouper 193"/>
            <p:cNvGrpSpPr/>
            <p:nvPr/>
          </p:nvGrpSpPr>
          <p:grpSpPr>
            <a:xfrm>
              <a:off x="2184400" y="4201180"/>
              <a:ext cx="3084469" cy="1742420"/>
              <a:chOff x="2743605" y="4672039"/>
              <a:chExt cx="3084469" cy="1742420"/>
            </a:xfrm>
          </p:grpSpPr>
          <p:sp>
            <p:nvSpPr>
              <p:cNvPr id="265" name="Oval 34"/>
              <p:cNvSpPr>
                <a:spLocks noChangeArrowheads="1"/>
              </p:cNvSpPr>
              <p:nvPr/>
            </p:nvSpPr>
            <p:spPr bwMode="auto">
              <a:xfrm>
                <a:off x="4010532" y="4797425"/>
                <a:ext cx="1384299" cy="1399795"/>
              </a:xfrm>
              <a:prstGeom prst="ellipse">
                <a:avLst/>
              </a:prstGeom>
              <a:solidFill>
                <a:srgbClr val="FF6600"/>
              </a:solidFill>
              <a:ln w="9525">
                <a:noFill/>
                <a:round/>
                <a:headEnd/>
                <a:tailEnd/>
              </a:ln>
            </p:spPr>
            <p:txBody>
              <a:bodyPr wrap="none" anchor="ctr">
                <a:prstTxWarp prst="textNoShape">
                  <a:avLst/>
                </a:prstTxWarp>
              </a:bodyPr>
              <a:lstStyle/>
              <a:p>
                <a:endParaRPr lang="fr-FR"/>
              </a:p>
            </p:txBody>
          </p:sp>
          <p:sp>
            <p:nvSpPr>
              <p:cNvPr id="266" name="Oval 36"/>
              <p:cNvSpPr>
                <a:spLocks noChangeArrowheads="1"/>
              </p:cNvSpPr>
              <p:nvPr/>
            </p:nvSpPr>
            <p:spPr bwMode="auto">
              <a:xfrm>
                <a:off x="4759832" y="4981883"/>
                <a:ext cx="1068242" cy="1050333"/>
              </a:xfrm>
              <a:prstGeom prst="ellipse">
                <a:avLst/>
              </a:prstGeom>
              <a:noFill/>
              <a:ln w="41275" cap="flat" cmpd="sng" algn="ctr">
                <a:solidFill>
                  <a:srgbClr val="0000FF"/>
                </a:solidFill>
                <a:prstDash val="solid"/>
                <a:round/>
                <a:headEnd type="none" w="med" len="med"/>
                <a:tailEnd type="none" w="med" len="med"/>
              </a:ln>
            </p:spPr>
            <p:txBody>
              <a:bodyPr wrap="none" anchor="ctr">
                <a:prstTxWarp prst="textNoShape">
                  <a:avLst/>
                </a:prstTxWarp>
              </a:bodyPr>
              <a:lstStyle/>
              <a:p>
                <a:pPr algn="ctr"/>
                <a:endParaRPr lang="fr-FR" sz="900" b="1"/>
              </a:p>
            </p:txBody>
          </p:sp>
          <p:sp>
            <p:nvSpPr>
              <p:cNvPr id="267" name="Rectangle 39"/>
              <p:cNvSpPr>
                <a:spLocks noChangeArrowheads="1"/>
              </p:cNvSpPr>
              <p:nvPr/>
            </p:nvSpPr>
            <p:spPr bwMode="auto">
              <a:xfrm>
                <a:off x="4902976" y="5127874"/>
                <a:ext cx="467001" cy="261610"/>
              </a:xfrm>
              <a:prstGeom prst="rect">
                <a:avLst/>
              </a:prstGeom>
              <a:noFill/>
              <a:ln w="9525">
                <a:noFill/>
                <a:miter lim="800000"/>
                <a:headEnd/>
                <a:tailEnd/>
              </a:ln>
            </p:spPr>
            <p:txBody>
              <a:bodyPr wrap="none">
                <a:prstTxWarp prst="textNoShape">
                  <a:avLst/>
                </a:prstTxWarp>
                <a:spAutoFit/>
              </a:bodyPr>
              <a:lstStyle/>
              <a:p>
                <a:r>
                  <a:rPr lang="fr-FR" sz="1100" b="1" dirty="0" smtClean="0">
                    <a:latin typeface="Arial"/>
                    <a:cs typeface="Arial"/>
                  </a:rPr>
                  <a:t>58%</a:t>
                </a:r>
                <a:endParaRPr lang="fr-FR" sz="1100" b="1" dirty="0">
                  <a:latin typeface="Arial"/>
                  <a:cs typeface="Arial"/>
                </a:endParaRPr>
              </a:p>
            </p:txBody>
          </p:sp>
          <p:sp>
            <p:nvSpPr>
              <p:cNvPr id="268" name="Rectangle 40"/>
              <p:cNvSpPr>
                <a:spLocks noChangeArrowheads="1"/>
              </p:cNvSpPr>
              <p:nvPr/>
            </p:nvSpPr>
            <p:spPr bwMode="auto">
              <a:xfrm>
                <a:off x="5309338" y="5244818"/>
                <a:ext cx="379656" cy="246221"/>
              </a:xfrm>
              <a:prstGeom prst="rect">
                <a:avLst/>
              </a:prstGeom>
              <a:noFill/>
              <a:ln w="9525">
                <a:noFill/>
                <a:miter lim="800000"/>
                <a:headEnd/>
                <a:tailEnd/>
              </a:ln>
            </p:spPr>
            <p:txBody>
              <a:bodyPr wrap="none">
                <a:prstTxWarp prst="textNoShape">
                  <a:avLst/>
                </a:prstTxWarp>
                <a:spAutoFit/>
              </a:bodyPr>
              <a:lstStyle/>
              <a:p>
                <a:r>
                  <a:rPr lang="fr-FR" sz="1000" b="1" dirty="0" smtClean="0"/>
                  <a:t>877</a:t>
                </a:r>
                <a:endParaRPr lang="fr-FR" sz="1000" b="1" dirty="0"/>
              </a:p>
            </p:txBody>
          </p:sp>
          <p:sp>
            <p:nvSpPr>
              <p:cNvPr id="269" name="Rectangle 45"/>
              <p:cNvSpPr>
                <a:spLocks noChangeArrowheads="1"/>
              </p:cNvSpPr>
              <p:nvPr/>
            </p:nvSpPr>
            <p:spPr bwMode="auto">
              <a:xfrm>
                <a:off x="2743605" y="4672039"/>
                <a:ext cx="1796375" cy="523220"/>
              </a:xfrm>
              <a:prstGeom prst="rect">
                <a:avLst/>
              </a:prstGeom>
              <a:noFill/>
              <a:ln w="9525">
                <a:noFill/>
                <a:miter lim="800000"/>
                <a:headEnd/>
                <a:tailEnd/>
              </a:ln>
            </p:spPr>
            <p:txBody>
              <a:bodyPr wrap="square">
                <a:prstTxWarp prst="textNoShape">
                  <a:avLst/>
                </a:prstTxWarp>
                <a:spAutoFit/>
              </a:bodyPr>
              <a:lstStyle/>
              <a:p>
                <a:pPr algn="ctr"/>
                <a:r>
                  <a:rPr lang="fr-FR" sz="1400" b="1" dirty="0" err="1" smtClean="0">
                    <a:solidFill>
                      <a:schemeClr val="accent6">
                        <a:lumMod val="75000"/>
                      </a:schemeClr>
                    </a:solidFill>
                    <a:latin typeface="Arial"/>
                    <a:cs typeface="Arial"/>
                  </a:rPr>
                  <a:t>Binding</a:t>
                </a:r>
                <a:r>
                  <a:rPr lang="fr-FR" sz="1400" b="1" dirty="0" smtClean="0">
                    <a:solidFill>
                      <a:schemeClr val="accent6">
                        <a:lumMod val="75000"/>
                      </a:schemeClr>
                    </a:solidFill>
                    <a:latin typeface="Arial"/>
                    <a:cs typeface="Arial"/>
                  </a:rPr>
                  <a:t> sites</a:t>
                </a:r>
              </a:p>
              <a:p>
                <a:pPr algn="ctr"/>
                <a:r>
                  <a:rPr lang="fr-FR" sz="1400" b="1" dirty="0" smtClean="0">
                    <a:solidFill>
                      <a:schemeClr val="accent6">
                        <a:lumMod val="75000"/>
                      </a:schemeClr>
                    </a:solidFill>
                    <a:latin typeface="Arial"/>
                    <a:cs typeface="Arial"/>
                  </a:rPr>
                  <a:t>(</a:t>
                </a:r>
                <a:r>
                  <a:rPr lang="fr-FR" sz="1400" b="1" dirty="0" err="1" smtClean="0">
                    <a:solidFill>
                      <a:schemeClr val="accent6">
                        <a:lumMod val="75000"/>
                      </a:schemeClr>
                    </a:solidFill>
                    <a:latin typeface="Arial"/>
                    <a:cs typeface="Arial"/>
                  </a:rPr>
                  <a:t>ChIP-Seq</a:t>
                </a:r>
                <a:r>
                  <a:rPr lang="fr-FR" sz="1400" b="1" dirty="0" smtClean="0">
                    <a:solidFill>
                      <a:schemeClr val="accent6">
                        <a:lumMod val="75000"/>
                      </a:schemeClr>
                    </a:solidFill>
                    <a:latin typeface="Arial"/>
                    <a:cs typeface="Arial"/>
                  </a:rPr>
                  <a:t>)</a:t>
                </a:r>
              </a:p>
            </p:txBody>
          </p:sp>
          <p:sp>
            <p:nvSpPr>
              <p:cNvPr id="270" name="Rectangle 84"/>
              <p:cNvSpPr>
                <a:spLocks noChangeArrowheads="1"/>
              </p:cNvSpPr>
              <p:nvPr/>
            </p:nvSpPr>
            <p:spPr bwMode="auto">
              <a:xfrm>
                <a:off x="4135443" y="6168238"/>
                <a:ext cx="1581122" cy="246221"/>
              </a:xfrm>
              <a:prstGeom prst="rect">
                <a:avLst/>
              </a:prstGeom>
              <a:noFill/>
              <a:ln w="9525">
                <a:noFill/>
                <a:miter lim="800000"/>
                <a:headEnd/>
                <a:tailEnd/>
              </a:ln>
            </p:spPr>
            <p:txBody>
              <a:bodyPr wrap="square">
                <a:prstTxWarp prst="textNoShape">
                  <a:avLst/>
                </a:prstTxWarp>
                <a:spAutoFit/>
              </a:bodyPr>
              <a:lstStyle/>
              <a:p>
                <a:pPr algn="ctr"/>
                <a:endParaRPr lang="fr-FR" sz="1000" b="1" dirty="0">
                  <a:latin typeface="Arial"/>
                  <a:cs typeface="Arial"/>
                </a:endParaRPr>
              </a:p>
            </p:txBody>
          </p:sp>
          <p:sp>
            <p:nvSpPr>
              <p:cNvPr id="271" name="ZoneTexte 270"/>
              <p:cNvSpPr txBox="1"/>
              <p:nvPr/>
            </p:nvSpPr>
            <p:spPr>
              <a:xfrm>
                <a:off x="4733272" y="5279927"/>
                <a:ext cx="710451" cy="523220"/>
              </a:xfrm>
              <a:prstGeom prst="rect">
                <a:avLst/>
              </a:prstGeom>
              <a:noFill/>
            </p:spPr>
            <p:txBody>
              <a:bodyPr wrap="none" rtlCol="0">
                <a:spAutoFit/>
              </a:bodyPr>
              <a:lstStyle/>
              <a:p>
                <a:pPr algn="ctr"/>
                <a:r>
                  <a:rPr lang="fr-FR" sz="1400" b="1" dirty="0" smtClean="0"/>
                  <a:t>Direct</a:t>
                </a:r>
              </a:p>
              <a:p>
                <a:pPr algn="ctr"/>
                <a:r>
                  <a:rPr lang="fr-FR" sz="1400" b="1" dirty="0" err="1" smtClean="0"/>
                  <a:t>targets</a:t>
                </a:r>
                <a:endParaRPr lang="fr-FR" sz="1400" dirty="0"/>
              </a:p>
            </p:txBody>
          </p:sp>
        </p:grpSp>
        <p:sp>
          <p:nvSpPr>
            <p:cNvPr id="264" name="Rectangle 39"/>
            <p:cNvSpPr>
              <a:spLocks noChangeArrowheads="1"/>
            </p:cNvSpPr>
            <p:nvPr/>
          </p:nvSpPr>
          <p:spPr bwMode="auto">
            <a:xfrm>
              <a:off x="4546599" y="4191000"/>
              <a:ext cx="1005504" cy="984885"/>
            </a:xfrm>
            <a:prstGeom prst="rect">
              <a:avLst/>
            </a:prstGeom>
            <a:noFill/>
            <a:ln w="9525">
              <a:noFill/>
              <a:miter lim="800000"/>
              <a:headEnd/>
              <a:tailEnd/>
            </a:ln>
          </p:spPr>
          <p:txBody>
            <a:bodyPr wrap="none">
              <a:prstTxWarp prst="textNoShape">
                <a:avLst/>
              </a:prstTxWarp>
              <a:spAutoFit/>
            </a:bodyPr>
            <a:lstStyle/>
            <a:p>
              <a:pPr algn="ctr">
                <a:spcAft>
                  <a:spcPts val="600"/>
                </a:spcAft>
              </a:pPr>
              <a:r>
                <a:rPr lang="fr-FR" sz="1600" b="1" dirty="0" err="1" smtClean="0">
                  <a:solidFill>
                    <a:schemeClr val="tx2">
                      <a:lumMod val="40000"/>
                      <a:lumOff val="60000"/>
                    </a:schemeClr>
                  </a:solidFill>
                  <a:latin typeface="Arial"/>
                  <a:cs typeface="Arial"/>
                </a:rPr>
                <a:t>RNASeq</a:t>
              </a:r>
              <a:endParaRPr lang="fr-FR" sz="1600" b="1" dirty="0" smtClean="0">
                <a:solidFill>
                  <a:schemeClr val="tx2">
                    <a:lumMod val="40000"/>
                    <a:lumOff val="60000"/>
                  </a:schemeClr>
                </a:solidFill>
                <a:latin typeface="Arial"/>
                <a:cs typeface="Arial"/>
              </a:endParaRPr>
            </a:p>
            <a:p>
              <a:pPr algn="ctr">
                <a:spcAft>
                  <a:spcPts val="600"/>
                </a:spcAft>
              </a:pPr>
              <a:endParaRPr lang="fr-FR" sz="1600" b="1" dirty="0" smtClean="0">
                <a:solidFill>
                  <a:schemeClr val="tx2">
                    <a:lumMod val="40000"/>
                    <a:lumOff val="60000"/>
                  </a:schemeClr>
                </a:solidFill>
                <a:latin typeface="Arial"/>
                <a:cs typeface="Arial"/>
              </a:endParaRPr>
            </a:p>
            <a:p>
              <a:pPr algn="ctr">
                <a:spcAft>
                  <a:spcPts val="600"/>
                </a:spcAft>
              </a:pPr>
              <a:r>
                <a:rPr lang="fr-FR" sz="1600" b="1" dirty="0" smtClean="0">
                  <a:solidFill>
                    <a:schemeClr val="tx2">
                      <a:lumMod val="40000"/>
                      <a:lumOff val="60000"/>
                    </a:schemeClr>
                  </a:solidFill>
                  <a:latin typeface="Arial"/>
                  <a:cs typeface="Arial"/>
                </a:rPr>
                <a:t>42%</a:t>
              </a:r>
              <a:endParaRPr lang="fr-FR" sz="1600" b="1" dirty="0">
                <a:solidFill>
                  <a:schemeClr val="tx2">
                    <a:lumMod val="40000"/>
                    <a:lumOff val="60000"/>
                  </a:schemeClr>
                </a:solidFill>
                <a:latin typeface="Arial"/>
                <a:cs typeface="Arial"/>
              </a:endParaRPr>
            </a:p>
          </p:txBody>
        </p:sp>
      </p:grpSp>
      <p:sp>
        <p:nvSpPr>
          <p:cNvPr id="273" name="Rectangle 70"/>
          <p:cNvSpPr>
            <a:spLocks/>
          </p:cNvSpPr>
          <p:nvPr/>
        </p:nvSpPr>
        <p:spPr bwMode="auto">
          <a:xfrm>
            <a:off x="5270983" y="1371600"/>
            <a:ext cx="1715072" cy="984885"/>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dirty="0" smtClean="0">
                <a:solidFill>
                  <a:schemeClr val="bg1"/>
                </a:solidFill>
                <a:ea typeface="Arial" charset="0"/>
                <a:cs typeface="Arial" charset="0"/>
                <a:sym typeface="Arial" charset="0"/>
              </a:rPr>
              <a:t>Topological Domain</a:t>
            </a:r>
          </a:p>
          <a:p>
            <a:pPr marL="39688"/>
            <a:r>
              <a:rPr lang="en-US" sz="1600" b="1" dirty="0" smtClean="0">
                <a:solidFill>
                  <a:schemeClr val="bg1"/>
                </a:solidFill>
                <a:ea typeface="Arial" charset="0"/>
                <a:cs typeface="Arial" charset="0"/>
                <a:sym typeface="Arial" charset="0"/>
              </a:rPr>
              <a:t> </a:t>
            </a:r>
          </a:p>
          <a:p>
            <a:pPr marL="39688"/>
            <a:r>
              <a:rPr lang="en-US" sz="1600" b="1" dirty="0" smtClean="0">
                <a:solidFill>
                  <a:schemeClr val="bg1"/>
                </a:solidFill>
                <a:ea typeface="Arial" charset="0"/>
                <a:cs typeface="Arial" charset="0"/>
                <a:sym typeface="Arial" charset="0"/>
              </a:rPr>
              <a:t>      </a:t>
            </a:r>
          </a:p>
          <a:p>
            <a:pPr marL="39688"/>
            <a:r>
              <a:rPr lang="en-US" sz="1600" b="1" dirty="0" smtClean="0">
                <a:solidFill>
                  <a:schemeClr val="bg1"/>
                </a:solidFill>
                <a:ea typeface="Arial" charset="0"/>
                <a:cs typeface="Arial" charset="0"/>
                <a:sym typeface="Arial" charset="0"/>
              </a:rPr>
              <a:t>      </a:t>
            </a:r>
            <a:endParaRPr lang="en-US" sz="1600" b="1" dirty="0">
              <a:solidFill>
                <a:schemeClr val="bg1"/>
              </a:solidFill>
              <a:ea typeface="Arial" charset="0"/>
              <a:cs typeface="Arial" charset="0"/>
              <a:sym typeface="Arial" charset="0"/>
            </a:endParaRPr>
          </a:p>
        </p:txBody>
      </p:sp>
      <p:grpSp>
        <p:nvGrpSpPr>
          <p:cNvPr id="10" name="Grouper 276"/>
          <p:cNvGrpSpPr/>
          <p:nvPr/>
        </p:nvGrpSpPr>
        <p:grpSpPr>
          <a:xfrm>
            <a:off x="5652838" y="1611958"/>
            <a:ext cx="3412788" cy="1385189"/>
            <a:chOff x="5805238" y="1611958"/>
            <a:chExt cx="3412788" cy="1385189"/>
          </a:xfrm>
        </p:grpSpPr>
        <p:pic>
          <p:nvPicPr>
            <p:cNvPr id="275" name="Image 274"/>
            <p:cNvPicPr>
              <a:picLocks noChangeAspect="1"/>
            </p:cNvPicPr>
            <p:nvPr/>
          </p:nvPicPr>
          <p:blipFill>
            <a:blip r:embed="rId3"/>
            <a:stretch>
              <a:fillRect/>
            </a:stretch>
          </p:blipFill>
          <p:spPr>
            <a:xfrm>
              <a:off x="5926667" y="1896533"/>
              <a:ext cx="3291359" cy="1100614"/>
            </a:xfrm>
            <a:prstGeom prst="rect">
              <a:avLst/>
            </a:prstGeom>
          </p:spPr>
        </p:pic>
        <p:sp>
          <p:nvSpPr>
            <p:cNvPr id="276" name="ZoneTexte 275"/>
            <p:cNvSpPr txBox="1"/>
            <p:nvPr/>
          </p:nvSpPr>
          <p:spPr>
            <a:xfrm>
              <a:off x="5805238" y="1611958"/>
              <a:ext cx="3395722" cy="461665"/>
            </a:xfrm>
            <a:prstGeom prst="rect">
              <a:avLst/>
            </a:prstGeom>
            <a:noFill/>
          </p:spPr>
          <p:txBody>
            <a:bodyPr wrap="square" rtlCol="0">
              <a:spAutoFit/>
            </a:bodyPr>
            <a:lstStyle/>
            <a:p>
              <a:pPr marL="39688"/>
              <a:r>
                <a:rPr lang="en-US" sz="1200" b="1" dirty="0" smtClean="0">
                  <a:solidFill>
                    <a:schemeClr val="bg1"/>
                  </a:solidFill>
                  <a:ea typeface="Arial" charset="0"/>
                  <a:cs typeface="Arial" charset="0"/>
                  <a:sym typeface="Arial" charset="0"/>
                </a:rPr>
                <a:t>Liang et al., Resource Article, 2014</a:t>
              </a:r>
            </a:p>
            <a:p>
              <a:endParaRPr lang="fr-FR" sz="1200" dirty="0"/>
            </a:p>
          </p:txBody>
        </p:sp>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23687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additive="base">
                                        <p:cTn id="7" dur="500" fill="hold"/>
                                        <p:tgtEl>
                                          <p:spTgt spid="258"/>
                                        </p:tgtEl>
                                        <p:attrNameLst>
                                          <p:attrName>ppt_x</p:attrName>
                                        </p:attrNameLst>
                                      </p:cBhvr>
                                      <p:tavLst>
                                        <p:tav tm="0">
                                          <p:val>
                                            <p:strVal val="#ppt_x"/>
                                          </p:val>
                                        </p:tav>
                                        <p:tav tm="100000">
                                          <p:val>
                                            <p:strVal val="#ppt_x"/>
                                          </p:val>
                                        </p:tav>
                                      </p:tavLst>
                                    </p:anim>
                                    <p:anim calcmode="lin" valueType="num">
                                      <p:cBhvr additive="base">
                                        <p:cTn id="8" dur="500" fill="hold"/>
                                        <p:tgtEl>
                                          <p:spTgt spid="25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257"/>
                                        </p:tgtEl>
                                        <p:attrNameLst>
                                          <p:attrName>style.visibility</p:attrName>
                                        </p:attrNameLst>
                                      </p:cBhvr>
                                      <p:to>
                                        <p:strVal val="visible"/>
                                      </p:to>
                                    </p:set>
                                    <p:anim calcmode="lin" valueType="num">
                                      <p:cBhvr additive="base">
                                        <p:cTn id="12" dur="500" fill="hold"/>
                                        <p:tgtEl>
                                          <p:spTgt spid="257"/>
                                        </p:tgtEl>
                                        <p:attrNameLst>
                                          <p:attrName>ppt_x</p:attrName>
                                        </p:attrNameLst>
                                      </p:cBhvr>
                                      <p:tavLst>
                                        <p:tav tm="0">
                                          <p:val>
                                            <p:strVal val="#ppt_x"/>
                                          </p:val>
                                        </p:tav>
                                        <p:tav tm="100000">
                                          <p:val>
                                            <p:strVal val="#ppt_x"/>
                                          </p:val>
                                        </p:tav>
                                      </p:tavLst>
                                    </p:anim>
                                    <p:anim calcmode="lin" valueType="num">
                                      <p:cBhvr additive="base">
                                        <p:cTn id="13" dur="500" fill="hold"/>
                                        <p:tgtEl>
                                          <p:spTgt spid="257"/>
                                        </p:tgtEl>
                                        <p:attrNameLst>
                                          <p:attrName>ppt_y</p:attrName>
                                        </p:attrNameLst>
                                      </p:cBhvr>
                                      <p:tavLst>
                                        <p:tav tm="0">
                                          <p:val>
                                            <p:strVal val="1+#ppt_h/2"/>
                                          </p:val>
                                        </p:tav>
                                        <p:tav tm="100000">
                                          <p:val>
                                            <p:strVal val="#ppt_y"/>
                                          </p:val>
                                        </p:tav>
                                      </p:tavLst>
                                    </p:anim>
                                  </p:childTnLst>
                                </p:cTn>
                              </p:par>
                              <p:par>
                                <p:cTn id="14" presetID="12" presetClass="entr" presetSubtype="4" fill="hold" grpId="0" nodeType="withEffect">
                                  <p:stCondLst>
                                    <p:cond delay="0"/>
                                  </p:stCondLst>
                                  <p:childTnLst>
                                    <p:set>
                                      <p:cBhvr>
                                        <p:cTn id="15" dur="1" fill="hold">
                                          <p:stCondLst>
                                            <p:cond delay="0"/>
                                          </p:stCondLst>
                                        </p:cTn>
                                        <p:tgtEl>
                                          <p:spTgt spid="256"/>
                                        </p:tgtEl>
                                        <p:attrNameLst>
                                          <p:attrName>style.visibility</p:attrName>
                                        </p:attrNameLst>
                                      </p:cBhvr>
                                      <p:to>
                                        <p:strVal val="visible"/>
                                      </p:to>
                                    </p:set>
                                    <p:animEffect transition="in" filter="slide(fromBottom)">
                                      <p:cBhvr>
                                        <p:cTn id="16" dur="500"/>
                                        <p:tgtEl>
                                          <p:spTgt spid="25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2" presetClass="entr" presetSubtype="4" fill="hold" grpId="0" nodeType="with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slide(fromBottom)">
                                      <p:cBhvr>
                                        <p:cTn id="27" dur="500"/>
                                        <p:tgtEl>
                                          <p:spTgt spid="26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accel="50000" decel="50000" fill="hold" grpId="0" nodeType="clickEffect">
                                  <p:stCondLst>
                                    <p:cond delay="0"/>
                                  </p:stCondLst>
                                  <p:childTnLst>
                                    <p:set>
                                      <p:cBhvr>
                                        <p:cTn id="31" dur="1" fill="hold">
                                          <p:stCondLst>
                                            <p:cond delay="0"/>
                                          </p:stCondLst>
                                        </p:cTn>
                                        <p:tgtEl>
                                          <p:spTgt spid="259"/>
                                        </p:tgtEl>
                                        <p:attrNameLst>
                                          <p:attrName>style.visibility</p:attrName>
                                        </p:attrNameLst>
                                      </p:cBhvr>
                                      <p:to>
                                        <p:strVal val="visible"/>
                                      </p:to>
                                    </p:set>
                                    <p:anim calcmode="lin" valueType="num">
                                      <p:cBhvr additive="base">
                                        <p:cTn id="32" dur="500" fill="hold"/>
                                        <p:tgtEl>
                                          <p:spTgt spid="259"/>
                                        </p:tgtEl>
                                        <p:attrNameLst>
                                          <p:attrName>ppt_x</p:attrName>
                                        </p:attrNameLst>
                                      </p:cBhvr>
                                      <p:tavLst>
                                        <p:tav tm="0">
                                          <p:val>
                                            <p:strVal val="#ppt_x"/>
                                          </p:val>
                                        </p:tav>
                                        <p:tav tm="100000">
                                          <p:val>
                                            <p:strVal val="#ppt_x"/>
                                          </p:val>
                                        </p:tav>
                                      </p:tavLst>
                                    </p:anim>
                                    <p:anim calcmode="lin" valueType="num">
                                      <p:cBhvr additive="base">
                                        <p:cTn id="33"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257" grpId="0"/>
      <p:bldP spid="259" grpId="0"/>
      <p:bldP spid="260" grpId="0" animBg="1"/>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52" name="ZoneTexte 3"/>
          <p:cNvSpPr txBox="1">
            <a:spLocks noChangeArrowheads="1"/>
          </p:cNvSpPr>
          <p:nvPr/>
        </p:nvSpPr>
        <p:spPr bwMode="auto">
          <a:xfrm>
            <a:off x="1007539" y="270934"/>
            <a:ext cx="7086600" cy="707886"/>
          </a:xfrm>
          <a:prstGeom prst="rect">
            <a:avLst/>
          </a:prstGeom>
          <a:noFill/>
          <a:ln w="9525">
            <a:noFill/>
            <a:miter lim="800000"/>
            <a:headEnd/>
            <a:tailEnd/>
          </a:ln>
        </p:spPr>
        <p:txBody>
          <a:bodyPr wrap="square">
            <a:prstTxWarp prst="textNoShape">
              <a:avLst/>
            </a:prstTxWarp>
            <a:spAutoFit/>
          </a:bodyPr>
          <a:lstStyle/>
          <a:p>
            <a:pPr algn="ctr"/>
            <a:r>
              <a:rPr lang="fr-FR" sz="2000" b="1" dirty="0" err="1" smtClean="0">
                <a:solidFill>
                  <a:schemeClr val="bg1"/>
                </a:solidFill>
              </a:rPr>
              <a:t>Detection</a:t>
            </a:r>
            <a:r>
              <a:rPr lang="fr-FR" sz="2000" b="1" dirty="0" smtClean="0">
                <a:solidFill>
                  <a:schemeClr val="bg1"/>
                </a:solidFill>
              </a:rPr>
              <a:t> of </a:t>
            </a:r>
            <a:r>
              <a:rPr lang="fr-FR" sz="2000" b="1" dirty="0" err="1" smtClean="0">
                <a:solidFill>
                  <a:schemeClr val="bg1"/>
                </a:solidFill>
              </a:rPr>
              <a:t>specific</a:t>
            </a:r>
            <a:r>
              <a:rPr lang="fr-FR" sz="2000" b="1" dirty="0" smtClean="0">
                <a:solidFill>
                  <a:schemeClr val="bg1"/>
                </a:solidFill>
              </a:rPr>
              <a:t> </a:t>
            </a:r>
            <a:r>
              <a:rPr lang="fr-FR" sz="2000" b="1" dirty="0" err="1" smtClean="0">
                <a:solidFill>
                  <a:schemeClr val="bg1"/>
                </a:solidFill>
              </a:rPr>
              <a:t>long-range</a:t>
            </a:r>
            <a:r>
              <a:rPr lang="fr-FR" sz="2000" b="1" dirty="0" smtClean="0">
                <a:solidFill>
                  <a:schemeClr val="bg1"/>
                </a:solidFill>
              </a:rPr>
              <a:t> interactions in </a:t>
            </a:r>
            <a:r>
              <a:rPr lang="fr-FR" sz="2000" b="1" dirty="0" err="1" smtClean="0">
                <a:solidFill>
                  <a:schemeClr val="bg1"/>
                </a:solidFill>
              </a:rPr>
              <a:t>chromatin</a:t>
            </a:r>
            <a:endParaRPr lang="fr-FR" sz="2000" b="1" dirty="0" smtClean="0">
              <a:solidFill>
                <a:schemeClr val="bg1"/>
              </a:solidFill>
            </a:endParaRPr>
          </a:p>
          <a:p>
            <a:pPr algn="ctr"/>
            <a:r>
              <a:rPr lang="fr-FR" sz="2000" b="1" dirty="0" smtClean="0">
                <a:solidFill>
                  <a:schemeClr val="bg1"/>
                </a:solidFill>
              </a:rPr>
              <a:t>3C </a:t>
            </a:r>
            <a:r>
              <a:rPr lang="fr-FR" sz="2000" b="1" i="1" dirty="0" smtClean="0">
                <a:solidFill>
                  <a:schemeClr val="bg1"/>
                </a:solidFill>
              </a:rPr>
              <a:t>versus </a:t>
            </a:r>
            <a:r>
              <a:rPr lang="fr-FR" sz="2000" b="1" dirty="0" err="1" smtClean="0">
                <a:solidFill>
                  <a:schemeClr val="bg1"/>
                </a:solidFill>
              </a:rPr>
              <a:t>ChIP-Seq</a:t>
            </a:r>
            <a:endParaRPr lang="fr-FR" sz="2000" b="1" dirty="0">
              <a:solidFill>
                <a:schemeClr val="bg1"/>
              </a:solidFill>
            </a:endParaRPr>
          </a:p>
        </p:txBody>
      </p:sp>
      <p:sp>
        <p:nvSpPr>
          <p:cNvPr id="53" name="Rectangle 52"/>
          <p:cNvSpPr/>
          <p:nvPr/>
        </p:nvSpPr>
        <p:spPr>
          <a:xfrm>
            <a:off x="904925" y="1353990"/>
            <a:ext cx="3572425" cy="5400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 name="Grouper 240"/>
          <p:cNvGrpSpPr/>
          <p:nvPr/>
        </p:nvGrpSpPr>
        <p:grpSpPr>
          <a:xfrm>
            <a:off x="2698280" y="1595358"/>
            <a:ext cx="734261" cy="1620502"/>
            <a:chOff x="4202890" y="2436482"/>
            <a:chExt cx="734261" cy="1620502"/>
          </a:xfrm>
        </p:grpSpPr>
        <p:grpSp>
          <p:nvGrpSpPr>
            <p:cNvPr id="3" name="Grouper 224"/>
            <p:cNvGrpSpPr/>
            <p:nvPr/>
          </p:nvGrpSpPr>
          <p:grpSpPr>
            <a:xfrm>
              <a:off x="4202890" y="2436482"/>
              <a:ext cx="734261" cy="1121443"/>
              <a:chOff x="4279090" y="2334882"/>
              <a:chExt cx="734261" cy="1121443"/>
            </a:xfrm>
          </p:grpSpPr>
          <p:sp>
            <p:nvSpPr>
              <p:cNvPr id="60" name="Freeform 42"/>
              <p:cNvSpPr>
                <a:spLocks/>
              </p:cNvSpPr>
              <p:nvPr/>
            </p:nvSpPr>
            <p:spPr bwMode="auto">
              <a:xfrm rot="11454637">
                <a:off x="4289217" y="2555753"/>
                <a:ext cx="405979" cy="842810"/>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61" name="Rectangle 70"/>
              <p:cNvSpPr>
                <a:spLocks/>
              </p:cNvSpPr>
              <p:nvPr/>
            </p:nvSpPr>
            <p:spPr bwMode="auto">
              <a:xfrm>
                <a:off x="4299430" y="2334882"/>
                <a:ext cx="713921" cy="184666"/>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200" b="1" dirty="0">
                    <a:solidFill>
                      <a:schemeClr val="bg1"/>
                    </a:solidFill>
                    <a:ea typeface="Arial" charset="0"/>
                    <a:cs typeface="Arial" charset="0"/>
                    <a:sym typeface="Arial" charset="0"/>
                  </a:rPr>
                  <a:t>DNA loops</a:t>
                </a:r>
              </a:p>
            </p:txBody>
          </p:sp>
          <p:sp>
            <p:nvSpPr>
              <p:cNvPr id="62" name="AutoShape 7"/>
              <p:cNvSpPr>
                <a:spLocks/>
              </p:cNvSpPr>
              <p:nvPr/>
            </p:nvSpPr>
            <p:spPr bwMode="auto">
              <a:xfrm>
                <a:off x="4279090" y="32420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grpSp>
        <p:grpSp>
          <p:nvGrpSpPr>
            <p:cNvPr id="4" name="Group 1105"/>
            <p:cNvGrpSpPr>
              <a:grpSpLocks/>
            </p:cNvGrpSpPr>
            <p:nvPr/>
          </p:nvGrpSpPr>
          <p:grpSpPr bwMode="auto">
            <a:xfrm rot="2931981">
              <a:off x="4503238" y="3635468"/>
              <a:ext cx="611189" cy="231848"/>
              <a:chOff x="3581" y="1094"/>
              <a:chExt cx="385" cy="146"/>
            </a:xfrm>
          </p:grpSpPr>
          <p:sp>
            <p:nvSpPr>
              <p:cNvPr id="57" name="Line 38"/>
              <p:cNvSpPr>
                <a:spLocks noChangeShapeType="1"/>
              </p:cNvSpPr>
              <p:nvPr/>
            </p:nvSpPr>
            <p:spPr bwMode="auto">
              <a:xfrm>
                <a:off x="3581" y="1094"/>
                <a:ext cx="200" cy="1"/>
              </a:xfrm>
              <a:prstGeom prst="line">
                <a:avLst/>
              </a:prstGeom>
              <a:noFill/>
              <a:ln w="34925">
                <a:solidFill>
                  <a:srgbClr val="3366FF"/>
                </a:solidFill>
                <a:round/>
                <a:headEnd/>
                <a:tailEnd type="triangle" w="lg" len="med"/>
              </a:ln>
            </p:spPr>
            <p:txBody>
              <a:bodyPr lIns="0" tIns="0" rIns="0" bIns="0">
                <a:prstTxWarp prst="textNoShape">
                  <a:avLst/>
                </a:prstTxWarp>
              </a:bodyPr>
              <a:lstStyle/>
              <a:p>
                <a:endParaRPr lang="fr-FR"/>
              </a:p>
            </p:txBody>
          </p:sp>
          <p:sp>
            <p:nvSpPr>
              <p:cNvPr id="58" name="Line 42"/>
              <p:cNvSpPr>
                <a:spLocks noChangeShapeType="1"/>
              </p:cNvSpPr>
              <p:nvPr/>
            </p:nvSpPr>
            <p:spPr bwMode="auto">
              <a:xfrm>
                <a:off x="3596" y="1096"/>
                <a:ext cx="0" cy="144"/>
              </a:xfrm>
              <a:prstGeom prst="line">
                <a:avLst/>
              </a:prstGeom>
              <a:noFill/>
              <a:ln w="44450">
                <a:solidFill>
                  <a:srgbClr val="3366FF"/>
                </a:solidFill>
                <a:round/>
                <a:headEnd/>
                <a:tailEnd/>
              </a:ln>
            </p:spPr>
            <p:txBody>
              <a:bodyPr wrap="none" anchor="ctr">
                <a:prstTxWarp prst="textNoShape">
                  <a:avLst/>
                </a:prstTxWarp>
              </a:bodyPr>
              <a:lstStyle/>
              <a:p>
                <a:endParaRPr lang="fr-FR"/>
              </a:p>
            </p:txBody>
          </p:sp>
          <p:sp>
            <p:nvSpPr>
              <p:cNvPr id="59" name="Line 43"/>
              <p:cNvSpPr>
                <a:spLocks noChangeShapeType="1"/>
              </p:cNvSpPr>
              <p:nvPr/>
            </p:nvSpPr>
            <p:spPr bwMode="auto">
              <a:xfrm>
                <a:off x="3582" y="1222"/>
                <a:ext cx="384" cy="0"/>
              </a:xfrm>
              <a:prstGeom prst="line">
                <a:avLst/>
              </a:prstGeom>
              <a:noFill/>
              <a:ln w="63500">
                <a:solidFill>
                  <a:srgbClr val="3366FF"/>
                </a:solidFill>
                <a:round/>
                <a:headEnd/>
                <a:tailEnd/>
              </a:ln>
            </p:spPr>
            <p:txBody>
              <a:bodyPr wrap="none" anchor="ctr">
                <a:prstTxWarp prst="textNoShape">
                  <a:avLst/>
                </a:prstTxWarp>
              </a:bodyPr>
              <a:lstStyle/>
              <a:p>
                <a:endParaRPr lang="fr-FR"/>
              </a:p>
            </p:txBody>
          </p:sp>
        </p:grpSp>
      </p:grpSp>
      <p:sp>
        <p:nvSpPr>
          <p:cNvPr id="66" name="Rectangle 70"/>
          <p:cNvSpPr>
            <a:spLocks/>
          </p:cNvSpPr>
          <p:nvPr/>
        </p:nvSpPr>
        <p:spPr bwMode="auto">
          <a:xfrm>
            <a:off x="992764" y="1426034"/>
            <a:ext cx="1222750" cy="738664"/>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dirty="0" smtClean="0">
                <a:solidFill>
                  <a:schemeClr val="bg1"/>
                </a:solidFill>
                <a:ea typeface="Arial" charset="0"/>
                <a:cs typeface="Arial" charset="0"/>
                <a:sym typeface="Arial" charset="0"/>
              </a:rPr>
              <a:t>Chromosome</a:t>
            </a:r>
          </a:p>
          <a:p>
            <a:pPr marL="39688"/>
            <a:r>
              <a:rPr lang="en-US" sz="1600" b="1" dirty="0" smtClean="0">
                <a:solidFill>
                  <a:schemeClr val="bg1"/>
                </a:solidFill>
                <a:ea typeface="Arial" charset="0"/>
                <a:cs typeface="Arial" charset="0"/>
                <a:sym typeface="Arial" charset="0"/>
              </a:rPr>
              <a:t>Conformation</a:t>
            </a:r>
          </a:p>
          <a:p>
            <a:pPr marL="39688"/>
            <a:r>
              <a:rPr lang="en-US" sz="1600" b="1" dirty="0" smtClean="0">
                <a:solidFill>
                  <a:schemeClr val="bg1"/>
                </a:solidFill>
                <a:ea typeface="Arial" charset="0"/>
                <a:cs typeface="Arial" charset="0"/>
                <a:sym typeface="Arial" charset="0"/>
              </a:rPr>
              <a:t>Capture</a:t>
            </a:r>
            <a:endParaRPr lang="en-US" sz="1600" b="1" dirty="0">
              <a:solidFill>
                <a:schemeClr val="bg1"/>
              </a:solidFill>
              <a:ea typeface="Arial" charset="0"/>
              <a:cs typeface="Arial" charset="0"/>
              <a:sym typeface="Arial" charset="0"/>
            </a:endParaRPr>
          </a:p>
        </p:txBody>
      </p:sp>
      <p:sp>
        <p:nvSpPr>
          <p:cNvPr id="67" name="Rectangle 70"/>
          <p:cNvSpPr>
            <a:spLocks/>
          </p:cNvSpPr>
          <p:nvPr/>
        </p:nvSpPr>
        <p:spPr bwMode="auto">
          <a:xfrm>
            <a:off x="2047299" y="2291838"/>
            <a:ext cx="519733"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smtClean="0">
                <a:solidFill>
                  <a:schemeClr val="bg1"/>
                </a:solidFill>
                <a:ea typeface="Arial" charset="0"/>
                <a:cs typeface="Arial" charset="0"/>
                <a:sym typeface="Arial" charset="0"/>
              </a:rPr>
              <a:t>X-link</a:t>
            </a:r>
            <a:endParaRPr lang="en-US" sz="1600" b="1" dirty="0">
              <a:solidFill>
                <a:schemeClr val="bg1"/>
              </a:solidFill>
              <a:ea typeface="Arial" charset="0"/>
              <a:cs typeface="Arial" charset="0"/>
              <a:sym typeface="Arial" charset="0"/>
            </a:endParaRPr>
          </a:p>
        </p:txBody>
      </p:sp>
      <p:cxnSp>
        <p:nvCxnSpPr>
          <p:cNvPr id="68" name="Connecteur en arc 67"/>
          <p:cNvCxnSpPr/>
          <p:nvPr/>
        </p:nvCxnSpPr>
        <p:spPr>
          <a:xfrm flipV="1">
            <a:off x="1931219" y="2646552"/>
            <a:ext cx="813911" cy="210340"/>
          </a:xfrm>
          <a:prstGeom prst="curvedConnector3">
            <a:avLst>
              <a:gd name="adj1" fmla="val 50000"/>
            </a:avLst>
          </a:prstGeom>
          <a:ln w="12700"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necteur droit 68"/>
          <p:cNvCxnSpPr/>
          <p:nvPr/>
        </p:nvCxnSpPr>
        <p:spPr>
          <a:xfrm rot="16200000" flipH="1">
            <a:off x="2910667" y="2734506"/>
            <a:ext cx="599769" cy="517075"/>
          </a:xfrm>
          <a:prstGeom prst="line">
            <a:avLst/>
          </a:prstGeom>
          <a:ln w="1905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5" name="Grouper 83"/>
          <p:cNvGrpSpPr/>
          <p:nvPr/>
        </p:nvGrpSpPr>
        <p:grpSpPr>
          <a:xfrm>
            <a:off x="2506132" y="3357036"/>
            <a:ext cx="554989" cy="492903"/>
            <a:chOff x="5705525" y="3519615"/>
            <a:chExt cx="554989" cy="492903"/>
          </a:xfrm>
        </p:grpSpPr>
        <p:cxnSp>
          <p:nvCxnSpPr>
            <p:cNvPr id="71" name="Connecteur en arc 70"/>
            <p:cNvCxnSpPr/>
            <p:nvPr/>
          </p:nvCxnSpPr>
          <p:spPr>
            <a:xfrm rot="16200000" flipH="1">
              <a:off x="5707448" y="3646810"/>
              <a:ext cx="376489" cy="122099"/>
            </a:xfrm>
            <a:prstGeom prst="curvedConnector3">
              <a:avLst>
                <a:gd name="adj1" fmla="val 51125"/>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3" name="Connecteur en arc 72"/>
            <p:cNvCxnSpPr/>
            <p:nvPr/>
          </p:nvCxnSpPr>
          <p:spPr>
            <a:xfrm rot="5400000">
              <a:off x="6014725" y="3620596"/>
              <a:ext cx="309904" cy="169060"/>
            </a:xfrm>
            <a:prstGeom prst="curvedConnector3">
              <a:avLst>
                <a:gd name="adj1" fmla="val 50000"/>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4"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75"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76" name="Connecteur en arc 75"/>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7"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78"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sp>
        <p:nvSpPr>
          <p:cNvPr id="97" name="ZoneTexte 96"/>
          <p:cNvSpPr txBox="1"/>
          <p:nvPr/>
        </p:nvSpPr>
        <p:spPr>
          <a:xfrm>
            <a:off x="1261993" y="5648980"/>
            <a:ext cx="2929007" cy="523220"/>
          </a:xfrm>
          <a:prstGeom prst="rect">
            <a:avLst/>
          </a:prstGeom>
          <a:noFill/>
        </p:spPr>
        <p:txBody>
          <a:bodyPr wrap="none" rtlCol="0">
            <a:spAutoFit/>
          </a:bodyPr>
          <a:lstStyle/>
          <a:p>
            <a:r>
              <a:rPr lang="fr-FR" sz="1400" dirty="0" smtClean="0">
                <a:solidFill>
                  <a:schemeClr val="bg1"/>
                </a:solidFill>
              </a:rPr>
              <a:t>Dekker, Nature </a:t>
            </a:r>
            <a:r>
              <a:rPr lang="fr-FR" sz="1400" dirty="0" err="1" smtClean="0">
                <a:solidFill>
                  <a:schemeClr val="bg1"/>
                </a:solidFill>
              </a:rPr>
              <a:t>Methods</a:t>
            </a:r>
            <a:r>
              <a:rPr lang="fr-FR" sz="1400" dirty="0" smtClean="0">
                <a:solidFill>
                  <a:schemeClr val="bg1"/>
                </a:solidFill>
              </a:rPr>
              <a:t>, 2006</a:t>
            </a:r>
          </a:p>
          <a:p>
            <a:r>
              <a:rPr lang="fr-FR" sz="1400" dirty="0" err="1" smtClean="0">
                <a:solidFill>
                  <a:schemeClr val="bg1"/>
                </a:solidFill>
              </a:rPr>
              <a:t>Lieberman-Aiden</a:t>
            </a:r>
            <a:r>
              <a:rPr lang="fr-FR" sz="1400" dirty="0" smtClean="0">
                <a:solidFill>
                  <a:schemeClr val="bg1"/>
                </a:solidFill>
              </a:rPr>
              <a:t> et al., Science, 2009</a:t>
            </a:r>
          </a:p>
        </p:txBody>
      </p:sp>
      <p:grpSp>
        <p:nvGrpSpPr>
          <p:cNvPr id="6" name="Grouper 222"/>
          <p:cNvGrpSpPr/>
          <p:nvPr/>
        </p:nvGrpSpPr>
        <p:grpSpPr>
          <a:xfrm>
            <a:off x="2476503" y="4274613"/>
            <a:ext cx="554989" cy="498170"/>
            <a:chOff x="2476503" y="4067193"/>
            <a:chExt cx="554989" cy="498170"/>
          </a:xfrm>
        </p:grpSpPr>
        <p:cxnSp>
          <p:nvCxnSpPr>
            <p:cNvPr id="99" name="Connecteur en arc 120"/>
            <p:cNvCxnSpPr/>
            <p:nvPr/>
          </p:nvCxnSpPr>
          <p:spPr>
            <a:xfrm rot="16200000" flipV="1">
              <a:off x="2714624" y="4196125"/>
              <a:ext cx="272831" cy="14968"/>
            </a:xfrm>
            <a:prstGeom prst="curvedConnector4">
              <a:avLst>
                <a:gd name="adj1" fmla="val 4915"/>
                <a:gd name="adj2" fmla="val 1741261"/>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7" name="Grouper 124"/>
            <p:cNvGrpSpPr/>
            <p:nvPr/>
          </p:nvGrpSpPr>
          <p:grpSpPr>
            <a:xfrm>
              <a:off x="2476503" y="4076704"/>
              <a:ext cx="554989" cy="488659"/>
              <a:chOff x="5705525" y="3523859"/>
              <a:chExt cx="554989" cy="488659"/>
            </a:xfrm>
          </p:grpSpPr>
          <p:cxnSp>
            <p:nvCxnSpPr>
              <p:cNvPr id="101" name="Connecteur droit 100"/>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 name="Connecteur en arc 126"/>
              <p:cNvCxnSpPr/>
              <p:nvPr/>
            </p:nvCxnSpPr>
            <p:spPr>
              <a:xfrm flipH="1" flipV="1">
                <a:off x="6027264" y="3523859"/>
                <a:ext cx="184590" cy="156730"/>
              </a:xfrm>
              <a:prstGeom prst="curvedConnector4">
                <a:avLst>
                  <a:gd name="adj1" fmla="val -8547"/>
                  <a:gd name="adj2" fmla="val 110221"/>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3"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04"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105" name="Connecteur en arc 104"/>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6"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07"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grpSp>
      <p:cxnSp>
        <p:nvCxnSpPr>
          <p:cNvPr id="108" name="Connecteur en arc 107"/>
          <p:cNvCxnSpPr/>
          <p:nvPr/>
        </p:nvCxnSpPr>
        <p:spPr>
          <a:xfrm rot="16200000" flipH="1">
            <a:off x="2662606" y="2542370"/>
            <a:ext cx="196487" cy="86099"/>
          </a:xfrm>
          <a:prstGeom prst="curvedConnector3">
            <a:avLst>
              <a:gd name="adj1" fmla="val 51125"/>
            </a:avLst>
          </a:prstGeom>
          <a:ln w="1905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Connecteur en arc 108"/>
          <p:cNvCxnSpPr/>
          <p:nvPr/>
        </p:nvCxnSpPr>
        <p:spPr>
          <a:xfrm flipV="1">
            <a:off x="2552697" y="2645829"/>
            <a:ext cx="180000" cy="36000"/>
          </a:xfrm>
          <a:prstGeom prst="curvedConnector3">
            <a:avLst>
              <a:gd name="adj1" fmla="val -1741"/>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9" name="AutoShape 7"/>
          <p:cNvSpPr>
            <a:spLocks/>
          </p:cNvSpPr>
          <p:nvPr/>
        </p:nvSpPr>
        <p:spPr bwMode="auto">
          <a:xfrm>
            <a:off x="2854913" y="2504246"/>
            <a:ext cx="160338" cy="214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21" name="Oval 1187"/>
          <p:cNvSpPr>
            <a:spLocks noChangeArrowheads="1"/>
          </p:cNvSpPr>
          <p:nvPr/>
        </p:nvSpPr>
        <p:spPr bwMode="auto">
          <a:xfrm>
            <a:off x="2832100" y="2451100"/>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sp>
        <p:nvSpPr>
          <p:cNvPr id="122" name="Oval 1187"/>
          <p:cNvSpPr>
            <a:spLocks noChangeArrowheads="1"/>
          </p:cNvSpPr>
          <p:nvPr/>
        </p:nvSpPr>
        <p:spPr bwMode="auto">
          <a:xfrm>
            <a:off x="2641600" y="2425690"/>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nvGrpSpPr>
          <p:cNvPr id="8" name="Grouper 216"/>
          <p:cNvGrpSpPr/>
          <p:nvPr/>
        </p:nvGrpSpPr>
        <p:grpSpPr>
          <a:xfrm>
            <a:off x="1892300" y="2997200"/>
            <a:ext cx="899694" cy="364221"/>
            <a:chOff x="1905000" y="3048000"/>
            <a:chExt cx="899694" cy="364221"/>
          </a:xfrm>
        </p:grpSpPr>
        <p:cxnSp>
          <p:nvCxnSpPr>
            <p:cNvPr id="124" name="Connecteur droit avec flèche 123"/>
            <p:cNvCxnSpPr/>
            <p:nvPr/>
          </p:nvCxnSpPr>
          <p:spPr>
            <a:xfrm rot="5400000">
              <a:off x="2631767" y="3239295"/>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5" name="ZoneTexte 124"/>
            <p:cNvSpPr txBox="1"/>
            <p:nvPr/>
          </p:nvSpPr>
          <p:spPr>
            <a:xfrm>
              <a:off x="1905000" y="3048000"/>
              <a:ext cx="885103"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Digestion</a:t>
              </a:r>
              <a:endParaRPr lang="fr-FR" sz="1400" dirty="0"/>
            </a:p>
          </p:txBody>
        </p:sp>
      </p:grpSp>
      <p:grpSp>
        <p:nvGrpSpPr>
          <p:cNvPr id="9" name="Grouper 237"/>
          <p:cNvGrpSpPr/>
          <p:nvPr/>
        </p:nvGrpSpPr>
        <p:grpSpPr>
          <a:xfrm>
            <a:off x="1540936" y="4961462"/>
            <a:ext cx="1519765" cy="307777"/>
            <a:chOff x="1540936" y="4961462"/>
            <a:chExt cx="1519765" cy="307777"/>
          </a:xfrm>
        </p:grpSpPr>
        <p:grpSp>
          <p:nvGrpSpPr>
            <p:cNvPr id="10" name="Grouper 62"/>
            <p:cNvGrpSpPr/>
            <p:nvPr/>
          </p:nvGrpSpPr>
          <p:grpSpPr>
            <a:xfrm>
              <a:off x="2438400" y="5139263"/>
              <a:ext cx="622301" cy="8468"/>
              <a:chOff x="1777912" y="4249298"/>
              <a:chExt cx="622301" cy="8468"/>
            </a:xfrm>
          </p:grpSpPr>
          <p:cxnSp>
            <p:nvCxnSpPr>
              <p:cNvPr id="131" name="Connecteur droit avec flèche 130"/>
              <p:cNvCxnSpPr/>
              <p:nvPr/>
            </p:nvCxnSpPr>
            <p:spPr>
              <a:xfrm>
                <a:off x="1777912" y="4249298"/>
                <a:ext cx="280533" cy="1588"/>
              </a:xfrm>
              <a:prstGeom prst="straightConnector1">
                <a:avLst/>
              </a:prstGeom>
              <a:ln w="34925" cap="flat" cmpd="sng" algn="ctr">
                <a:solidFill>
                  <a:schemeClr val="bg1"/>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32" name="Connecteur droit avec flèche 131"/>
              <p:cNvCxnSpPr/>
              <p:nvPr/>
            </p:nvCxnSpPr>
            <p:spPr>
              <a:xfrm rot="10800000">
                <a:off x="2128068" y="4257766"/>
                <a:ext cx="272145" cy="0"/>
              </a:xfrm>
              <a:prstGeom prst="straightConnector1">
                <a:avLst/>
              </a:prstGeom>
              <a:ln w="34925" cap="flat" cmpd="sng" algn="ctr">
                <a:solidFill>
                  <a:schemeClr val="bg1"/>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grpSp>
        <p:cxnSp>
          <p:nvCxnSpPr>
            <p:cNvPr id="128" name="Connecteur droit 127"/>
            <p:cNvCxnSpPr/>
            <p:nvPr/>
          </p:nvCxnSpPr>
          <p:spPr>
            <a:xfrm>
              <a:off x="2468546" y="4998748"/>
              <a:ext cx="276584" cy="1588"/>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29" name="Connecteur droit 128"/>
            <p:cNvCxnSpPr/>
            <p:nvPr/>
          </p:nvCxnSpPr>
          <p:spPr>
            <a:xfrm>
              <a:off x="2739477" y="4998751"/>
              <a:ext cx="276584" cy="1588"/>
            </a:xfrm>
            <a:prstGeom prst="line">
              <a:avLst/>
            </a:prstGeom>
            <a:ln w="25400" cap="flat" cmpd="sng" algn="ctr">
              <a:solidFill>
                <a:srgbClr val="FFFFFF"/>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0" name="ZoneTexte 129"/>
            <p:cNvSpPr txBox="1"/>
            <p:nvPr/>
          </p:nvSpPr>
          <p:spPr>
            <a:xfrm>
              <a:off x="1540936" y="4961462"/>
              <a:ext cx="910526"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Detection</a:t>
              </a:r>
              <a:endParaRPr lang="fr-FR" sz="1400" dirty="0"/>
            </a:p>
          </p:txBody>
        </p:sp>
      </p:grpSp>
      <p:grpSp>
        <p:nvGrpSpPr>
          <p:cNvPr id="11" name="Grouper 230"/>
          <p:cNvGrpSpPr/>
          <p:nvPr/>
        </p:nvGrpSpPr>
        <p:grpSpPr>
          <a:xfrm>
            <a:off x="2057400" y="3842656"/>
            <a:ext cx="734594" cy="474431"/>
            <a:chOff x="2057400" y="3842656"/>
            <a:chExt cx="734594" cy="474431"/>
          </a:xfrm>
        </p:grpSpPr>
        <p:sp>
          <p:nvSpPr>
            <p:cNvPr id="134" name="Rectangle 70"/>
            <p:cNvSpPr>
              <a:spLocks/>
            </p:cNvSpPr>
            <p:nvPr/>
          </p:nvSpPr>
          <p:spPr bwMode="auto">
            <a:xfrm>
              <a:off x="2057400" y="3886200"/>
              <a:ext cx="629701" cy="430887"/>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400" b="1" dirty="0" smtClean="0">
                  <a:solidFill>
                    <a:schemeClr val="bg1"/>
                  </a:solidFill>
                  <a:ea typeface="Arial" charset="0"/>
                  <a:cs typeface="Arial" charset="0"/>
                  <a:sym typeface="Arial" charset="0"/>
                </a:rPr>
                <a:t>Ligation</a:t>
              </a:r>
            </a:p>
            <a:p>
              <a:pPr marL="39688"/>
              <a:endParaRPr lang="en-US" sz="1400" b="1" dirty="0" smtClean="0">
                <a:solidFill>
                  <a:schemeClr val="bg1"/>
                </a:solidFill>
                <a:ea typeface="Arial" charset="0"/>
                <a:cs typeface="Arial" charset="0"/>
                <a:sym typeface="Arial" charset="0"/>
              </a:endParaRPr>
            </a:p>
          </p:txBody>
        </p:sp>
        <p:cxnSp>
          <p:nvCxnSpPr>
            <p:cNvPr id="135" name="Connecteur droit avec flèche 134"/>
            <p:cNvCxnSpPr/>
            <p:nvPr/>
          </p:nvCxnSpPr>
          <p:spPr>
            <a:xfrm rot="5400000">
              <a:off x="2619067" y="4013995"/>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12" name="Grouper 227"/>
          <p:cNvGrpSpPr/>
          <p:nvPr/>
        </p:nvGrpSpPr>
        <p:grpSpPr>
          <a:xfrm>
            <a:off x="5715000" y="3883223"/>
            <a:ext cx="2361639" cy="307777"/>
            <a:chOff x="5334000" y="4478865"/>
            <a:chExt cx="2361639" cy="307777"/>
          </a:xfrm>
        </p:grpSpPr>
        <p:cxnSp>
          <p:nvCxnSpPr>
            <p:cNvPr id="224" name="Connecteur droit 223"/>
            <p:cNvCxnSpPr/>
            <p:nvPr/>
          </p:nvCxnSpPr>
          <p:spPr>
            <a:xfrm>
              <a:off x="5334000" y="4646612"/>
              <a:ext cx="304800" cy="1588"/>
            </a:xfrm>
            <a:prstGeom prst="line">
              <a:avLst/>
            </a:prstGeom>
            <a:ln w="34925" cap="flat" cmpd="sng" algn="ctr">
              <a:solidFill>
                <a:schemeClr val="bg1"/>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27" name="ZoneTexte 226"/>
            <p:cNvSpPr txBox="1"/>
            <p:nvPr/>
          </p:nvSpPr>
          <p:spPr>
            <a:xfrm>
              <a:off x="5554132" y="4478865"/>
              <a:ext cx="2141507" cy="307777"/>
            </a:xfrm>
            <a:prstGeom prst="rect">
              <a:avLst/>
            </a:prstGeom>
            <a:noFill/>
          </p:spPr>
          <p:txBody>
            <a:bodyPr wrap="none" rtlCol="0">
              <a:spAutoFit/>
            </a:bodyPr>
            <a:lstStyle/>
            <a:p>
              <a:r>
                <a:rPr lang="fr-FR" sz="1400" dirty="0" smtClean="0">
                  <a:solidFill>
                    <a:schemeClr val="bg1"/>
                  </a:solidFill>
                </a:rPr>
                <a:t> 1 </a:t>
              </a:r>
              <a:r>
                <a:rPr lang="fr-FR" sz="1400" dirty="0" err="1" smtClean="0">
                  <a:solidFill>
                    <a:schemeClr val="bg1"/>
                  </a:solidFill>
                </a:rPr>
                <a:t>Mbp</a:t>
              </a:r>
              <a:r>
                <a:rPr lang="fr-FR" sz="1400" dirty="0" smtClean="0">
                  <a:solidFill>
                    <a:schemeClr val="bg1"/>
                  </a:solidFill>
                </a:rPr>
                <a:t> </a:t>
              </a:r>
              <a:r>
                <a:rPr lang="fr-FR" sz="1400" dirty="0" err="1" smtClean="0">
                  <a:solidFill>
                    <a:schemeClr val="bg1"/>
                  </a:solidFill>
                </a:rPr>
                <a:t>resolution</a:t>
              </a:r>
              <a:r>
                <a:rPr lang="fr-FR" sz="1400" dirty="0" smtClean="0">
                  <a:solidFill>
                    <a:schemeClr val="bg1"/>
                  </a:solidFill>
                </a:rPr>
                <a:t> / </a:t>
              </a:r>
              <a:r>
                <a:rPr lang="fr-FR" sz="1400" dirty="0" err="1" smtClean="0">
                  <a:solidFill>
                    <a:schemeClr val="bg1"/>
                  </a:solidFill>
                </a:rPr>
                <a:t>human</a:t>
              </a:r>
              <a:r>
                <a:rPr lang="fr-FR" sz="1400" dirty="0" smtClean="0">
                  <a:solidFill>
                    <a:schemeClr val="bg1"/>
                  </a:solidFill>
                </a:rPr>
                <a:t> </a:t>
              </a:r>
              <a:endParaRPr lang="fr-FR" sz="1400" dirty="0">
                <a:solidFill>
                  <a:schemeClr val="bg1"/>
                </a:solidFill>
              </a:endParaRPr>
            </a:p>
          </p:txBody>
        </p:sp>
      </p:grpSp>
      <p:grpSp>
        <p:nvGrpSpPr>
          <p:cNvPr id="13" name="Grouper 233"/>
          <p:cNvGrpSpPr/>
          <p:nvPr/>
        </p:nvGrpSpPr>
        <p:grpSpPr>
          <a:xfrm>
            <a:off x="5436718" y="1524005"/>
            <a:ext cx="3175185" cy="5562595"/>
            <a:chOff x="5436718" y="1524005"/>
            <a:chExt cx="3175185" cy="5562595"/>
          </a:xfrm>
        </p:grpSpPr>
        <p:grpSp>
          <p:nvGrpSpPr>
            <p:cNvPr id="14" name="Grouper 228"/>
            <p:cNvGrpSpPr/>
            <p:nvPr/>
          </p:nvGrpSpPr>
          <p:grpSpPr>
            <a:xfrm>
              <a:off x="5469467" y="1524005"/>
              <a:ext cx="2517047" cy="951234"/>
              <a:chOff x="5342007" y="1524005"/>
              <a:chExt cx="2517047" cy="951234"/>
            </a:xfrm>
          </p:grpSpPr>
          <p:sp>
            <p:nvSpPr>
              <p:cNvPr id="205" name="ZoneTexte 204"/>
              <p:cNvSpPr txBox="1"/>
              <p:nvPr/>
            </p:nvSpPr>
            <p:spPr>
              <a:xfrm>
                <a:off x="5712312" y="1524005"/>
                <a:ext cx="2146742" cy="338554"/>
              </a:xfrm>
              <a:prstGeom prst="rect">
                <a:avLst/>
              </a:prstGeom>
              <a:noFill/>
            </p:spPr>
            <p:txBody>
              <a:bodyPr wrap="none" rtlCol="0">
                <a:spAutoFit/>
              </a:bodyPr>
              <a:lstStyle/>
              <a:p>
                <a:r>
                  <a:rPr lang="fr-FR" sz="1600" dirty="0" err="1" smtClean="0">
                    <a:solidFill>
                      <a:schemeClr val="bg1"/>
                    </a:solidFill>
                  </a:rPr>
                  <a:t>Genome-wide</a:t>
                </a:r>
                <a:r>
                  <a:rPr lang="fr-FR" sz="1600" dirty="0" smtClean="0">
                    <a:solidFill>
                      <a:schemeClr val="bg1"/>
                    </a:solidFill>
                  </a:rPr>
                  <a:t> 3C / </a:t>
                </a:r>
                <a:r>
                  <a:rPr lang="fr-FR" sz="1600" dirty="0" err="1" smtClean="0">
                    <a:solidFill>
                      <a:schemeClr val="bg1"/>
                    </a:solidFill>
                  </a:rPr>
                  <a:t>Hi-C</a:t>
                </a:r>
                <a:endParaRPr lang="fr-FR" sz="1600" dirty="0"/>
              </a:p>
            </p:txBody>
          </p:sp>
          <p:grpSp>
            <p:nvGrpSpPr>
              <p:cNvPr id="15" name="Grouper 237"/>
              <p:cNvGrpSpPr/>
              <p:nvPr/>
            </p:nvGrpSpPr>
            <p:grpSpPr>
              <a:xfrm>
                <a:off x="5342007" y="2167462"/>
                <a:ext cx="1867361" cy="307777"/>
                <a:chOff x="1193340" y="4944529"/>
                <a:chExt cx="1867361" cy="307777"/>
              </a:xfrm>
            </p:grpSpPr>
            <p:grpSp>
              <p:nvGrpSpPr>
                <p:cNvPr id="16" name="Grouper 62"/>
                <p:cNvGrpSpPr/>
                <p:nvPr/>
              </p:nvGrpSpPr>
              <p:grpSpPr>
                <a:xfrm>
                  <a:off x="2438400" y="5139263"/>
                  <a:ext cx="622301" cy="8468"/>
                  <a:chOff x="1777912" y="4249298"/>
                  <a:chExt cx="622301" cy="8468"/>
                </a:xfrm>
              </p:grpSpPr>
              <p:cxnSp>
                <p:nvCxnSpPr>
                  <p:cNvPr id="211" name="Connecteur droit avec flèche 210"/>
                  <p:cNvCxnSpPr/>
                  <p:nvPr/>
                </p:nvCxnSpPr>
                <p:spPr>
                  <a:xfrm>
                    <a:off x="1777912" y="4249298"/>
                    <a:ext cx="280533" cy="1588"/>
                  </a:xfrm>
                  <a:prstGeom prst="straightConnector1">
                    <a:avLst/>
                  </a:prstGeom>
                  <a:ln w="34925" cap="flat" cmpd="sng" algn="ctr">
                    <a:solidFill>
                      <a:schemeClr val="bg1"/>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212" name="Connecteur droit avec flèche 211"/>
                  <p:cNvCxnSpPr/>
                  <p:nvPr/>
                </p:nvCxnSpPr>
                <p:spPr>
                  <a:xfrm rot="10800000">
                    <a:off x="2128068" y="4257766"/>
                    <a:ext cx="272145" cy="0"/>
                  </a:xfrm>
                  <a:prstGeom prst="straightConnector1">
                    <a:avLst/>
                  </a:prstGeom>
                  <a:ln w="34925" cap="flat" cmpd="sng" algn="ctr">
                    <a:solidFill>
                      <a:schemeClr val="bg1"/>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grpSp>
            <p:cxnSp>
              <p:nvCxnSpPr>
                <p:cNvPr id="208" name="Connecteur droit 207"/>
                <p:cNvCxnSpPr/>
                <p:nvPr/>
              </p:nvCxnSpPr>
              <p:spPr>
                <a:xfrm>
                  <a:off x="2468546" y="4998748"/>
                  <a:ext cx="276584" cy="1588"/>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09" name="Connecteur droit 208"/>
                <p:cNvCxnSpPr/>
                <p:nvPr/>
              </p:nvCxnSpPr>
              <p:spPr>
                <a:xfrm>
                  <a:off x="2739477" y="4998751"/>
                  <a:ext cx="276584" cy="1588"/>
                </a:xfrm>
                <a:prstGeom prst="line">
                  <a:avLst/>
                </a:prstGeom>
                <a:ln w="25400" cap="flat" cmpd="sng" algn="ctr">
                  <a:solidFill>
                    <a:srgbClr val="FFFFFF"/>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10" name="ZoneTexte 209"/>
                <p:cNvSpPr txBox="1"/>
                <p:nvPr/>
              </p:nvSpPr>
              <p:spPr>
                <a:xfrm>
                  <a:off x="1193340" y="4944529"/>
                  <a:ext cx="1261884"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Pair-end reads</a:t>
                  </a:r>
                  <a:endParaRPr lang="fr-FR" sz="1400" dirty="0"/>
                </a:p>
              </p:txBody>
            </p:sp>
          </p:grpSp>
        </p:grpSp>
        <p:grpSp>
          <p:nvGrpSpPr>
            <p:cNvPr id="17" name="Grouper 222"/>
            <p:cNvGrpSpPr/>
            <p:nvPr/>
          </p:nvGrpSpPr>
          <p:grpSpPr>
            <a:xfrm>
              <a:off x="5436718" y="2743200"/>
              <a:ext cx="3175185" cy="4343400"/>
              <a:chOff x="5436718" y="2743200"/>
              <a:chExt cx="3175185" cy="4343400"/>
            </a:xfrm>
          </p:grpSpPr>
          <p:sp>
            <p:nvSpPr>
              <p:cNvPr id="214" name="ZoneTexte 213"/>
              <p:cNvSpPr txBox="1"/>
              <p:nvPr/>
            </p:nvSpPr>
            <p:spPr>
              <a:xfrm>
                <a:off x="5849149" y="5270718"/>
                <a:ext cx="2151851" cy="1815882"/>
              </a:xfrm>
              <a:prstGeom prst="rect">
                <a:avLst/>
              </a:prstGeom>
              <a:noFill/>
            </p:spPr>
            <p:txBody>
              <a:bodyPr wrap="none" rtlCol="0">
                <a:spAutoFit/>
              </a:bodyPr>
              <a:lstStyle/>
              <a:p>
                <a:r>
                  <a:rPr lang="fr-FR" sz="1400" dirty="0" smtClean="0">
                    <a:solidFill>
                      <a:schemeClr val="bg1"/>
                    </a:solidFill>
                  </a:rPr>
                  <a:t>Dixon et al., Nature,  2012</a:t>
                </a:r>
              </a:p>
              <a:p>
                <a:r>
                  <a:rPr lang="fr-FR" sz="1400" dirty="0" smtClean="0">
                    <a:solidFill>
                      <a:schemeClr val="bg1"/>
                    </a:solidFill>
                  </a:rPr>
                  <a:t>Nora et al., Nature,  2012</a:t>
                </a:r>
              </a:p>
              <a:p>
                <a:r>
                  <a:rPr lang="fr-FR" sz="1400" dirty="0" smtClean="0">
                    <a:solidFill>
                      <a:schemeClr val="bg1"/>
                    </a:solidFill>
                  </a:rPr>
                  <a:t>Jin et al., Nature, 2013 </a:t>
                </a:r>
              </a:p>
              <a:p>
                <a:r>
                  <a:rPr lang="fr-FR" sz="1400" dirty="0" err="1" smtClean="0">
                    <a:solidFill>
                      <a:schemeClr val="bg1"/>
                    </a:solidFill>
                  </a:rPr>
                  <a:t>Phillips-Cremins</a:t>
                </a:r>
                <a:r>
                  <a:rPr lang="fr-FR" sz="1400" dirty="0" smtClean="0">
                    <a:solidFill>
                      <a:schemeClr val="bg1"/>
                    </a:solidFill>
                  </a:rPr>
                  <a:t>, Cell, 2013</a:t>
                </a:r>
              </a:p>
              <a:p>
                <a:r>
                  <a:rPr lang="fr-FR" sz="1400" dirty="0" smtClean="0">
                    <a:solidFill>
                      <a:schemeClr val="bg1"/>
                    </a:solidFill>
                  </a:rPr>
                  <a:t>Nora et al., Nature, 2013</a:t>
                </a:r>
              </a:p>
              <a:p>
                <a:r>
                  <a:rPr lang="fr-FR" sz="1400" dirty="0" smtClean="0">
                    <a:solidFill>
                      <a:schemeClr val="bg1"/>
                    </a:solidFill>
                  </a:rPr>
                  <a:t>Jin et al., Nature, 2013</a:t>
                </a:r>
              </a:p>
              <a:p>
                <a:endParaRPr lang="fr-FR" sz="1400" dirty="0" smtClean="0">
                  <a:solidFill>
                    <a:schemeClr val="bg1"/>
                  </a:solidFill>
                </a:endParaRPr>
              </a:p>
              <a:p>
                <a:endParaRPr lang="fr-FR" sz="1400" dirty="0"/>
              </a:p>
            </p:txBody>
          </p:sp>
          <p:grpSp>
            <p:nvGrpSpPr>
              <p:cNvPr id="18" name="Grouper 221"/>
              <p:cNvGrpSpPr/>
              <p:nvPr/>
            </p:nvGrpSpPr>
            <p:grpSpPr>
              <a:xfrm>
                <a:off x="5436718" y="2743200"/>
                <a:ext cx="3175185" cy="1129844"/>
                <a:chOff x="5436718" y="2743200"/>
                <a:chExt cx="3175185" cy="1129844"/>
              </a:xfrm>
            </p:grpSpPr>
            <p:sp>
              <p:nvSpPr>
                <p:cNvPr id="215" name="ZoneTexte 214"/>
                <p:cNvSpPr txBox="1"/>
                <p:nvPr/>
              </p:nvSpPr>
              <p:spPr>
                <a:xfrm>
                  <a:off x="5436718" y="3134380"/>
                  <a:ext cx="3175185" cy="738664"/>
                </a:xfrm>
                <a:prstGeom prst="rect">
                  <a:avLst/>
                </a:prstGeom>
                <a:noFill/>
              </p:spPr>
              <p:txBody>
                <a:bodyPr wrap="none" rtlCol="0">
                  <a:spAutoFit/>
                </a:bodyPr>
                <a:lstStyle/>
                <a:p>
                  <a:pPr algn="ctr"/>
                  <a:r>
                    <a:rPr lang="fr-FR" sz="1400" dirty="0" err="1" smtClean="0">
                      <a:solidFill>
                        <a:schemeClr val="bg1"/>
                      </a:solidFill>
                    </a:rPr>
                    <a:t>Human</a:t>
                  </a:r>
                  <a:r>
                    <a:rPr lang="fr-FR" sz="1400" dirty="0" smtClean="0">
                      <a:solidFill>
                        <a:schemeClr val="bg1"/>
                      </a:solidFill>
                    </a:rPr>
                    <a:t> 10</a:t>
                  </a:r>
                  <a:r>
                    <a:rPr lang="fr-FR" sz="1400" baseline="30000" dirty="0" smtClean="0">
                      <a:solidFill>
                        <a:schemeClr val="bg1"/>
                      </a:solidFill>
                    </a:rPr>
                    <a:t>e</a:t>
                  </a:r>
                  <a:r>
                    <a:rPr lang="fr-FR" sz="1400" dirty="0" smtClean="0">
                      <a:solidFill>
                        <a:schemeClr val="bg1"/>
                      </a:solidFill>
                    </a:rPr>
                    <a:t>9 </a:t>
                  </a:r>
                  <a:r>
                    <a:rPr lang="fr-FR" sz="1400" dirty="0" err="1" smtClean="0">
                      <a:solidFill>
                        <a:schemeClr val="bg1"/>
                      </a:solidFill>
                    </a:rPr>
                    <a:t>bp</a:t>
                  </a:r>
                  <a:r>
                    <a:rPr lang="fr-FR" sz="1400" dirty="0" smtClean="0">
                      <a:solidFill>
                        <a:schemeClr val="bg1"/>
                      </a:solidFill>
                    </a:rPr>
                    <a:t> = 10</a:t>
                  </a:r>
                  <a:r>
                    <a:rPr lang="fr-FR" sz="1400" baseline="30000" dirty="0" smtClean="0">
                      <a:solidFill>
                        <a:schemeClr val="bg1"/>
                      </a:solidFill>
                    </a:rPr>
                    <a:t>e</a:t>
                  </a:r>
                  <a:r>
                    <a:rPr lang="fr-FR" sz="1400" dirty="0" smtClean="0">
                      <a:solidFill>
                        <a:schemeClr val="bg1"/>
                      </a:solidFill>
                    </a:rPr>
                    <a:t>5 x 10kbp</a:t>
                  </a:r>
                </a:p>
                <a:p>
                  <a:pPr algn="ctr"/>
                  <a:r>
                    <a:rPr lang="fr-FR" sz="1400" dirty="0" smtClean="0">
                      <a:solidFill>
                        <a:schemeClr val="bg1"/>
                      </a:solidFill>
                    </a:rPr>
                    <a:t>=&gt; 10</a:t>
                  </a:r>
                  <a:r>
                    <a:rPr lang="fr-FR" sz="1400" baseline="30000" dirty="0" smtClean="0">
                      <a:solidFill>
                        <a:schemeClr val="bg1"/>
                      </a:solidFill>
                    </a:rPr>
                    <a:t>e</a:t>
                  </a:r>
                  <a:r>
                    <a:rPr lang="fr-FR" sz="1400" dirty="0" smtClean="0">
                      <a:solidFill>
                        <a:schemeClr val="bg1"/>
                      </a:solidFill>
                    </a:rPr>
                    <a:t>10 </a:t>
                  </a:r>
                  <a:r>
                    <a:rPr lang="fr-FR" sz="1400" dirty="0" err="1" smtClean="0">
                      <a:solidFill>
                        <a:schemeClr val="bg1"/>
                      </a:solidFill>
                    </a:rPr>
                    <a:t>combinations</a:t>
                  </a:r>
                  <a:r>
                    <a:rPr lang="fr-FR" sz="1400" dirty="0" smtClean="0">
                      <a:solidFill>
                        <a:schemeClr val="bg1"/>
                      </a:solidFill>
                    </a:rPr>
                    <a:t> (10 billion </a:t>
                  </a:r>
                  <a:r>
                    <a:rPr lang="fr-FR" sz="1400" dirty="0" err="1" smtClean="0">
                      <a:solidFill>
                        <a:schemeClr val="bg1"/>
                      </a:solidFill>
                    </a:rPr>
                    <a:t>reads</a:t>
                  </a:r>
                  <a:r>
                    <a:rPr lang="fr-FR" sz="1400" dirty="0" smtClean="0">
                      <a:solidFill>
                        <a:schemeClr val="bg1"/>
                      </a:solidFill>
                    </a:rPr>
                    <a:t>!)</a:t>
                  </a:r>
                </a:p>
                <a:p>
                  <a:pPr algn="ctr"/>
                  <a:r>
                    <a:rPr lang="fr-FR" sz="1400" dirty="0" smtClean="0">
                      <a:solidFill>
                        <a:schemeClr val="bg1"/>
                      </a:solidFill>
                    </a:rPr>
                    <a:t>(10</a:t>
                  </a:r>
                  <a:r>
                    <a:rPr lang="fr-FR" sz="1400" baseline="30000" dirty="0" smtClean="0">
                      <a:solidFill>
                        <a:schemeClr val="bg1"/>
                      </a:solidFill>
                    </a:rPr>
                    <a:t>e</a:t>
                  </a:r>
                  <a:r>
                    <a:rPr lang="fr-FR" sz="1400" dirty="0" smtClean="0">
                      <a:solidFill>
                        <a:schemeClr val="bg1"/>
                      </a:solidFill>
                    </a:rPr>
                    <a:t>5 x 10</a:t>
                  </a:r>
                  <a:r>
                    <a:rPr lang="fr-FR" sz="1400" baseline="30000" dirty="0" smtClean="0">
                      <a:solidFill>
                        <a:schemeClr val="bg1"/>
                      </a:solidFill>
                    </a:rPr>
                    <a:t>e</a:t>
                  </a:r>
                  <a:r>
                    <a:rPr lang="fr-FR" sz="1400" dirty="0" smtClean="0">
                      <a:solidFill>
                        <a:schemeClr val="bg1"/>
                      </a:solidFill>
                    </a:rPr>
                    <a:t>5)</a:t>
                  </a:r>
                  <a:endParaRPr lang="fr-FR" sz="1400" dirty="0"/>
                </a:p>
              </p:txBody>
            </p:sp>
            <p:grpSp>
              <p:nvGrpSpPr>
                <p:cNvPr id="19" name="Grouper 220"/>
                <p:cNvGrpSpPr/>
                <p:nvPr/>
              </p:nvGrpSpPr>
              <p:grpSpPr>
                <a:xfrm>
                  <a:off x="5562600" y="2743200"/>
                  <a:ext cx="2160000" cy="457200"/>
                  <a:chOff x="5562600" y="2743200"/>
                  <a:chExt cx="2160000" cy="457200"/>
                </a:xfrm>
              </p:grpSpPr>
              <p:cxnSp>
                <p:nvCxnSpPr>
                  <p:cNvPr id="213" name="Connecteur droit 212"/>
                  <p:cNvCxnSpPr/>
                  <p:nvPr/>
                </p:nvCxnSpPr>
                <p:spPr>
                  <a:xfrm>
                    <a:off x="5562600" y="2970212"/>
                    <a:ext cx="2160000" cy="1588"/>
                  </a:xfrm>
                  <a:prstGeom prst="line">
                    <a:avLst/>
                  </a:prstGeom>
                  <a:ln w="34925"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16" name="Rectangle 215"/>
                  <p:cNvSpPr/>
                  <p:nvPr/>
                </p:nvSpPr>
                <p:spPr>
                  <a:xfrm>
                    <a:off x="5825067" y="2785533"/>
                    <a:ext cx="152400" cy="381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7" name="Rectangle 216"/>
                  <p:cNvSpPr/>
                  <p:nvPr/>
                </p:nvSpPr>
                <p:spPr>
                  <a:xfrm>
                    <a:off x="6248400" y="2743200"/>
                    <a:ext cx="152400" cy="381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8" name="Rectangle 217"/>
                  <p:cNvSpPr/>
                  <p:nvPr/>
                </p:nvSpPr>
                <p:spPr>
                  <a:xfrm>
                    <a:off x="6705600" y="2743200"/>
                    <a:ext cx="152400" cy="381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9" name="Rectangle 218"/>
                  <p:cNvSpPr/>
                  <p:nvPr/>
                </p:nvSpPr>
                <p:spPr>
                  <a:xfrm>
                    <a:off x="7162800" y="2819400"/>
                    <a:ext cx="152400" cy="381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0" name="Rectangle 219"/>
                  <p:cNvSpPr/>
                  <p:nvPr/>
                </p:nvSpPr>
                <p:spPr>
                  <a:xfrm>
                    <a:off x="7467600" y="2819400"/>
                    <a:ext cx="152400" cy="381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grpSp>
          <p:nvGrpSpPr>
            <p:cNvPr id="20" name="Grouper 231"/>
            <p:cNvGrpSpPr/>
            <p:nvPr/>
          </p:nvGrpSpPr>
          <p:grpSpPr>
            <a:xfrm>
              <a:off x="6584950" y="2702981"/>
              <a:ext cx="829733" cy="332319"/>
              <a:chOff x="6612467" y="2683931"/>
              <a:chExt cx="829733" cy="332319"/>
            </a:xfrm>
          </p:grpSpPr>
          <p:sp>
            <p:nvSpPr>
              <p:cNvPr id="230" name="Arc 229"/>
              <p:cNvSpPr/>
              <p:nvPr/>
            </p:nvSpPr>
            <p:spPr>
              <a:xfrm>
                <a:off x="6612467" y="2683931"/>
                <a:ext cx="778933" cy="330200"/>
              </a:xfrm>
              <a:prstGeom prst="arc">
                <a:avLst/>
              </a:prstGeom>
              <a:ln>
                <a:solidFill>
                  <a:schemeClr val="bg1">
                    <a:lumMod val="75000"/>
                  </a:schemeClr>
                </a:solidFill>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31" name="Arc 230"/>
              <p:cNvSpPr/>
              <p:nvPr/>
            </p:nvSpPr>
            <p:spPr>
              <a:xfrm flipH="1">
                <a:off x="6663267" y="2686050"/>
                <a:ext cx="778933" cy="330200"/>
              </a:xfrm>
              <a:prstGeom prst="arc">
                <a:avLst/>
              </a:prstGeom>
              <a:ln>
                <a:solidFill>
                  <a:schemeClr val="bg1">
                    <a:lumMod val="75000"/>
                  </a:schemeClr>
                </a:solidFill>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sp>
        <p:nvSpPr>
          <p:cNvPr id="233" name="ZoneTexte 232"/>
          <p:cNvSpPr txBox="1"/>
          <p:nvPr/>
        </p:nvSpPr>
        <p:spPr>
          <a:xfrm>
            <a:off x="4786378" y="4340423"/>
            <a:ext cx="4086688" cy="307777"/>
          </a:xfrm>
          <a:prstGeom prst="rect">
            <a:avLst/>
          </a:prstGeom>
          <a:noFill/>
        </p:spPr>
        <p:txBody>
          <a:bodyPr wrap="none" rtlCol="0">
            <a:spAutoFit/>
          </a:bodyPr>
          <a:lstStyle/>
          <a:p>
            <a:r>
              <a:rPr lang="fr-FR" sz="1400" u="sng" dirty="0" smtClean="0">
                <a:solidFill>
                  <a:schemeClr val="bg1"/>
                </a:solidFill>
              </a:rPr>
              <a:t>ONE MAIN OBJECTIVE = HIGHER RESOLUTION &lt; 1 </a:t>
            </a:r>
            <a:r>
              <a:rPr lang="fr-FR" sz="1400" u="sng" dirty="0" err="1" smtClean="0">
                <a:solidFill>
                  <a:schemeClr val="bg1"/>
                </a:solidFill>
              </a:rPr>
              <a:t>Kbp</a:t>
            </a:r>
            <a:endParaRPr lang="fr-FR" sz="1400" u="sng" dirty="0" smtClean="0">
              <a:solidFill>
                <a:schemeClr val="bg1"/>
              </a:solidFill>
            </a:endParaRPr>
          </a:p>
        </p:txBody>
      </p:sp>
      <p:grpSp>
        <p:nvGrpSpPr>
          <p:cNvPr id="21" name="Grouper 85"/>
          <p:cNvGrpSpPr/>
          <p:nvPr/>
        </p:nvGrpSpPr>
        <p:grpSpPr>
          <a:xfrm>
            <a:off x="1016206" y="2895600"/>
            <a:ext cx="660194" cy="369332"/>
            <a:chOff x="1016206" y="2895600"/>
            <a:chExt cx="660194" cy="369332"/>
          </a:xfrm>
        </p:grpSpPr>
        <p:cxnSp>
          <p:nvCxnSpPr>
            <p:cNvPr id="84" name="Connecteur droit 83"/>
            <p:cNvCxnSpPr/>
            <p:nvPr/>
          </p:nvCxnSpPr>
          <p:spPr>
            <a:xfrm>
              <a:off x="1159933" y="2895600"/>
              <a:ext cx="408600"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5" name="ZoneTexte 84"/>
            <p:cNvSpPr txBox="1"/>
            <p:nvPr/>
          </p:nvSpPr>
          <p:spPr>
            <a:xfrm>
              <a:off x="1016206" y="2895600"/>
              <a:ext cx="660194" cy="369332"/>
            </a:xfrm>
            <a:prstGeom prst="rect">
              <a:avLst/>
            </a:prstGeom>
            <a:noFill/>
          </p:spPr>
          <p:txBody>
            <a:bodyPr wrap="none" rtlCol="0">
              <a:spAutoFit/>
            </a:bodyPr>
            <a:lstStyle/>
            <a:p>
              <a:r>
                <a:rPr lang="fr-FR" b="1" dirty="0" smtClean="0">
                  <a:solidFill>
                    <a:schemeClr val="bg1"/>
                  </a:solidFill>
                </a:rPr>
                <a:t>1kbp</a:t>
              </a:r>
              <a:endParaRPr lang="fr-FR" b="1" dirty="0">
                <a:solidFill>
                  <a:schemeClr val="bg1"/>
                </a:solidFill>
              </a:endParaRPr>
            </a:p>
          </p:txBody>
        </p:sp>
      </p:grpSp>
      <p:sp>
        <p:nvSpPr>
          <p:cNvPr id="87" name="ZoneTexte 86"/>
          <p:cNvSpPr txBox="1"/>
          <p:nvPr/>
        </p:nvSpPr>
        <p:spPr>
          <a:xfrm>
            <a:off x="3361039" y="2743200"/>
            <a:ext cx="1758063" cy="461665"/>
          </a:xfrm>
          <a:prstGeom prst="rect">
            <a:avLst/>
          </a:prstGeom>
          <a:noFill/>
        </p:spPr>
        <p:txBody>
          <a:bodyPr wrap="none" rtlCol="0">
            <a:spAutoFit/>
          </a:bodyPr>
          <a:lstStyle/>
          <a:p>
            <a:r>
              <a:rPr lang="fr-FR" sz="1200" i="1" dirty="0" smtClean="0">
                <a:solidFill>
                  <a:schemeClr val="bg1"/>
                </a:solidFill>
              </a:rPr>
              <a:t>877 </a:t>
            </a:r>
            <a:r>
              <a:rPr lang="fr-FR" sz="1200" i="1" dirty="0" err="1" smtClean="0">
                <a:solidFill>
                  <a:schemeClr val="bg1"/>
                </a:solidFill>
              </a:rPr>
              <a:t>long-range</a:t>
            </a:r>
            <a:r>
              <a:rPr lang="fr-FR" sz="1200" i="1" dirty="0" smtClean="0">
                <a:solidFill>
                  <a:schemeClr val="bg1"/>
                </a:solidFill>
              </a:rPr>
              <a:t> </a:t>
            </a:r>
            <a:r>
              <a:rPr lang="fr-FR" sz="1200" i="1" dirty="0" err="1" smtClean="0">
                <a:solidFill>
                  <a:schemeClr val="bg1"/>
                </a:solidFill>
              </a:rPr>
              <a:t>targets</a:t>
            </a:r>
            <a:r>
              <a:rPr lang="fr-FR" sz="1200" i="1" dirty="0" smtClean="0">
                <a:solidFill>
                  <a:schemeClr val="bg1"/>
                </a:solidFill>
              </a:rPr>
              <a:t> ?</a:t>
            </a:r>
          </a:p>
          <a:p>
            <a:r>
              <a:rPr lang="fr-FR" sz="1200" i="1" dirty="0" smtClean="0">
                <a:solidFill>
                  <a:schemeClr val="bg1"/>
                </a:solidFill>
              </a:rPr>
              <a:t>877 3C </a:t>
            </a:r>
            <a:r>
              <a:rPr lang="fr-FR" sz="1200" i="1" dirty="0" err="1" smtClean="0">
                <a:solidFill>
                  <a:schemeClr val="bg1"/>
                </a:solidFill>
              </a:rPr>
              <a:t>assays</a:t>
            </a:r>
            <a:r>
              <a:rPr lang="fr-FR" sz="1200" i="1" dirty="0" smtClean="0">
                <a:solidFill>
                  <a:schemeClr val="bg1"/>
                </a:solidFill>
              </a:rPr>
              <a:t> ! ! !</a:t>
            </a:r>
            <a:endParaRPr lang="fr-FR" sz="1200" i="1" dirty="0">
              <a:solidFill>
                <a:schemeClr val="bg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23687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accel="50000" decel="5000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slide(fromBottom)">
                                      <p:cBhvr>
                                        <p:cTn id="17" dur="500"/>
                                        <p:tgtEl>
                                          <p:spTgt spid="2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33"/>
                                        </p:tgtEl>
                                        <p:attrNameLst>
                                          <p:attrName>style.visibility</p:attrName>
                                        </p:attrNameLst>
                                      </p:cBhvr>
                                      <p:to>
                                        <p:strVal val="visible"/>
                                      </p:to>
                                    </p:set>
                                    <p:animEffect transition="in" filter="fade">
                                      <p:cBhvr>
                                        <p:cTn id="21" dur="2000"/>
                                        <p:tgtEl>
                                          <p:spTgt spid="233"/>
                                        </p:tgtEl>
                                      </p:cBhvr>
                                    </p:animEffect>
                                  </p:childTnLst>
                                </p:cTn>
                              </p:par>
                            </p:childTnLst>
                          </p:cTn>
                        </p:par>
                        <p:par>
                          <p:cTn id="22" fill="hold">
                            <p:stCondLst>
                              <p:cond delay="25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ppt_x"/>
                                          </p:val>
                                        </p:tav>
                                        <p:tav tm="100000">
                                          <p:val>
                                            <p:strVal val="#ppt_x"/>
                                          </p:val>
                                        </p:tav>
                                      </p:tavLst>
                                    </p:anim>
                                    <p:anim calcmode="lin" valueType="num">
                                      <p:cBhvr additive="base">
                                        <p:cTn id="2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87" grpId="0"/>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52" name="ZoneTexte 3"/>
          <p:cNvSpPr txBox="1">
            <a:spLocks noChangeArrowheads="1"/>
          </p:cNvSpPr>
          <p:nvPr/>
        </p:nvSpPr>
        <p:spPr bwMode="auto">
          <a:xfrm>
            <a:off x="1007539" y="270934"/>
            <a:ext cx="7086600" cy="707886"/>
          </a:xfrm>
          <a:prstGeom prst="rect">
            <a:avLst/>
          </a:prstGeom>
          <a:noFill/>
          <a:ln w="9525">
            <a:noFill/>
            <a:miter lim="800000"/>
            <a:headEnd/>
            <a:tailEnd/>
          </a:ln>
        </p:spPr>
        <p:txBody>
          <a:bodyPr wrap="square">
            <a:prstTxWarp prst="textNoShape">
              <a:avLst/>
            </a:prstTxWarp>
            <a:spAutoFit/>
          </a:bodyPr>
          <a:lstStyle/>
          <a:p>
            <a:pPr algn="ctr"/>
            <a:r>
              <a:rPr lang="fr-FR" sz="2000" b="1" dirty="0" err="1" smtClean="0">
                <a:solidFill>
                  <a:schemeClr val="bg1"/>
                </a:solidFill>
              </a:rPr>
              <a:t>Detection</a:t>
            </a:r>
            <a:r>
              <a:rPr lang="fr-FR" sz="2000" b="1" dirty="0" smtClean="0">
                <a:solidFill>
                  <a:schemeClr val="bg1"/>
                </a:solidFill>
              </a:rPr>
              <a:t> of </a:t>
            </a:r>
            <a:r>
              <a:rPr lang="fr-FR" sz="2000" b="1" dirty="0" err="1" smtClean="0">
                <a:solidFill>
                  <a:schemeClr val="bg1"/>
                </a:solidFill>
              </a:rPr>
              <a:t>specific</a:t>
            </a:r>
            <a:r>
              <a:rPr lang="fr-FR" sz="2000" b="1" dirty="0" smtClean="0">
                <a:solidFill>
                  <a:schemeClr val="bg1"/>
                </a:solidFill>
              </a:rPr>
              <a:t> </a:t>
            </a:r>
            <a:r>
              <a:rPr lang="fr-FR" sz="2000" b="1" dirty="0" err="1" smtClean="0">
                <a:solidFill>
                  <a:schemeClr val="bg1"/>
                </a:solidFill>
              </a:rPr>
              <a:t>long-range</a:t>
            </a:r>
            <a:r>
              <a:rPr lang="fr-FR" sz="2000" b="1" dirty="0" smtClean="0">
                <a:solidFill>
                  <a:schemeClr val="bg1"/>
                </a:solidFill>
              </a:rPr>
              <a:t> interactions in </a:t>
            </a:r>
            <a:r>
              <a:rPr lang="fr-FR" sz="2000" b="1" dirty="0" err="1" smtClean="0">
                <a:solidFill>
                  <a:schemeClr val="bg1"/>
                </a:solidFill>
              </a:rPr>
              <a:t>chromatin</a:t>
            </a:r>
            <a:endParaRPr lang="fr-FR" sz="2000" b="1" dirty="0" smtClean="0">
              <a:solidFill>
                <a:schemeClr val="bg1"/>
              </a:solidFill>
            </a:endParaRPr>
          </a:p>
          <a:p>
            <a:pPr algn="ctr"/>
            <a:r>
              <a:rPr lang="fr-FR" sz="2000" b="1" dirty="0" smtClean="0">
                <a:solidFill>
                  <a:schemeClr val="bg1"/>
                </a:solidFill>
              </a:rPr>
              <a:t>3C </a:t>
            </a:r>
            <a:r>
              <a:rPr lang="fr-FR" sz="2000" b="1" i="1" dirty="0" smtClean="0">
                <a:solidFill>
                  <a:schemeClr val="bg1"/>
                </a:solidFill>
              </a:rPr>
              <a:t>versus </a:t>
            </a:r>
            <a:r>
              <a:rPr lang="fr-FR" sz="2000" b="1" dirty="0" err="1" smtClean="0">
                <a:solidFill>
                  <a:schemeClr val="bg1"/>
                </a:solidFill>
              </a:rPr>
              <a:t>ChIP-Seq</a:t>
            </a:r>
            <a:endParaRPr lang="fr-FR" sz="2000" b="1" dirty="0">
              <a:solidFill>
                <a:schemeClr val="bg1"/>
              </a:solidFill>
            </a:endParaRPr>
          </a:p>
        </p:txBody>
      </p:sp>
      <p:sp>
        <p:nvSpPr>
          <p:cNvPr id="53" name="Rectangle 52"/>
          <p:cNvSpPr/>
          <p:nvPr/>
        </p:nvSpPr>
        <p:spPr>
          <a:xfrm>
            <a:off x="904925" y="1353990"/>
            <a:ext cx="3572425" cy="5400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 name="Grouper 240"/>
          <p:cNvGrpSpPr/>
          <p:nvPr/>
        </p:nvGrpSpPr>
        <p:grpSpPr>
          <a:xfrm>
            <a:off x="2698280" y="1595358"/>
            <a:ext cx="734261" cy="1620502"/>
            <a:chOff x="4202890" y="2436482"/>
            <a:chExt cx="734261" cy="1620502"/>
          </a:xfrm>
        </p:grpSpPr>
        <p:grpSp>
          <p:nvGrpSpPr>
            <p:cNvPr id="3" name="Grouper 224"/>
            <p:cNvGrpSpPr/>
            <p:nvPr/>
          </p:nvGrpSpPr>
          <p:grpSpPr>
            <a:xfrm>
              <a:off x="4202890" y="2436482"/>
              <a:ext cx="734261" cy="1121443"/>
              <a:chOff x="4279090" y="2334882"/>
              <a:chExt cx="734261" cy="1121443"/>
            </a:xfrm>
          </p:grpSpPr>
          <p:sp>
            <p:nvSpPr>
              <p:cNvPr id="60" name="Freeform 42"/>
              <p:cNvSpPr>
                <a:spLocks/>
              </p:cNvSpPr>
              <p:nvPr/>
            </p:nvSpPr>
            <p:spPr bwMode="auto">
              <a:xfrm rot="11454637">
                <a:off x="4289217" y="2555753"/>
                <a:ext cx="405979" cy="842810"/>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61" name="Rectangle 70"/>
              <p:cNvSpPr>
                <a:spLocks/>
              </p:cNvSpPr>
              <p:nvPr/>
            </p:nvSpPr>
            <p:spPr bwMode="auto">
              <a:xfrm>
                <a:off x="4299430" y="2334882"/>
                <a:ext cx="713921" cy="184666"/>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200" b="1" dirty="0">
                    <a:solidFill>
                      <a:schemeClr val="bg1"/>
                    </a:solidFill>
                    <a:ea typeface="Arial" charset="0"/>
                    <a:cs typeface="Arial" charset="0"/>
                    <a:sym typeface="Arial" charset="0"/>
                  </a:rPr>
                  <a:t>DNA loops</a:t>
                </a:r>
              </a:p>
            </p:txBody>
          </p:sp>
          <p:sp>
            <p:nvSpPr>
              <p:cNvPr id="62" name="AutoShape 7"/>
              <p:cNvSpPr>
                <a:spLocks/>
              </p:cNvSpPr>
              <p:nvPr/>
            </p:nvSpPr>
            <p:spPr bwMode="auto">
              <a:xfrm>
                <a:off x="4279090" y="32420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grpSp>
        <p:grpSp>
          <p:nvGrpSpPr>
            <p:cNvPr id="4" name="Group 1105"/>
            <p:cNvGrpSpPr>
              <a:grpSpLocks/>
            </p:cNvGrpSpPr>
            <p:nvPr/>
          </p:nvGrpSpPr>
          <p:grpSpPr bwMode="auto">
            <a:xfrm rot="2931981">
              <a:off x="4503238" y="3635468"/>
              <a:ext cx="611189" cy="231848"/>
              <a:chOff x="3581" y="1094"/>
              <a:chExt cx="385" cy="146"/>
            </a:xfrm>
          </p:grpSpPr>
          <p:sp>
            <p:nvSpPr>
              <p:cNvPr id="57" name="Line 38"/>
              <p:cNvSpPr>
                <a:spLocks noChangeShapeType="1"/>
              </p:cNvSpPr>
              <p:nvPr/>
            </p:nvSpPr>
            <p:spPr bwMode="auto">
              <a:xfrm>
                <a:off x="3581" y="1094"/>
                <a:ext cx="200" cy="1"/>
              </a:xfrm>
              <a:prstGeom prst="line">
                <a:avLst/>
              </a:prstGeom>
              <a:noFill/>
              <a:ln w="34925">
                <a:solidFill>
                  <a:srgbClr val="3366FF"/>
                </a:solidFill>
                <a:round/>
                <a:headEnd/>
                <a:tailEnd type="triangle" w="lg" len="med"/>
              </a:ln>
            </p:spPr>
            <p:txBody>
              <a:bodyPr lIns="0" tIns="0" rIns="0" bIns="0">
                <a:prstTxWarp prst="textNoShape">
                  <a:avLst/>
                </a:prstTxWarp>
              </a:bodyPr>
              <a:lstStyle/>
              <a:p>
                <a:endParaRPr lang="fr-FR"/>
              </a:p>
            </p:txBody>
          </p:sp>
          <p:sp>
            <p:nvSpPr>
              <p:cNvPr id="58" name="Line 42"/>
              <p:cNvSpPr>
                <a:spLocks noChangeShapeType="1"/>
              </p:cNvSpPr>
              <p:nvPr/>
            </p:nvSpPr>
            <p:spPr bwMode="auto">
              <a:xfrm>
                <a:off x="3596" y="1096"/>
                <a:ext cx="0" cy="144"/>
              </a:xfrm>
              <a:prstGeom prst="line">
                <a:avLst/>
              </a:prstGeom>
              <a:noFill/>
              <a:ln w="44450">
                <a:solidFill>
                  <a:srgbClr val="3366FF"/>
                </a:solidFill>
                <a:round/>
                <a:headEnd/>
                <a:tailEnd/>
              </a:ln>
            </p:spPr>
            <p:txBody>
              <a:bodyPr wrap="none" anchor="ctr">
                <a:prstTxWarp prst="textNoShape">
                  <a:avLst/>
                </a:prstTxWarp>
              </a:bodyPr>
              <a:lstStyle/>
              <a:p>
                <a:endParaRPr lang="fr-FR"/>
              </a:p>
            </p:txBody>
          </p:sp>
          <p:sp>
            <p:nvSpPr>
              <p:cNvPr id="59" name="Line 43"/>
              <p:cNvSpPr>
                <a:spLocks noChangeShapeType="1"/>
              </p:cNvSpPr>
              <p:nvPr/>
            </p:nvSpPr>
            <p:spPr bwMode="auto">
              <a:xfrm>
                <a:off x="3582" y="1222"/>
                <a:ext cx="384" cy="0"/>
              </a:xfrm>
              <a:prstGeom prst="line">
                <a:avLst/>
              </a:prstGeom>
              <a:noFill/>
              <a:ln w="63500">
                <a:solidFill>
                  <a:srgbClr val="3366FF"/>
                </a:solidFill>
                <a:round/>
                <a:headEnd/>
                <a:tailEnd/>
              </a:ln>
            </p:spPr>
            <p:txBody>
              <a:bodyPr wrap="none" anchor="ctr">
                <a:prstTxWarp prst="textNoShape">
                  <a:avLst/>
                </a:prstTxWarp>
              </a:bodyPr>
              <a:lstStyle/>
              <a:p>
                <a:endParaRPr lang="fr-FR"/>
              </a:p>
            </p:txBody>
          </p:sp>
        </p:grpSp>
      </p:grpSp>
      <p:grpSp>
        <p:nvGrpSpPr>
          <p:cNvPr id="5" name="Grouper 67"/>
          <p:cNvGrpSpPr/>
          <p:nvPr/>
        </p:nvGrpSpPr>
        <p:grpSpPr>
          <a:xfrm>
            <a:off x="6637111" y="2094818"/>
            <a:ext cx="1418613" cy="378804"/>
            <a:chOff x="4970186" y="4423829"/>
            <a:chExt cx="1418613" cy="378804"/>
          </a:xfrm>
        </p:grpSpPr>
        <p:cxnSp>
          <p:nvCxnSpPr>
            <p:cNvPr id="64" name="Connecteur droit avec flèche 63"/>
            <p:cNvCxnSpPr/>
            <p:nvPr/>
          </p:nvCxnSpPr>
          <p:spPr>
            <a:xfrm rot="10800000" flipV="1">
              <a:off x="4970186" y="4681935"/>
              <a:ext cx="233370" cy="120698"/>
            </a:xfrm>
            <a:prstGeom prst="straightConnector1">
              <a:avLst/>
            </a:prstGeom>
            <a:ln w="28575" cap="flat" cmpd="sng" algn="ctr">
              <a:solidFill>
                <a:srgbClr val="98CACE"/>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65" name="ZoneTexte 64"/>
            <p:cNvSpPr txBox="1"/>
            <p:nvPr/>
          </p:nvSpPr>
          <p:spPr>
            <a:xfrm>
              <a:off x="5037673" y="4423829"/>
              <a:ext cx="1351126" cy="307777"/>
            </a:xfrm>
            <a:prstGeom prst="rect">
              <a:avLst/>
            </a:prstGeom>
            <a:noFill/>
          </p:spPr>
          <p:txBody>
            <a:bodyPr wrap="none" rtlCol="0">
              <a:spAutoFit/>
            </a:bodyPr>
            <a:lstStyle/>
            <a:p>
              <a:r>
                <a:rPr lang="fr-FR" sz="1400" b="1" dirty="0" smtClean="0">
                  <a:solidFill>
                    <a:srgbClr val="98CACE"/>
                  </a:solidFill>
                </a:rPr>
                <a:t>indirect </a:t>
              </a:r>
              <a:r>
                <a:rPr lang="fr-FR" sz="1400" b="1" dirty="0" err="1" smtClean="0">
                  <a:solidFill>
                    <a:srgbClr val="98CACE"/>
                  </a:solidFill>
                </a:rPr>
                <a:t>peaks</a:t>
              </a:r>
              <a:r>
                <a:rPr lang="fr-FR" sz="1400" b="1" dirty="0" smtClean="0">
                  <a:solidFill>
                    <a:srgbClr val="98CACE"/>
                  </a:solidFill>
                </a:rPr>
                <a:t> ?</a:t>
              </a:r>
              <a:endParaRPr lang="fr-FR" sz="1400" b="1" dirty="0">
                <a:solidFill>
                  <a:srgbClr val="98CACE"/>
                </a:solidFill>
              </a:endParaRPr>
            </a:p>
          </p:txBody>
        </p:sp>
      </p:grpSp>
      <p:sp>
        <p:nvSpPr>
          <p:cNvPr id="66" name="Rectangle 70"/>
          <p:cNvSpPr>
            <a:spLocks/>
          </p:cNvSpPr>
          <p:nvPr/>
        </p:nvSpPr>
        <p:spPr bwMode="auto">
          <a:xfrm>
            <a:off x="992764" y="1426034"/>
            <a:ext cx="1222750" cy="738664"/>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dirty="0" smtClean="0">
                <a:solidFill>
                  <a:schemeClr val="bg1"/>
                </a:solidFill>
                <a:ea typeface="Arial" charset="0"/>
                <a:cs typeface="Arial" charset="0"/>
                <a:sym typeface="Arial" charset="0"/>
              </a:rPr>
              <a:t>Chromosome</a:t>
            </a:r>
          </a:p>
          <a:p>
            <a:pPr marL="39688"/>
            <a:r>
              <a:rPr lang="en-US" sz="1600" b="1" dirty="0" smtClean="0">
                <a:solidFill>
                  <a:schemeClr val="bg1"/>
                </a:solidFill>
                <a:ea typeface="Arial" charset="0"/>
                <a:cs typeface="Arial" charset="0"/>
                <a:sym typeface="Arial" charset="0"/>
              </a:rPr>
              <a:t>Conformation</a:t>
            </a:r>
          </a:p>
          <a:p>
            <a:pPr marL="39688"/>
            <a:r>
              <a:rPr lang="en-US" sz="1600" b="1" dirty="0" smtClean="0">
                <a:solidFill>
                  <a:schemeClr val="bg1"/>
                </a:solidFill>
                <a:ea typeface="Arial" charset="0"/>
                <a:cs typeface="Arial" charset="0"/>
                <a:sym typeface="Arial" charset="0"/>
              </a:rPr>
              <a:t>Capture</a:t>
            </a:r>
            <a:endParaRPr lang="en-US" sz="1600" b="1" dirty="0">
              <a:solidFill>
                <a:schemeClr val="bg1"/>
              </a:solidFill>
              <a:ea typeface="Arial" charset="0"/>
              <a:cs typeface="Arial" charset="0"/>
              <a:sym typeface="Arial" charset="0"/>
            </a:endParaRPr>
          </a:p>
        </p:txBody>
      </p:sp>
      <p:sp>
        <p:nvSpPr>
          <p:cNvPr id="67" name="Rectangle 70"/>
          <p:cNvSpPr>
            <a:spLocks/>
          </p:cNvSpPr>
          <p:nvPr/>
        </p:nvSpPr>
        <p:spPr bwMode="auto">
          <a:xfrm>
            <a:off x="2047299" y="2291838"/>
            <a:ext cx="519733"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smtClean="0">
                <a:solidFill>
                  <a:schemeClr val="bg1"/>
                </a:solidFill>
                <a:ea typeface="Arial" charset="0"/>
                <a:cs typeface="Arial" charset="0"/>
                <a:sym typeface="Arial" charset="0"/>
              </a:rPr>
              <a:t>X-link</a:t>
            </a:r>
            <a:endParaRPr lang="en-US" sz="1600" b="1" dirty="0">
              <a:solidFill>
                <a:schemeClr val="bg1"/>
              </a:solidFill>
              <a:ea typeface="Arial" charset="0"/>
              <a:cs typeface="Arial" charset="0"/>
              <a:sym typeface="Arial" charset="0"/>
            </a:endParaRPr>
          </a:p>
        </p:txBody>
      </p:sp>
      <p:cxnSp>
        <p:nvCxnSpPr>
          <p:cNvPr id="68" name="Connecteur en arc 67"/>
          <p:cNvCxnSpPr/>
          <p:nvPr/>
        </p:nvCxnSpPr>
        <p:spPr>
          <a:xfrm flipV="1">
            <a:off x="1931219" y="2646552"/>
            <a:ext cx="813911" cy="210340"/>
          </a:xfrm>
          <a:prstGeom prst="curvedConnector3">
            <a:avLst>
              <a:gd name="adj1" fmla="val 50000"/>
            </a:avLst>
          </a:prstGeom>
          <a:ln w="12700"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necteur droit 68"/>
          <p:cNvCxnSpPr/>
          <p:nvPr/>
        </p:nvCxnSpPr>
        <p:spPr>
          <a:xfrm rot="16200000" flipH="1">
            <a:off x="2910667" y="2734506"/>
            <a:ext cx="599769" cy="517075"/>
          </a:xfrm>
          <a:prstGeom prst="line">
            <a:avLst/>
          </a:prstGeom>
          <a:ln w="1905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6" name="Grouper 83"/>
          <p:cNvGrpSpPr/>
          <p:nvPr/>
        </p:nvGrpSpPr>
        <p:grpSpPr>
          <a:xfrm>
            <a:off x="2506132" y="3357036"/>
            <a:ext cx="554989" cy="492903"/>
            <a:chOff x="5705525" y="3519615"/>
            <a:chExt cx="554989" cy="492903"/>
          </a:xfrm>
        </p:grpSpPr>
        <p:cxnSp>
          <p:nvCxnSpPr>
            <p:cNvPr id="71" name="Connecteur en arc 70"/>
            <p:cNvCxnSpPr/>
            <p:nvPr/>
          </p:nvCxnSpPr>
          <p:spPr>
            <a:xfrm rot="16200000" flipH="1">
              <a:off x="5707448" y="3646810"/>
              <a:ext cx="376489" cy="122099"/>
            </a:xfrm>
            <a:prstGeom prst="curvedConnector3">
              <a:avLst>
                <a:gd name="adj1" fmla="val 51125"/>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3" name="Connecteur en arc 72"/>
            <p:cNvCxnSpPr/>
            <p:nvPr/>
          </p:nvCxnSpPr>
          <p:spPr>
            <a:xfrm rot="5400000">
              <a:off x="6014725" y="3620596"/>
              <a:ext cx="309904" cy="169060"/>
            </a:xfrm>
            <a:prstGeom prst="curvedConnector3">
              <a:avLst>
                <a:gd name="adj1" fmla="val 50000"/>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4"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75"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76" name="Connecteur en arc 75"/>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7"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78"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grpSp>
        <p:nvGrpSpPr>
          <p:cNvPr id="7" name="Grouper 239"/>
          <p:cNvGrpSpPr/>
          <p:nvPr/>
        </p:nvGrpSpPr>
        <p:grpSpPr>
          <a:xfrm>
            <a:off x="4648200" y="1354673"/>
            <a:ext cx="3576131" cy="5400000"/>
            <a:chOff x="4648200" y="1354673"/>
            <a:chExt cx="3576131" cy="5400000"/>
          </a:xfrm>
        </p:grpSpPr>
        <p:sp>
          <p:nvSpPr>
            <p:cNvPr id="80" name="Rectangle 70"/>
            <p:cNvSpPr>
              <a:spLocks/>
            </p:cNvSpPr>
            <p:nvPr/>
          </p:nvSpPr>
          <p:spPr bwMode="auto">
            <a:xfrm>
              <a:off x="4724400" y="1438655"/>
              <a:ext cx="2034671"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err="1" smtClean="0">
                  <a:solidFill>
                    <a:schemeClr val="bg1"/>
                  </a:solidFill>
                  <a:ea typeface="Arial" charset="0"/>
                  <a:cs typeface="Arial" charset="0"/>
                  <a:sym typeface="Arial" charset="0"/>
                </a:rPr>
                <a:t>ChIP-Seq</a:t>
              </a:r>
              <a:r>
                <a:rPr lang="en-US" sz="1600" b="1" dirty="0" smtClean="0">
                  <a:solidFill>
                    <a:schemeClr val="bg1"/>
                  </a:solidFill>
                  <a:ea typeface="Arial" charset="0"/>
                  <a:cs typeface="Arial" charset="0"/>
                  <a:sym typeface="Arial" charset="0"/>
                </a:rPr>
                <a:t> Indirect peaks</a:t>
              </a:r>
              <a:endParaRPr lang="en-US" sz="1600" b="1" dirty="0">
                <a:solidFill>
                  <a:schemeClr val="bg1"/>
                </a:solidFill>
                <a:ea typeface="Arial" charset="0"/>
                <a:cs typeface="Arial" charset="0"/>
                <a:sym typeface="Arial" charset="0"/>
              </a:endParaRPr>
            </a:p>
          </p:txBody>
        </p:sp>
        <p:sp>
          <p:nvSpPr>
            <p:cNvPr id="81" name="Rectangle 80"/>
            <p:cNvSpPr/>
            <p:nvPr/>
          </p:nvSpPr>
          <p:spPr>
            <a:xfrm>
              <a:off x="4648200" y="1354673"/>
              <a:ext cx="3576131" cy="5400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8" name="Grouper 238"/>
            <p:cNvGrpSpPr/>
            <p:nvPr/>
          </p:nvGrpSpPr>
          <p:grpSpPr>
            <a:xfrm>
              <a:off x="5493855" y="1783364"/>
              <a:ext cx="1579642" cy="1486967"/>
              <a:chOff x="5493855" y="1783364"/>
              <a:chExt cx="1579642" cy="1486967"/>
            </a:xfrm>
          </p:grpSpPr>
          <p:sp>
            <p:nvSpPr>
              <p:cNvPr id="83" name="Oval 1187"/>
              <p:cNvSpPr>
                <a:spLocks noChangeArrowheads="1"/>
              </p:cNvSpPr>
              <p:nvPr/>
            </p:nvSpPr>
            <p:spPr bwMode="auto">
              <a:xfrm>
                <a:off x="6386922" y="2416928"/>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84" name="Connecteur en arc 83"/>
              <p:cNvCxnSpPr/>
              <p:nvPr/>
            </p:nvCxnSpPr>
            <p:spPr>
              <a:xfrm flipV="1">
                <a:off x="5493855" y="2666323"/>
                <a:ext cx="813911" cy="210340"/>
              </a:xfrm>
              <a:prstGeom prst="curvedConnector3">
                <a:avLst>
                  <a:gd name="adj1" fmla="val 50000"/>
                </a:avLst>
              </a:prstGeom>
              <a:ln w="12700" cap="flat" cmpd="sng" algn="ctr">
                <a:solidFill>
                  <a:srgbClr val="FFFFF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5" name="Connecteur droit 84"/>
              <p:cNvCxnSpPr/>
              <p:nvPr/>
            </p:nvCxnSpPr>
            <p:spPr>
              <a:xfrm rot="16200000" flipH="1">
                <a:off x="6515075" y="2711909"/>
                <a:ext cx="599769" cy="517075"/>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9" name="Grouper 224"/>
              <p:cNvGrpSpPr/>
              <p:nvPr/>
            </p:nvGrpSpPr>
            <p:grpSpPr>
              <a:xfrm>
                <a:off x="6272224" y="1783364"/>
                <a:ext cx="398738" cy="934120"/>
                <a:chOff x="4279090" y="2522205"/>
                <a:chExt cx="398738" cy="934120"/>
              </a:xfrm>
            </p:grpSpPr>
            <p:sp>
              <p:nvSpPr>
                <p:cNvPr id="90" name="Freeform 42"/>
                <p:cNvSpPr>
                  <a:spLocks/>
                </p:cNvSpPr>
                <p:nvPr/>
              </p:nvSpPr>
              <p:spPr bwMode="auto">
                <a:xfrm rot="11454637">
                  <a:off x="4319916" y="2522205"/>
                  <a:ext cx="357912" cy="842810"/>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91" name="AutoShape 7"/>
                <p:cNvSpPr>
                  <a:spLocks/>
                </p:cNvSpPr>
                <p:nvPr/>
              </p:nvSpPr>
              <p:spPr bwMode="auto">
                <a:xfrm>
                  <a:off x="4279090" y="32420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grpSp>
          <p:sp>
            <p:nvSpPr>
              <p:cNvPr id="87" name="AutoShape 7"/>
              <p:cNvSpPr>
                <a:spLocks/>
              </p:cNvSpPr>
              <p:nvPr/>
            </p:nvSpPr>
            <p:spPr bwMode="auto">
              <a:xfrm>
                <a:off x="6437325" y="2487991"/>
                <a:ext cx="160338" cy="214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88" name="Rectangle 70"/>
              <p:cNvSpPr>
                <a:spLocks/>
              </p:cNvSpPr>
              <p:nvPr/>
            </p:nvSpPr>
            <p:spPr bwMode="auto">
              <a:xfrm>
                <a:off x="5632937" y="2291838"/>
                <a:ext cx="519733"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smtClean="0">
                    <a:solidFill>
                      <a:schemeClr val="bg1"/>
                    </a:solidFill>
                    <a:ea typeface="Arial" charset="0"/>
                    <a:cs typeface="Arial" charset="0"/>
                    <a:sym typeface="Arial" charset="0"/>
                  </a:rPr>
                  <a:t>X-link</a:t>
                </a:r>
                <a:endParaRPr lang="en-US" sz="1600" b="1" dirty="0">
                  <a:solidFill>
                    <a:schemeClr val="bg1"/>
                  </a:solidFill>
                  <a:ea typeface="Arial" charset="0"/>
                  <a:cs typeface="Arial" charset="0"/>
                  <a:sym typeface="Arial" charset="0"/>
                </a:endParaRPr>
              </a:p>
            </p:txBody>
          </p:sp>
          <p:sp>
            <p:nvSpPr>
              <p:cNvPr id="89" name="Oval 1187"/>
              <p:cNvSpPr>
                <a:spLocks noChangeArrowheads="1"/>
              </p:cNvSpPr>
              <p:nvPr/>
            </p:nvSpPr>
            <p:spPr bwMode="auto">
              <a:xfrm>
                <a:off x="6234522" y="2391518"/>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grpSp>
      <p:grpSp>
        <p:nvGrpSpPr>
          <p:cNvPr id="10" name="Grouper 72"/>
          <p:cNvGrpSpPr/>
          <p:nvPr/>
        </p:nvGrpSpPr>
        <p:grpSpPr>
          <a:xfrm>
            <a:off x="6594421" y="2532200"/>
            <a:ext cx="310407" cy="699106"/>
            <a:chOff x="6763741" y="3027480"/>
            <a:chExt cx="310407" cy="699106"/>
          </a:xfrm>
        </p:grpSpPr>
        <p:sp>
          <p:nvSpPr>
            <p:cNvPr id="93" name="Line 37"/>
            <p:cNvSpPr>
              <a:spLocks noChangeShapeType="1"/>
            </p:cNvSpPr>
            <p:nvPr/>
          </p:nvSpPr>
          <p:spPr bwMode="auto">
            <a:xfrm rot="2931981">
              <a:off x="6950356" y="3197910"/>
              <a:ext cx="245995" cy="1588"/>
            </a:xfrm>
            <a:prstGeom prst="line">
              <a:avLst/>
            </a:prstGeom>
            <a:noFill/>
            <a:ln w="34925">
              <a:solidFill>
                <a:srgbClr val="3366FF"/>
              </a:solidFill>
              <a:round/>
              <a:headEnd/>
              <a:tailEnd type="triangle" w="lg" len="med"/>
            </a:ln>
          </p:spPr>
          <p:txBody>
            <a:bodyPr lIns="0" tIns="0" rIns="0" bIns="0">
              <a:prstTxWarp prst="textNoShape">
                <a:avLst/>
              </a:prstTxWarp>
            </a:bodyPr>
            <a:lstStyle/>
            <a:p>
              <a:endParaRPr lang="fr-FR"/>
            </a:p>
          </p:txBody>
        </p:sp>
        <p:sp>
          <p:nvSpPr>
            <p:cNvPr id="94" name="Line 38"/>
            <p:cNvSpPr>
              <a:spLocks noChangeShapeType="1"/>
            </p:cNvSpPr>
            <p:nvPr/>
          </p:nvSpPr>
          <p:spPr bwMode="auto">
            <a:xfrm rot="2931981">
              <a:off x="6908237" y="3149684"/>
              <a:ext cx="245995" cy="1588"/>
            </a:xfrm>
            <a:prstGeom prst="line">
              <a:avLst/>
            </a:prstGeom>
            <a:noFill/>
            <a:ln w="34925">
              <a:solidFill>
                <a:srgbClr val="3366FF"/>
              </a:solidFill>
              <a:round/>
              <a:headEnd/>
              <a:tailEnd/>
            </a:ln>
          </p:spPr>
          <p:txBody>
            <a:bodyPr lIns="0" tIns="0" rIns="0" bIns="0">
              <a:prstTxWarp prst="textNoShape">
                <a:avLst/>
              </a:prstTxWarp>
            </a:bodyPr>
            <a:lstStyle/>
            <a:p>
              <a:endParaRPr lang="fr-FR"/>
            </a:p>
          </p:txBody>
        </p:sp>
        <p:sp>
          <p:nvSpPr>
            <p:cNvPr id="95" name="Line 42"/>
            <p:cNvSpPr>
              <a:spLocks noChangeShapeType="1"/>
            </p:cNvSpPr>
            <p:nvPr/>
          </p:nvSpPr>
          <p:spPr bwMode="auto">
            <a:xfrm rot="2931981">
              <a:off x="6878077" y="3038213"/>
              <a:ext cx="0" cy="228672"/>
            </a:xfrm>
            <a:prstGeom prst="line">
              <a:avLst/>
            </a:prstGeom>
            <a:noFill/>
            <a:ln w="44450">
              <a:solidFill>
                <a:srgbClr val="3366FF"/>
              </a:solidFill>
              <a:round/>
              <a:headEnd/>
              <a:tailEnd/>
            </a:ln>
          </p:spPr>
          <p:txBody>
            <a:bodyPr wrap="none" anchor="ctr">
              <a:prstTxWarp prst="textNoShape">
                <a:avLst/>
              </a:prstTxWarp>
            </a:bodyPr>
            <a:lstStyle/>
            <a:p>
              <a:endParaRPr lang="fr-FR"/>
            </a:p>
          </p:txBody>
        </p:sp>
        <p:sp>
          <p:nvSpPr>
            <p:cNvPr id="96" name="Line 43"/>
            <p:cNvSpPr>
              <a:spLocks noChangeShapeType="1"/>
            </p:cNvSpPr>
            <p:nvPr/>
          </p:nvSpPr>
          <p:spPr bwMode="auto">
            <a:xfrm rot="2931981">
              <a:off x="6694573" y="3421786"/>
              <a:ext cx="609600" cy="0"/>
            </a:xfrm>
            <a:prstGeom prst="line">
              <a:avLst/>
            </a:prstGeom>
            <a:noFill/>
            <a:ln w="63500">
              <a:solidFill>
                <a:srgbClr val="3366FF"/>
              </a:solidFill>
              <a:round/>
              <a:headEnd/>
              <a:tailEnd/>
            </a:ln>
          </p:spPr>
          <p:txBody>
            <a:bodyPr wrap="none" anchor="ctr">
              <a:prstTxWarp prst="textNoShape">
                <a:avLst/>
              </a:prstTxWarp>
            </a:bodyPr>
            <a:lstStyle/>
            <a:p>
              <a:endParaRPr lang="fr-FR"/>
            </a:p>
          </p:txBody>
        </p:sp>
      </p:grpSp>
      <p:sp>
        <p:nvSpPr>
          <p:cNvPr id="97" name="ZoneTexte 96"/>
          <p:cNvSpPr txBox="1"/>
          <p:nvPr/>
        </p:nvSpPr>
        <p:spPr>
          <a:xfrm>
            <a:off x="914400" y="5308593"/>
            <a:ext cx="2929007" cy="1384995"/>
          </a:xfrm>
          <a:prstGeom prst="rect">
            <a:avLst/>
          </a:prstGeom>
          <a:noFill/>
        </p:spPr>
        <p:txBody>
          <a:bodyPr wrap="none" rtlCol="0">
            <a:spAutoFit/>
          </a:bodyPr>
          <a:lstStyle/>
          <a:p>
            <a:r>
              <a:rPr lang="fr-FR" sz="1400" dirty="0" smtClean="0">
                <a:solidFill>
                  <a:schemeClr val="bg1"/>
                </a:solidFill>
              </a:rPr>
              <a:t>Dekker, Nature </a:t>
            </a:r>
            <a:r>
              <a:rPr lang="fr-FR" sz="1400" dirty="0" err="1" smtClean="0">
                <a:solidFill>
                  <a:schemeClr val="bg1"/>
                </a:solidFill>
              </a:rPr>
              <a:t>Methods</a:t>
            </a:r>
            <a:r>
              <a:rPr lang="fr-FR" sz="1400" dirty="0" smtClean="0">
                <a:solidFill>
                  <a:schemeClr val="bg1"/>
                </a:solidFill>
              </a:rPr>
              <a:t>, 2006</a:t>
            </a:r>
          </a:p>
          <a:p>
            <a:r>
              <a:rPr lang="fr-FR" sz="1400" dirty="0" err="1" smtClean="0">
                <a:solidFill>
                  <a:schemeClr val="bg1"/>
                </a:solidFill>
              </a:rPr>
              <a:t>Lieberman-Aiden</a:t>
            </a:r>
            <a:r>
              <a:rPr lang="fr-FR" sz="1400" dirty="0" smtClean="0">
                <a:solidFill>
                  <a:schemeClr val="bg1"/>
                </a:solidFill>
              </a:rPr>
              <a:t> et al., Science, 2009</a:t>
            </a:r>
          </a:p>
          <a:p>
            <a:endParaRPr lang="fr-FR" sz="1400" dirty="0" smtClean="0">
              <a:solidFill>
                <a:schemeClr val="bg1"/>
              </a:solidFill>
            </a:endParaRPr>
          </a:p>
          <a:p>
            <a:r>
              <a:rPr lang="fr-FR" sz="1400" dirty="0" err="1" smtClean="0">
                <a:solidFill>
                  <a:schemeClr val="bg1"/>
                </a:solidFill>
              </a:rPr>
              <a:t>Sexton</a:t>
            </a:r>
            <a:r>
              <a:rPr lang="fr-FR" sz="1400" dirty="0" smtClean="0">
                <a:solidFill>
                  <a:schemeClr val="bg1"/>
                </a:solidFill>
              </a:rPr>
              <a:t> et al., Cell, 2012</a:t>
            </a:r>
          </a:p>
          <a:p>
            <a:r>
              <a:rPr lang="fr-FR" sz="1400" dirty="0" smtClean="0">
                <a:solidFill>
                  <a:schemeClr val="bg1"/>
                </a:solidFill>
              </a:rPr>
              <a:t>Dixon et al., Nature,  2012</a:t>
            </a:r>
          </a:p>
          <a:p>
            <a:r>
              <a:rPr lang="fr-FR" sz="1400" dirty="0" smtClean="0">
                <a:solidFill>
                  <a:schemeClr val="bg1"/>
                </a:solidFill>
              </a:rPr>
              <a:t>Nora et al., Nature, 2013</a:t>
            </a:r>
          </a:p>
        </p:txBody>
      </p:sp>
      <p:grpSp>
        <p:nvGrpSpPr>
          <p:cNvPr id="11" name="Grouper 222"/>
          <p:cNvGrpSpPr/>
          <p:nvPr/>
        </p:nvGrpSpPr>
        <p:grpSpPr>
          <a:xfrm>
            <a:off x="2476503" y="4274613"/>
            <a:ext cx="554989" cy="498170"/>
            <a:chOff x="2476503" y="4067193"/>
            <a:chExt cx="554989" cy="498170"/>
          </a:xfrm>
        </p:grpSpPr>
        <p:cxnSp>
          <p:nvCxnSpPr>
            <p:cNvPr id="99" name="Connecteur en arc 120"/>
            <p:cNvCxnSpPr/>
            <p:nvPr/>
          </p:nvCxnSpPr>
          <p:spPr>
            <a:xfrm rot="16200000" flipV="1">
              <a:off x="2714624" y="4196125"/>
              <a:ext cx="272831" cy="14968"/>
            </a:xfrm>
            <a:prstGeom prst="curvedConnector4">
              <a:avLst>
                <a:gd name="adj1" fmla="val 4915"/>
                <a:gd name="adj2" fmla="val 1741261"/>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2" name="Grouper 124"/>
            <p:cNvGrpSpPr/>
            <p:nvPr/>
          </p:nvGrpSpPr>
          <p:grpSpPr>
            <a:xfrm>
              <a:off x="2476503" y="4076704"/>
              <a:ext cx="554989" cy="488659"/>
              <a:chOff x="5705525" y="3523859"/>
              <a:chExt cx="554989" cy="488659"/>
            </a:xfrm>
          </p:grpSpPr>
          <p:cxnSp>
            <p:nvCxnSpPr>
              <p:cNvPr id="101" name="Connecteur droit 100"/>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 name="Connecteur en arc 126"/>
              <p:cNvCxnSpPr/>
              <p:nvPr/>
            </p:nvCxnSpPr>
            <p:spPr>
              <a:xfrm flipH="1" flipV="1">
                <a:off x="6027264" y="3523859"/>
                <a:ext cx="184590" cy="156730"/>
              </a:xfrm>
              <a:prstGeom prst="curvedConnector4">
                <a:avLst>
                  <a:gd name="adj1" fmla="val -8547"/>
                  <a:gd name="adj2" fmla="val 110221"/>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3"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04"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105" name="Connecteur en arc 104"/>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6"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07"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grpSp>
      <p:cxnSp>
        <p:nvCxnSpPr>
          <p:cNvPr id="108" name="Connecteur en arc 107"/>
          <p:cNvCxnSpPr/>
          <p:nvPr/>
        </p:nvCxnSpPr>
        <p:spPr>
          <a:xfrm rot="16200000" flipH="1">
            <a:off x="2662606" y="2542370"/>
            <a:ext cx="196487" cy="86099"/>
          </a:xfrm>
          <a:prstGeom prst="curvedConnector3">
            <a:avLst>
              <a:gd name="adj1" fmla="val 51125"/>
            </a:avLst>
          </a:prstGeom>
          <a:ln w="1905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Connecteur en arc 108"/>
          <p:cNvCxnSpPr/>
          <p:nvPr/>
        </p:nvCxnSpPr>
        <p:spPr>
          <a:xfrm flipV="1">
            <a:off x="2552697" y="2645829"/>
            <a:ext cx="180000" cy="36000"/>
          </a:xfrm>
          <a:prstGeom prst="curvedConnector3">
            <a:avLst>
              <a:gd name="adj1" fmla="val -1741"/>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3" name="Grouper 161"/>
          <p:cNvGrpSpPr/>
          <p:nvPr/>
        </p:nvGrpSpPr>
        <p:grpSpPr>
          <a:xfrm>
            <a:off x="6077830" y="3429006"/>
            <a:ext cx="554989" cy="492903"/>
            <a:chOff x="5705525" y="3519615"/>
            <a:chExt cx="554989" cy="492903"/>
          </a:xfrm>
        </p:grpSpPr>
        <p:cxnSp>
          <p:nvCxnSpPr>
            <p:cNvPr id="111" name="Connecteur en arc 110"/>
            <p:cNvCxnSpPr/>
            <p:nvPr/>
          </p:nvCxnSpPr>
          <p:spPr>
            <a:xfrm rot="16200000" flipH="1">
              <a:off x="5707448" y="3646810"/>
              <a:ext cx="376489" cy="122099"/>
            </a:xfrm>
            <a:prstGeom prst="curvedConnector3">
              <a:avLst>
                <a:gd name="adj1" fmla="val 51125"/>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Connecteur droit 111"/>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Connecteur en arc 112"/>
            <p:cNvCxnSpPr/>
            <p:nvPr/>
          </p:nvCxnSpPr>
          <p:spPr>
            <a:xfrm rot="5400000">
              <a:off x="6014725" y="3620596"/>
              <a:ext cx="309904" cy="169060"/>
            </a:xfrm>
            <a:prstGeom prst="curvedConnector3">
              <a:avLst>
                <a:gd name="adj1" fmla="val 50000"/>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4"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15"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116" name="Connecteur en arc 115"/>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7"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18"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sp>
        <p:nvSpPr>
          <p:cNvPr id="119" name="AutoShape 7"/>
          <p:cNvSpPr>
            <a:spLocks/>
          </p:cNvSpPr>
          <p:nvPr/>
        </p:nvSpPr>
        <p:spPr bwMode="auto">
          <a:xfrm>
            <a:off x="2854913" y="2504246"/>
            <a:ext cx="160338" cy="214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20" name="ZoneTexte 119"/>
          <p:cNvSpPr txBox="1"/>
          <p:nvPr/>
        </p:nvSpPr>
        <p:spPr>
          <a:xfrm>
            <a:off x="4741333" y="5774257"/>
            <a:ext cx="3437467" cy="738664"/>
          </a:xfrm>
          <a:prstGeom prst="rect">
            <a:avLst/>
          </a:prstGeom>
          <a:noFill/>
        </p:spPr>
        <p:txBody>
          <a:bodyPr wrap="square" rtlCol="0">
            <a:spAutoFit/>
          </a:bodyPr>
          <a:lstStyle/>
          <a:p>
            <a:r>
              <a:rPr lang="fr-FR" sz="1400" dirty="0" err="1" smtClean="0">
                <a:solidFill>
                  <a:schemeClr val="bg1"/>
                </a:solidFill>
              </a:rPr>
              <a:t>Liang</a:t>
            </a:r>
            <a:r>
              <a:rPr lang="fr-FR" sz="1400" dirty="0" smtClean="0">
                <a:solidFill>
                  <a:schemeClr val="bg1"/>
                </a:solidFill>
              </a:rPr>
              <a:t> et al., 'Resource' Article, </a:t>
            </a:r>
          </a:p>
          <a:p>
            <a:r>
              <a:rPr lang="fr-FR" sz="1400" dirty="0" err="1" smtClean="0">
                <a:solidFill>
                  <a:schemeClr val="bg1"/>
                </a:solidFill>
              </a:rPr>
              <a:t>Molecular</a:t>
            </a:r>
            <a:r>
              <a:rPr lang="fr-FR" sz="1400" dirty="0" smtClean="0">
                <a:solidFill>
                  <a:schemeClr val="bg1"/>
                </a:solidFill>
              </a:rPr>
              <a:t>  Cell, </a:t>
            </a:r>
            <a:r>
              <a:rPr lang="fr-FR" sz="1400" i="1" dirty="0" smtClean="0">
                <a:solidFill>
                  <a:schemeClr val="bg1"/>
                </a:solidFill>
              </a:rPr>
              <a:t> 2014</a:t>
            </a:r>
            <a:endParaRPr lang="fr-FR" sz="1400" dirty="0" smtClean="0">
              <a:solidFill>
                <a:schemeClr val="bg1"/>
              </a:solidFill>
            </a:endParaRPr>
          </a:p>
          <a:p>
            <a:endParaRPr lang="fr-FR" sz="1400" dirty="0"/>
          </a:p>
        </p:txBody>
      </p:sp>
      <p:sp>
        <p:nvSpPr>
          <p:cNvPr id="121" name="Oval 1187"/>
          <p:cNvSpPr>
            <a:spLocks noChangeArrowheads="1"/>
          </p:cNvSpPr>
          <p:nvPr/>
        </p:nvSpPr>
        <p:spPr bwMode="auto">
          <a:xfrm>
            <a:off x="2832100" y="2451100"/>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sp>
        <p:nvSpPr>
          <p:cNvPr id="122" name="Oval 1187"/>
          <p:cNvSpPr>
            <a:spLocks noChangeArrowheads="1"/>
          </p:cNvSpPr>
          <p:nvPr/>
        </p:nvSpPr>
        <p:spPr bwMode="auto">
          <a:xfrm>
            <a:off x="2641600" y="2425690"/>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nvGrpSpPr>
          <p:cNvPr id="14" name="Grouper 216"/>
          <p:cNvGrpSpPr/>
          <p:nvPr/>
        </p:nvGrpSpPr>
        <p:grpSpPr>
          <a:xfrm>
            <a:off x="1892300" y="2997200"/>
            <a:ext cx="899694" cy="364221"/>
            <a:chOff x="1905000" y="3048000"/>
            <a:chExt cx="899694" cy="364221"/>
          </a:xfrm>
        </p:grpSpPr>
        <p:cxnSp>
          <p:nvCxnSpPr>
            <p:cNvPr id="124" name="Connecteur droit avec flèche 123"/>
            <p:cNvCxnSpPr/>
            <p:nvPr/>
          </p:nvCxnSpPr>
          <p:spPr>
            <a:xfrm rot="5400000">
              <a:off x="2631767" y="3239295"/>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5" name="ZoneTexte 124"/>
            <p:cNvSpPr txBox="1"/>
            <p:nvPr/>
          </p:nvSpPr>
          <p:spPr>
            <a:xfrm>
              <a:off x="1905000" y="3048000"/>
              <a:ext cx="885103"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Digestion</a:t>
              </a:r>
              <a:endParaRPr lang="fr-FR" sz="1400" dirty="0"/>
            </a:p>
          </p:txBody>
        </p:sp>
      </p:grpSp>
      <p:grpSp>
        <p:nvGrpSpPr>
          <p:cNvPr id="15" name="Grouper 237"/>
          <p:cNvGrpSpPr/>
          <p:nvPr/>
        </p:nvGrpSpPr>
        <p:grpSpPr>
          <a:xfrm>
            <a:off x="1540936" y="4961462"/>
            <a:ext cx="1519765" cy="307777"/>
            <a:chOff x="1540936" y="4961462"/>
            <a:chExt cx="1519765" cy="307777"/>
          </a:xfrm>
        </p:grpSpPr>
        <p:grpSp>
          <p:nvGrpSpPr>
            <p:cNvPr id="16" name="Grouper 62"/>
            <p:cNvGrpSpPr/>
            <p:nvPr/>
          </p:nvGrpSpPr>
          <p:grpSpPr>
            <a:xfrm>
              <a:off x="2438400" y="5139263"/>
              <a:ext cx="622301" cy="8468"/>
              <a:chOff x="1777912" y="4249298"/>
              <a:chExt cx="622301" cy="8468"/>
            </a:xfrm>
          </p:grpSpPr>
          <p:cxnSp>
            <p:nvCxnSpPr>
              <p:cNvPr id="131" name="Connecteur droit avec flèche 130"/>
              <p:cNvCxnSpPr/>
              <p:nvPr/>
            </p:nvCxnSpPr>
            <p:spPr>
              <a:xfrm>
                <a:off x="1777912" y="4249298"/>
                <a:ext cx="280533" cy="1588"/>
              </a:xfrm>
              <a:prstGeom prst="straightConnector1">
                <a:avLst/>
              </a:prstGeom>
              <a:ln w="34925" cap="flat" cmpd="sng" algn="ctr">
                <a:solidFill>
                  <a:schemeClr val="bg1"/>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32" name="Connecteur droit avec flèche 131"/>
              <p:cNvCxnSpPr/>
              <p:nvPr/>
            </p:nvCxnSpPr>
            <p:spPr>
              <a:xfrm rot="10800000">
                <a:off x="2128068" y="4257766"/>
                <a:ext cx="272145" cy="0"/>
              </a:xfrm>
              <a:prstGeom prst="straightConnector1">
                <a:avLst/>
              </a:prstGeom>
              <a:ln w="34925" cap="flat" cmpd="sng" algn="ctr">
                <a:solidFill>
                  <a:schemeClr val="bg1"/>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grpSp>
        <p:cxnSp>
          <p:nvCxnSpPr>
            <p:cNvPr id="128" name="Connecteur droit 127"/>
            <p:cNvCxnSpPr/>
            <p:nvPr/>
          </p:nvCxnSpPr>
          <p:spPr>
            <a:xfrm>
              <a:off x="2468546" y="4998748"/>
              <a:ext cx="276584" cy="1588"/>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29" name="Connecteur droit 128"/>
            <p:cNvCxnSpPr/>
            <p:nvPr/>
          </p:nvCxnSpPr>
          <p:spPr>
            <a:xfrm>
              <a:off x="2739477" y="4998751"/>
              <a:ext cx="276584" cy="1588"/>
            </a:xfrm>
            <a:prstGeom prst="line">
              <a:avLst/>
            </a:prstGeom>
            <a:ln w="25400" cap="flat" cmpd="sng" algn="ctr">
              <a:solidFill>
                <a:srgbClr val="FFFFFF"/>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0" name="ZoneTexte 129"/>
            <p:cNvSpPr txBox="1"/>
            <p:nvPr/>
          </p:nvSpPr>
          <p:spPr>
            <a:xfrm>
              <a:off x="1540936" y="4961462"/>
              <a:ext cx="910526"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Detection</a:t>
              </a:r>
              <a:endParaRPr lang="fr-FR" sz="1400" dirty="0"/>
            </a:p>
          </p:txBody>
        </p:sp>
      </p:grpSp>
      <p:grpSp>
        <p:nvGrpSpPr>
          <p:cNvPr id="17" name="Grouper 230"/>
          <p:cNvGrpSpPr/>
          <p:nvPr/>
        </p:nvGrpSpPr>
        <p:grpSpPr>
          <a:xfrm>
            <a:off x="2057400" y="3842656"/>
            <a:ext cx="734594" cy="474431"/>
            <a:chOff x="2057400" y="3842656"/>
            <a:chExt cx="734594" cy="474431"/>
          </a:xfrm>
        </p:grpSpPr>
        <p:sp>
          <p:nvSpPr>
            <p:cNvPr id="134" name="Rectangle 70"/>
            <p:cNvSpPr>
              <a:spLocks/>
            </p:cNvSpPr>
            <p:nvPr/>
          </p:nvSpPr>
          <p:spPr bwMode="auto">
            <a:xfrm>
              <a:off x="2057400" y="3886200"/>
              <a:ext cx="629701" cy="430887"/>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400" b="1" dirty="0" smtClean="0">
                  <a:solidFill>
                    <a:schemeClr val="bg1"/>
                  </a:solidFill>
                  <a:ea typeface="Arial" charset="0"/>
                  <a:cs typeface="Arial" charset="0"/>
                  <a:sym typeface="Arial" charset="0"/>
                </a:rPr>
                <a:t>Ligation</a:t>
              </a:r>
            </a:p>
            <a:p>
              <a:pPr marL="39688"/>
              <a:endParaRPr lang="en-US" sz="1400" b="1" dirty="0" smtClean="0">
                <a:solidFill>
                  <a:schemeClr val="bg1"/>
                </a:solidFill>
                <a:ea typeface="Arial" charset="0"/>
                <a:cs typeface="Arial" charset="0"/>
                <a:sym typeface="Arial" charset="0"/>
              </a:endParaRPr>
            </a:p>
          </p:txBody>
        </p:sp>
        <p:cxnSp>
          <p:nvCxnSpPr>
            <p:cNvPr id="135" name="Connecteur droit avec flèche 134"/>
            <p:cNvCxnSpPr/>
            <p:nvPr/>
          </p:nvCxnSpPr>
          <p:spPr>
            <a:xfrm rot="5400000">
              <a:off x="2619067" y="4013995"/>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18" name="Grouper 67"/>
          <p:cNvGrpSpPr/>
          <p:nvPr/>
        </p:nvGrpSpPr>
        <p:grpSpPr>
          <a:xfrm>
            <a:off x="6663266" y="4224866"/>
            <a:ext cx="1418613" cy="378804"/>
            <a:chOff x="4970186" y="4423829"/>
            <a:chExt cx="1418613" cy="378804"/>
          </a:xfrm>
        </p:grpSpPr>
        <p:cxnSp>
          <p:nvCxnSpPr>
            <p:cNvPr id="137" name="Connecteur droit avec flèche 136"/>
            <p:cNvCxnSpPr/>
            <p:nvPr/>
          </p:nvCxnSpPr>
          <p:spPr>
            <a:xfrm rot="10800000" flipV="1">
              <a:off x="4970186" y="4681935"/>
              <a:ext cx="233370" cy="120698"/>
            </a:xfrm>
            <a:prstGeom prst="straightConnector1">
              <a:avLst/>
            </a:prstGeom>
            <a:ln w="28575" cap="flat" cmpd="sng" algn="ctr">
              <a:solidFill>
                <a:srgbClr val="98CACE"/>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138" name="ZoneTexte 137"/>
            <p:cNvSpPr txBox="1"/>
            <p:nvPr/>
          </p:nvSpPr>
          <p:spPr>
            <a:xfrm>
              <a:off x="5037673" y="4423829"/>
              <a:ext cx="1351126" cy="307777"/>
            </a:xfrm>
            <a:prstGeom prst="rect">
              <a:avLst/>
            </a:prstGeom>
            <a:noFill/>
          </p:spPr>
          <p:txBody>
            <a:bodyPr wrap="none" rtlCol="0">
              <a:spAutoFit/>
            </a:bodyPr>
            <a:lstStyle/>
            <a:p>
              <a:r>
                <a:rPr lang="fr-FR" sz="1400" b="1" dirty="0" smtClean="0">
                  <a:solidFill>
                    <a:srgbClr val="98CACE"/>
                  </a:solidFill>
                </a:rPr>
                <a:t>indirect </a:t>
              </a:r>
              <a:r>
                <a:rPr lang="fr-FR" sz="1400" b="1" dirty="0" err="1" smtClean="0">
                  <a:solidFill>
                    <a:srgbClr val="98CACE"/>
                  </a:solidFill>
                </a:rPr>
                <a:t>peaks</a:t>
              </a:r>
              <a:r>
                <a:rPr lang="fr-FR" sz="1400" b="1" dirty="0" smtClean="0">
                  <a:solidFill>
                    <a:srgbClr val="98CACE"/>
                  </a:solidFill>
                </a:rPr>
                <a:t> ? </a:t>
              </a:r>
              <a:endParaRPr lang="fr-FR" sz="1400" b="1" dirty="0">
                <a:solidFill>
                  <a:srgbClr val="98CACE"/>
                </a:solidFill>
              </a:endParaRPr>
            </a:p>
          </p:txBody>
        </p:sp>
      </p:grpSp>
      <p:grpSp>
        <p:nvGrpSpPr>
          <p:cNvPr id="19" name="Grouper 241"/>
          <p:cNvGrpSpPr/>
          <p:nvPr/>
        </p:nvGrpSpPr>
        <p:grpSpPr>
          <a:xfrm>
            <a:off x="5295642" y="4707898"/>
            <a:ext cx="1005403" cy="632799"/>
            <a:chOff x="5380307" y="4690965"/>
            <a:chExt cx="1005403" cy="632799"/>
          </a:xfrm>
        </p:grpSpPr>
        <p:grpSp>
          <p:nvGrpSpPr>
            <p:cNvPr id="20" name="Grouper 171"/>
            <p:cNvGrpSpPr/>
            <p:nvPr/>
          </p:nvGrpSpPr>
          <p:grpSpPr>
            <a:xfrm>
              <a:off x="6011335" y="4690965"/>
              <a:ext cx="361857" cy="375821"/>
              <a:chOff x="5641447" y="3780582"/>
              <a:chExt cx="361857" cy="375821"/>
            </a:xfrm>
          </p:grpSpPr>
          <p:sp>
            <p:nvSpPr>
              <p:cNvPr id="142" name="Line 79"/>
              <p:cNvSpPr>
                <a:spLocks noChangeShapeType="1"/>
              </p:cNvSpPr>
              <p:nvPr/>
            </p:nvSpPr>
            <p:spPr bwMode="auto">
              <a:xfrm flipV="1">
                <a:off x="5772924" y="3780582"/>
                <a:ext cx="0" cy="173994"/>
              </a:xfrm>
              <a:prstGeom prst="line">
                <a:avLst/>
              </a:prstGeom>
              <a:noFill/>
              <a:ln w="34925">
                <a:solidFill>
                  <a:srgbClr val="FF6600"/>
                </a:solidFill>
                <a:round/>
                <a:headEnd/>
                <a:tailEnd/>
              </a:ln>
            </p:spPr>
            <p:txBody>
              <a:bodyPr wrap="none">
                <a:prstTxWarp prst="textNoShape">
                  <a:avLst/>
                </a:prstTxWarp>
              </a:bodyPr>
              <a:lstStyle/>
              <a:p>
                <a:endParaRPr lang="fr-FR"/>
              </a:p>
            </p:txBody>
          </p:sp>
          <p:sp>
            <p:nvSpPr>
              <p:cNvPr id="143" name="Line 77"/>
              <p:cNvSpPr>
                <a:spLocks noChangeShapeType="1"/>
              </p:cNvSpPr>
              <p:nvPr/>
            </p:nvSpPr>
            <p:spPr bwMode="auto">
              <a:xfrm flipV="1">
                <a:off x="5670289" y="3982409"/>
                <a:ext cx="139254" cy="173994"/>
              </a:xfrm>
              <a:prstGeom prst="line">
                <a:avLst/>
              </a:prstGeom>
              <a:noFill/>
              <a:ln w="34925">
                <a:solidFill>
                  <a:srgbClr val="FF6600"/>
                </a:solidFill>
                <a:round/>
                <a:headEnd/>
                <a:tailEnd/>
              </a:ln>
            </p:spPr>
            <p:txBody>
              <a:bodyPr wrap="none">
                <a:prstTxWarp prst="textNoShape">
                  <a:avLst/>
                </a:prstTxWarp>
              </a:bodyPr>
              <a:lstStyle/>
              <a:p>
                <a:endParaRPr lang="fr-FR"/>
              </a:p>
            </p:txBody>
          </p:sp>
          <p:sp>
            <p:nvSpPr>
              <p:cNvPr id="144" name="Line 78"/>
              <p:cNvSpPr>
                <a:spLocks noChangeShapeType="1"/>
              </p:cNvSpPr>
              <p:nvPr/>
            </p:nvSpPr>
            <p:spPr bwMode="auto">
              <a:xfrm>
                <a:off x="5794425" y="3989233"/>
                <a:ext cx="208879" cy="0"/>
              </a:xfrm>
              <a:prstGeom prst="line">
                <a:avLst/>
              </a:prstGeom>
              <a:noFill/>
              <a:ln w="34925">
                <a:solidFill>
                  <a:srgbClr val="FF6600"/>
                </a:solidFill>
                <a:round/>
                <a:headEnd/>
                <a:tailEnd/>
              </a:ln>
            </p:spPr>
            <p:txBody>
              <a:bodyPr wrap="none">
                <a:prstTxWarp prst="textNoShape">
                  <a:avLst/>
                </a:prstTxWarp>
              </a:bodyPr>
              <a:lstStyle/>
              <a:p>
                <a:endParaRPr lang="fr-FR"/>
              </a:p>
            </p:txBody>
          </p:sp>
          <p:sp>
            <p:nvSpPr>
              <p:cNvPr id="145" name="Line 77"/>
              <p:cNvSpPr>
                <a:spLocks noChangeShapeType="1"/>
              </p:cNvSpPr>
              <p:nvPr/>
            </p:nvSpPr>
            <p:spPr bwMode="auto">
              <a:xfrm flipV="1">
                <a:off x="5641447" y="3934790"/>
                <a:ext cx="136227" cy="170515"/>
              </a:xfrm>
              <a:prstGeom prst="line">
                <a:avLst/>
              </a:prstGeom>
              <a:noFill/>
              <a:ln w="34925">
                <a:solidFill>
                  <a:srgbClr val="FF6600"/>
                </a:solidFill>
                <a:round/>
                <a:headEnd/>
                <a:tailEnd/>
              </a:ln>
            </p:spPr>
            <p:txBody>
              <a:bodyPr wrap="none">
                <a:prstTxWarp prst="textNoShape">
                  <a:avLst/>
                </a:prstTxWarp>
              </a:bodyPr>
              <a:lstStyle/>
              <a:p>
                <a:endParaRPr lang="fr-FR"/>
              </a:p>
            </p:txBody>
          </p:sp>
        </p:grpSp>
        <p:sp>
          <p:nvSpPr>
            <p:cNvPr id="141" name="ZoneTexte 140"/>
            <p:cNvSpPr txBox="1"/>
            <p:nvPr/>
          </p:nvSpPr>
          <p:spPr>
            <a:xfrm>
              <a:off x="5380307" y="5015987"/>
              <a:ext cx="1005403"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Antibodies</a:t>
              </a:r>
              <a:endParaRPr lang="fr-FR" sz="1400" dirty="0"/>
            </a:p>
          </p:txBody>
        </p:sp>
      </p:grpSp>
      <p:grpSp>
        <p:nvGrpSpPr>
          <p:cNvPr id="21" name="Grouper 240"/>
          <p:cNvGrpSpPr/>
          <p:nvPr/>
        </p:nvGrpSpPr>
        <p:grpSpPr>
          <a:xfrm>
            <a:off x="6094766" y="3953932"/>
            <a:ext cx="554989" cy="967473"/>
            <a:chOff x="6094766" y="3953932"/>
            <a:chExt cx="554989" cy="967473"/>
          </a:xfrm>
        </p:grpSpPr>
        <p:grpSp>
          <p:nvGrpSpPr>
            <p:cNvPr id="22" name="Grouper 176"/>
            <p:cNvGrpSpPr/>
            <p:nvPr/>
          </p:nvGrpSpPr>
          <p:grpSpPr>
            <a:xfrm>
              <a:off x="6094766" y="4428502"/>
              <a:ext cx="554989" cy="492903"/>
              <a:chOff x="5705525" y="3519615"/>
              <a:chExt cx="554989" cy="492903"/>
            </a:xfrm>
          </p:grpSpPr>
          <p:cxnSp>
            <p:nvCxnSpPr>
              <p:cNvPr id="162" name="Connecteur en arc 161"/>
              <p:cNvCxnSpPr/>
              <p:nvPr/>
            </p:nvCxnSpPr>
            <p:spPr>
              <a:xfrm rot="16200000" flipH="1">
                <a:off x="5707448" y="3646810"/>
                <a:ext cx="376489" cy="122099"/>
              </a:xfrm>
              <a:prstGeom prst="curvedConnector3">
                <a:avLst>
                  <a:gd name="adj1" fmla="val 51125"/>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0" name="Connecteur droit 169"/>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Connecteur en arc 173"/>
              <p:cNvCxnSpPr/>
              <p:nvPr/>
            </p:nvCxnSpPr>
            <p:spPr>
              <a:xfrm rot="5400000">
                <a:off x="6014725" y="3620596"/>
                <a:ext cx="309904" cy="169060"/>
              </a:xfrm>
              <a:prstGeom prst="curvedConnector3">
                <a:avLst>
                  <a:gd name="adj1" fmla="val 50000"/>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94"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98"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199" name="Connecteur en arc 198"/>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0"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201"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cxnSp>
          <p:nvCxnSpPr>
            <p:cNvPr id="151" name="Connecteur droit avec flèche 150"/>
            <p:cNvCxnSpPr/>
            <p:nvPr/>
          </p:nvCxnSpPr>
          <p:spPr>
            <a:xfrm rot="5400000">
              <a:off x="6229462" y="4125271"/>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23" name="Grouper 234"/>
          <p:cNvGrpSpPr/>
          <p:nvPr/>
        </p:nvGrpSpPr>
        <p:grpSpPr>
          <a:xfrm>
            <a:off x="5477932" y="2988733"/>
            <a:ext cx="899694" cy="364221"/>
            <a:chOff x="1905000" y="3048000"/>
            <a:chExt cx="899694" cy="364221"/>
          </a:xfrm>
        </p:grpSpPr>
        <p:cxnSp>
          <p:nvCxnSpPr>
            <p:cNvPr id="203" name="Connecteur droit avec flèche 202"/>
            <p:cNvCxnSpPr/>
            <p:nvPr/>
          </p:nvCxnSpPr>
          <p:spPr>
            <a:xfrm rot="5400000">
              <a:off x="2631767" y="3239295"/>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04" name="ZoneTexte 203"/>
            <p:cNvSpPr txBox="1"/>
            <p:nvPr/>
          </p:nvSpPr>
          <p:spPr>
            <a:xfrm>
              <a:off x="1905000" y="3048000"/>
              <a:ext cx="885103"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Digestion</a:t>
              </a:r>
              <a:endParaRPr lang="fr-FR" sz="1400" dirty="0"/>
            </a:p>
          </p:txBody>
        </p:sp>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23687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85" name="Image 184"/>
          <p:cNvPicPr>
            <a:picLocks/>
          </p:cNvPicPr>
          <p:nvPr/>
        </p:nvPicPr>
        <p:blipFill>
          <a:blip r:embed="rId2"/>
          <a:stretch>
            <a:fillRect/>
          </a:stretch>
        </p:blipFill>
        <p:spPr>
          <a:xfrm>
            <a:off x="2833159" y="1765273"/>
            <a:ext cx="3145697" cy="864000"/>
          </a:xfrm>
          <a:prstGeom prst="rect">
            <a:avLst/>
          </a:prstGeom>
        </p:spPr>
      </p:pic>
      <p:sp>
        <p:nvSpPr>
          <p:cNvPr id="191" name="Line 6"/>
          <p:cNvSpPr>
            <a:spLocks noChangeShapeType="1"/>
          </p:cNvSpPr>
          <p:nvPr/>
        </p:nvSpPr>
        <p:spPr bwMode="auto">
          <a:xfrm flipV="1">
            <a:off x="3176050" y="1637241"/>
            <a:ext cx="2787650" cy="4763"/>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grpSp>
        <p:nvGrpSpPr>
          <p:cNvPr id="2" name="Group 1105"/>
          <p:cNvGrpSpPr>
            <a:grpSpLocks/>
          </p:cNvGrpSpPr>
          <p:nvPr/>
        </p:nvGrpSpPr>
        <p:grpSpPr bwMode="auto">
          <a:xfrm>
            <a:off x="3633260" y="1453438"/>
            <a:ext cx="611188" cy="179434"/>
            <a:chOff x="3599" y="1102"/>
            <a:chExt cx="385" cy="146"/>
          </a:xfrm>
        </p:grpSpPr>
        <p:grpSp>
          <p:nvGrpSpPr>
            <p:cNvPr id="3" name="Group 36"/>
            <p:cNvGrpSpPr>
              <a:grpSpLocks/>
            </p:cNvGrpSpPr>
            <p:nvPr/>
          </p:nvGrpSpPr>
          <p:grpSpPr bwMode="auto">
            <a:xfrm>
              <a:off x="3599" y="1102"/>
              <a:ext cx="286" cy="1"/>
              <a:chOff x="0" y="0"/>
              <a:chExt cx="391" cy="1"/>
            </a:xfrm>
          </p:grpSpPr>
          <p:sp>
            <p:nvSpPr>
              <p:cNvPr id="222" name="Line 37"/>
              <p:cNvSpPr>
                <a:spLocks noChangeShapeType="1"/>
              </p:cNvSpPr>
              <p:nvPr/>
            </p:nvSpPr>
            <p:spPr bwMode="auto">
              <a:xfrm>
                <a:off x="55" y="0"/>
                <a:ext cx="336" cy="1"/>
              </a:xfrm>
              <a:prstGeom prst="line">
                <a:avLst/>
              </a:prstGeom>
              <a:noFill/>
              <a:ln w="34925">
                <a:solidFill>
                  <a:schemeClr val="tx1"/>
                </a:solidFill>
                <a:round/>
                <a:headEnd/>
                <a:tailEnd type="triangle" w="lg" len="med"/>
              </a:ln>
            </p:spPr>
            <p:txBody>
              <a:bodyPr lIns="0" tIns="0" rIns="0" bIns="0">
                <a:prstTxWarp prst="textNoShape">
                  <a:avLst/>
                </a:prstTxWarp>
              </a:bodyPr>
              <a:lstStyle/>
              <a:p>
                <a:endParaRPr lang="fr-FR"/>
              </a:p>
            </p:txBody>
          </p:sp>
          <p:sp>
            <p:nvSpPr>
              <p:cNvPr id="256" name="Line 38"/>
              <p:cNvSpPr>
                <a:spLocks noChangeShapeType="1"/>
              </p:cNvSpPr>
              <p:nvPr/>
            </p:nvSpPr>
            <p:spPr bwMode="auto">
              <a:xfrm>
                <a:off x="0" y="0"/>
                <a:ext cx="336" cy="1"/>
              </a:xfrm>
              <a:prstGeom prst="line">
                <a:avLst/>
              </a:prstGeom>
              <a:noFill/>
              <a:ln w="34925">
                <a:solidFill>
                  <a:schemeClr val="tx1"/>
                </a:solidFill>
                <a:round/>
                <a:headEnd/>
                <a:tailEnd/>
              </a:ln>
            </p:spPr>
            <p:txBody>
              <a:bodyPr lIns="0" tIns="0" rIns="0" bIns="0">
                <a:prstTxWarp prst="textNoShape">
                  <a:avLst/>
                </a:prstTxWarp>
              </a:bodyPr>
              <a:lstStyle/>
              <a:p>
                <a:endParaRPr lang="fr-FR"/>
              </a:p>
            </p:txBody>
          </p:sp>
        </p:grpSp>
        <p:sp>
          <p:nvSpPr>
            <p:cNvPr id="220" name="Line 42"/>
            <p:cNvSpPr>
              <a:spLocks noChangeShapeType="1"/>
            </p:cNvSpPr>
            <p:nvPr/>
          </p:nvSpPr>
          <p:spPr bwMode="auto">
            <a:xfrm>
              <a:off x="3611" y="1104"/>
              <a:ext cx="0" cy="144"/>
            </a:xfrm>
            <a:prstGeom prst="line">
              <a:avLst/>
            </a:prstGeom>
            <a:noFill/>
            <a:ln w="44450">
              <a:solidFill>
                <a:schemeClr val="tx1"/>
              </a:solidFill>
              <a:round/>
              <a:headEnd/>
              <a:tailEnd/>
            </a:ln>
          </p:spPr>
          <p:txBody>
            <a:bodyPr wrap="none" anchor="ctr">
              <a:prstTxWarp prst="textNoShape">
                <a:avLst/>
              </a:prstTxWarp>
            </a:bodyPr>
            <a:lstStyle/>
            <a:p>
              <a:endParaRPr lang="fr-FR"/>
            </a:p>
          </p:txBody>
        </p:sp>
        <p:sp>
          <p:nvSpPr>
            <p:cNvPr id="221" name="Line 43"/>
            <p:cNvSpPr>
              <a:spLocks noChangeShapeType="1"/>
            </p:cNvSpPr>
            <p:nvPr/>
          </p:nvSpPr>
          <p:spPr bwMode="auto">
            <a:xfrm>
              <a:off x="3600" y="1230"/>
              <a:ext cx="384" cy="0"/>
            </a:xfrm>
            <a:prstGeom prst="line">
              <a:avLst/>
            </a:prstGeom>
            <a:noFill/>
            <a:ln w="63500">
              <a:solidFill>
                <a:schemeClr val="tx1"/>
              </a:solidFill>
              <a:round/>
              <a:headEnd/>
              <a:tailEnd/>
            </a:ln>
          </p:spPr>
          <p:txBody>
            <a:bodyPr wrap="none" anchor="ctr">
              <a:prstTxWarp prst="textNoShape">
                <a:avLst/>
              </a:prstTxWarp>
            </a:bodyPr>
            <a:lstStyle/>
            <a:p>
              <a:endParaRPr lang="fr-FR"/>
            </a:p>
          </p:txBody>
        </p:sp>
      </p:grpSp>
      <p:sp>
        <p:nvSpPr>
          <p:cNvPr id="194" name="Freeform 138"/>
          <p:cNvSpPr>
            <a:spLocks/>
          </p:cNvSpPr>
          <p:nvPr/>
        </p:nvSpPr>
        <p:spPr bwMode="auto">
          <a:xfrm rot="516452" flipH="1">
            <a:off x="3825561" y="1171812"/>
            <a:ext cx="1222723" cy="275349"/>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28575">
            <a:solidFill>
              <a:schemeClr val="tx1"/>
            </a:solidFill>
            <a:prstDash val="sysDash"/>
            <a:round/>
            <a:headEnd type="triangle" w="lg" len="med"/>
            <a:tailEnd type="none" w="lg" len="med"/>
          </a:ln>
        </p:spPr>
        <p:txBody>
          <a:bodyPr wrap="none" anchor="ctr">
            <a:prstTxWarp prst="textNoShape">
              <a:avLst/>
            </a:prstTxWarp>
          </a:bodyPr>
          <a:lstStyle/>
          <a:p>
            <a:endParaRPr lang="fr-FR"/>
          </a:p>
        </p:txBody>
      </p:sp>
      <p:sp>
        <p:nvSpPr>
          <p:cNvPr id="195" name="Rectangle 98"/>
          <p:cNvSpPr>
            <a:spLocks noChangeArrowheads="1"/>
          </p:cNvSpPr>
          <p:nvPr/>
        </p:nvSpPr>
        <p:spPr bwMode="auto">
          <a:xfrm>
            <a:off x="4872792" y="2624666"/>
            <a:ext cx="1031875" cy="307777"/>
          </a:xfrm>
          <a:prstGeom prst="rect">
            <a:avLst/>
          </a:prstGeom>
          <a:noFill/>
          <a:ln w="9525">
            <a:noFill/>
            <a:miter lim="800000"/>
            <a:headEnd/>
            <a:tailEnd/>
          </a:ln>
        </p:spPr>
        <p:txBody>
          <a:bodyPr>
            <a:prstTxWarp prst="textNoShape">
              <a:avLst/>
            </a:prstTxWarp>
            <a:spAutoFit/>
          </a:bodyPr>
          <a:lstStyle/>
          <a:p>
            <a:pPr>
              <a:defRPr/>
            </a:pPr>
            <a:r>
              <a:rPr lang="fr-FR" sz="1400" strike="sngStrike" dirty="0">
                <a:solidFill>
                  <a:srgbClr val="FF6600"/>
                </a:solidFill>
              </a:rPr>
              <a:t>C</a:t>
            </a:r>
            <a:r>
              <a:rPr lang="fr-FR" sz="1400" strike="sngStrike" dirty="0">
                <a:solidFill>
                  <a:srgbClr val="226416"/>
                </a:solidFill>
              </a:rPr>
              <a:t>G</a:t>
            </a:r>
            <a:r>
              <a:rPr lang="fr-FR" sz="1400" strike="sngStrike" dirty="0">
                <a:solidFill>
                  <a:srgbClr val="C8051C"/>
                </a:solidFill>
              </a:rPr>
              <a:t>A</a:t>
            </a:r>
            <a:r>
              <a:rPr lang="fr-FR" sz="1400" strike="sngStrike" dirty="0">
                <a:solidFill>
                  <a:schemeClr val="accent2"/>
                </a:solidFill>
              </a:rPr>
              <a:t>T</a:t>
            </a:r>
            <a:r>
              <a:rPr lang="fr-FR" sz="1400" strike="sngStrike" dirty="0">
                <a:solidFill>
                  <a:srgbClr val="C8051C"/>
                </a:solidFill>
              </a:rPr>
              <a:t>A</a:t>
            </a:r>
            <a:endParaRPr lang="fr-FR" sz="1400" strike="sngStrike" dirty="0"/>
          </a:p>
        </p:txBody>
      </p:sp>
      <p:sp>
        <p:nvSpPr>
          <p:cNvPr id="196" name="Rectangle 98"/>
          <p:cNvSpPr>
            <a:spLocks noChangeArrowheads="1"/>
          </p:cNvSpPr>
          <p:nvPr/>
        </p:nvSpPr>
        <p:spPr bwMode="auto">
          <a:xfrm>
            <a:off x="3048000" y="2508223"/>
            <a:ext cx="1209675" cy="523220"/>
          </a:xfrm>
          <a:prstGeom prst="rect">
            <a:avLst/>
          </a:prstGeom>
          <a:noFill/>
          <a:ln w="9525">
            <a:noFill/>
            <a:miter lim="800000"/>
            <a:headEnd/>
            <a:tailEnd/>
          </a:ln>
        </p:spPr>
        <p:txBody>
          <a:bodyPr wrap="square">
            <a:prstTxWarp prst="textNoShape">
              <a:avLst/>
            </a:prstTxWarp>
            <a:spAutoFit/>
          </a:bodyPr>
          <a:lstStyle/>
          <a:p>
            <a:r>
              <a:rPr lang="fr-FR" sz="2800" dirty="0" err="1" smtClean="0">
                <a:solidFill>
                  <a:srgbClr val="FF6600"/>
                </a:solidFill>
              </a:rPr>
              <a:t>M</a:t>
            </a:r>
            <a:r>
              <a:rPr lang="fr-FR" sz="2400" dirty="0" err="1" smtClean="0">
                <a:solidFill>
                  <a:srgbClr val="226416"/>
                </a:solidFill>
              </a:rPr>
              <a:t>o</a:t>
            </a:r>
            <a:r>
              <a:rPr lang="fr-FR" sz="2400" dirty="0" err="1" smtClean="0">
                <a:solidFill>
                  <a:srgbClr val="C8051C"/>
                </a:solidFill>
              </a:rPr>
              <a:t>T</a:t>
            </a:r>
            <a:r>
              <a:rPr lang="fr-FR" sz="2400" dirty="0" err="1" smtClean="0">
                <a:solidFill>
                  <a:schemeClr val="accent2"/>
                </a:solidFill>
              </a:rPr>
              <a:t>i</a:t>
            </a:r>
            <a:r>
              <a:rPr lang="fr-FR" sz="2400" dirty="0" err="1" smtClean="0">
                <a:solidFill>
                  <a:srgbClr val="C8051C"/>
                </a:solidFill>
              </a:rPr>
              <a:t>f</a:t>
            </a:r>
            <a:endParaRPr lang="fr-FR" sz="2400" dirty="0"/>
          </a:p>
        </p:txBody>
      </p:sp>
      <p:sp>
        <p:nvSpPr>
          <p:cNvPr id="197" name="Rectangle 676"/>
          <p:cNvSpPr>
            <a:spLocks noChangeArrowheads="1"/>
          </p:cNvSpPr>
          <p:nvPr/>
        </p:nvSpPr>
        <p:spPr bwMode="auto">
          <a:xfrm flipH="1">
            <a:off x="5189000" y="1624541"/>
            <a:ext cx="98937" cy="995775"/>
          </a:xfrm>
          <a:prstGeom prst="rect">
            <a:avLst/>
          </a:prstGeom>
          <a:noFill/>
          <a:ln w="9525">
            <a:solidFill>
              <a:srgbClr val="FF0000"/>
            </a:solidFill>
            <a:round/>
            <a:headEnd/>
            <a:tailEnd/>
          </a:ln>
        </p:spPr>
        <p:txBody>
          <a:bodyPr>
            <a:prstTxWarp prst="textNoShape">
              <a:avLst/>
            </a:prstTxWarp>
          </a:bodyPr>
          <a:lstStyle/>
          <a:p>
            <a:endParaRPr lang="fr-FR" sz="1200"/>
          </a:p>
        </p:txBody>
      </p:sp>
      <p:cxnSp>
        <p:nvCxnSpPr>
          <p:cNvPr id="198" name="Connecteur droit avec flèche 7"/>
          <p:cNvCxnSpPr>
            <a:cxnSpLocks noChangeShapeType="1"/>
          </p:cNvCxnSpPr>
          <p:nvPr/>
        </p:nvCxnSpPr>
        <p:spPr bwMode="auto">
          <a:xfrm rot="10800000" flipV="1">
            <a:off x="5241917" y="2002366"/>
            <a:ext cx="230187" cy="150813"/>
          </a:xfrm>
          <a:prstGeom prst="straightConnector1">
            <a:avLst/>
          </a:prstGeom>
          <a:noFill/>
          <a:ln w="25400">
            <a:solidFill>
              <a:srgbClr val="000000"/>
            </a:solidFill>
            <a:round/>
            <a:headEnd/>
            <a:tailEnd type="arrow" w="med" len="med"/>
          </a:ln>
        </p:spPr>
      </p:cxnSp>
      <p:grpSp>
        <p:nvGrpSpPr>
          <p:cNvPr id="4" name="Group 1105"/>
          <p:cNvGrpSpPr>
            <a:grpSpLocks/>
          </p:cNvGrpSpPr>
          <p:nvPr/>
        </p:nvGrpSpPr>
        <p:grpSpPr bwMode="auto">
          <a:xfrm>
            <a:off x="5449355" y="1452615"/>
            <a:ext cx="463551" cy="182500"/>
            <a:chOff x="3599" y="1102"/>
            <a:chExt cx="661" cy="146"/>
          </a:xfrm>
        </p:grpSpPr>
        <p:grpSp>
          <p:nvGrpSpPr>
            <p:cNvPr id="5" name="Group 36"/>
            <p:cNvGrpSpPr>
              <a:grpSpLocks/>
            </p:cNvGrpSpPr>
            <p:nvPr/>
          </p:nvGrpSpPr>
          <p:grpSpPr bwMode="auto">
            <a:xfrm>
              <a:off x="3599" y="1102"/>
              <a:ext cx="268" cy="1"/>
              <a:chOff x="0" y="0"/>
              <a:chExt cx="364" cy="1"/>
            </a:xfrm>
          </p:grpSpPr>
          <p:sp>
            <p:nvSpPr>
              <p:cNvPr id="217" name="Line 37"/>
              <p:cNvSpPr>
                <a:spLocks noChangeShapeType="1"/>
              </p:cNvSpPr>
              <p:nvPr/>
            </p:nvSpPr>
            <p:spPr bwMode="auto">
              <a:xfrm>
                <a:off x="30" y="0"/>
                <a:ext cx="334" cy="1"/>
              </a:xfrm>
              <a:prstGeom prst="line">
                <a:avLst/>
              </a:prstGeom>
              <a:noFill/>
              <a:ln w="34925">
                <a:solidFill>
                  <a:srgbClr val="FF0000"/>
                </a:solidFill>
                <a:round/>
                <a:headEnd/>
                <a:tailEnd type="triangle" w="lg" len="med"/>
              </a:ln>
            </p:spPr>
            <p:txBody>
              <a:bodyPr lIns="0" tIns="0" rIns="0" bIns="0">
                <a:prstTxWarp prst="textNoShape">
                  <a:avLst/>
                </a:prstTxWarp>
              </a:bodyPr>
              <a:lstStyle/>
              <a:p>
                <a:endParaRPr lang="fr-FR"/>
              </a:p>
            </p:txBody>
          </p:sp>
          <p:sp>
            <p:nvSpPr>
              <p:cNvPr id="218" name="Line 38"/>
              <p:cNvSpPr>
                <a:spLocks noChangeShapeType="1"/>
              </p:cNvSpPr>
              <p:nvPr/>
            </p:nvSpPr>
            <p:spPr bwMode="auto">
              <a:xfrm>
                <a:off x="0" y="0"/>
                <a:ext cx="336" cy="1"/>
              </a:xfrm>
              <a:prstGeom prst="line">
                <a:avLst/>
              </a:prstGeom>
              <a:noFill/>
              <a:ln w="34925">
                <a:solidFill>
                  <a:srgbClr val="FF0000"/>
                </a:solidFill>
                <a:round/>
                <a:headEnd/>
                <a:tailEnd/>
              </a:ln>
            </p:spPr>
            <p:txBody>
              <a:bodyPr lIns="0" tIns="0" rIns="0" bIns="0">
                <a:prstTxWarp prst="textNoShape">
                  <a:avLst/>
                </a:prstTxWarp>
              </a:bodyPr>
              <a:lstStyle/>
              <a:p>
                <a:endParaRPr lang="fr-FR"/>
              </a:p>
            </p:txBody>
          </p:sp>
        </p:grpSp>
        <p:sp>
          <p:nvSpPr>
            <p:cNvPr id="215" name="Line 42"/>
            <p:cNvSpPr>
              <a:spLocks noChangeShapeType="1"/>
            </p:cNvSpPr>
            <p:nvPr/>
          </p:nvSpPr>
          <p:spPr bwMode="auto">
            <a:xfrm>
              <a:off x="3618" y="1104"/>
              <a:ext cx="0" cy="144"/>
            </a:xfrm>
            <a:prstGeom prst="line">
              <a:avLst/>
            </a:prstGeom>
            <a:noFill/>
            <a:ln w="44450">
              <a:solidFill>
                <a:srgbClr val="FF0000"/>
              </a:solidFill>
              <a:round/>
              <a:headEnd/>
              <a:tailEnd/>
            </a:ln>
          </p:spPr>
          <p:txBody>
            <a:bodyPr wrap="none" anchor="ctr">
              <a:prstTxWarp prst="textNoShape">
                <a:avLst/>
              </a:prstTxWarp>
            </a:bodyPr>
            <a:lstStyle/>
            <a:p>
              <a:endParaRPr lang="fr-FR"/>
            </a:p>
          </p:txBody>
        </p:sp>
        <p:sp>
          <p:nvSpPr>
            <p:cNvPr id="216" name="Line 43"/>
            <p:cNvSpPr>
              <a:spLocks noChangeShapeType="1"/>
            </p:cNvSpPr>
            <p:nvPr/>
          </p:nvSpPr>
          <p:spPr bwMode="auto">
            <a:xfrm>
              <a:off x="3600" y="1230"/>
              <a:ext cx="660" cy="0"/>
            </a:xfrm>
            <a:prstGeom prst="line">
              <a:avLst/>
            </a:prstGeom>
            <a:noFill/>
            <a:ln w="63500">
              <a:solidFill>
                <a:srgbClr val="FF0000"/>
              </a:solidFill>
              <a:round/>
              <a:headEnd/>
              <a:tailEnd/>
            </a:ln>
          </p:spPr>
          <p:txBody>
            <a:bodyPr wrap="none" anchor="ctr">
              <a:prstTxWarp prst="textNoShape">
                <a:avLst/>
              </a:prstTxWarp>
            </a:bodyPr>
            <a:lstStyle/>
            <a:p>
              <a:endParaRPr lang="fr-FR"/>
            </a:p>
          </p:txBody>
        </p:sp>
      </p:grpSp>
      <p:sp>
        <p:nvSpPr>
          <p:cNvPr id="200" name="AutoShape 13"/>
          <p:cNvSpPr>
            <a:spLocks/>
          </p:cNvSpPr>
          <p:nvPr/>
        </p:nvSpPr>
        <p:spPr bwMode="auto">
          <a:xfrm>
            <a:off x="5162012" y="1484841"/>
            <a:ext cx="147638" cy="173038"/>
          </a:xfrm>
          <a:prstGeom prst="triangle">
            <a:avLst>
              <a:gd name="adj" fmla="val 50000"/>
            </a:avLst>
          </a:prstGeom>
          <a:solidFill>
            <a:srgbClr val="00009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201" name="Oval 133"/>
          <p:cNvSpPr>
            <a:spLocks noChangeArrowheads="1"/>
          </p:cNvSpPr>
          <p:nvPr/>
        </p:nvSpPr>
        <p:spPr bwMode="auto">
          <a:xfrm>
            <a:off x="5065706" y="1310216"/>
            <a:ext cx="342900" cy="2032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algn="ctr" eaLnBrk="0" hangingPunct="0"/>
            <a:r>
              <a:rPr lang="en-US" sz="900" b="1" dirty="0" smtClean="0"/>
              <a:t>CP190</a:t>
            </a:r>
            <a:endParaRPr lang="en-US" sz="900" b="1" dirty="0"/>
          </a:p>
        </p:txBody>
      </p:sp>
      <p:sp>
        <p:nvSpPr>
          <p:cNvPr id="204" name="AutoShape 13"/>
          <p:cNvSpPr>
            <a:spLocks/>
          </p:cNvSpPr>
          <p:nvPr/>
        </p:nvSpPr>
        <p:spPr bwMode="auto">
          <a:xfrm>
            <a:off x="3409412" y="1418166"/>
            <a:ext cx="228600" cy="266700"/>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grpSp>
        <p:nvGrpSpPr>
          <p:cNvPr id="6" name="Grouper 116"/>
          <p:cNvGrpSpPr/>
          <p:nvPr/>
        </p:nvGrpSpPr>
        <p:grpSpPr>
          <a:xfrm>
            <a:off x="4427000" y="762000"/>
            <a:ext cx="685799" cy="568325"/>
            <a:chOff x="2903000" y="1073177"/>
            <a:chExt cx="685799" cy="568325"/>
          </a:xfrm>
        </p:grpSpPr>
        <p:cxnSp>
          <p:nvCxnSpPr>
            <p:cNvPr id="187" name="Connecteur droit avec flèche 7"/>
            <p:cNvCxnSpPr>
              <a:cxnSpLocks noChangeShapeType="1"/>
              <a:stCxn id="188" idx="5"/>
            </p:cNvCxnSpPr>
            <p:nvPr/>
          </p:nvCxnSpPr>
          <p:spPr bwMode="auto">
            <a:xfrm rot="16200000" flipH="1">
              <a:off x="3272036" y="1324738"/>
              <a:ext cx="343392" cy="290135"/>
            </a:xfrm>
            <a:prstGeom prst="straightConnector1">
              <a:avLst/>
            </a:prstGeom>
            <a:noFill/>
            <a:ln w="25400" cap="flat" cmpd="sng" algn="ctr">
              <a:solidFill>
                <a:srgbClr val="000000"/>
              </a:solidFill>
              <a:prstDash val="sysDash"/>
              <a:round/>
              <a:headEnd type="none" w="med" len="med"/>
              <a:tailEnd type="arrow" w="med" len="med"/>
            </a:ln>
          </p:spPr>
        </p:cxnSp>
        <p:sp>
          <p:nvSpPr>
            <p:cNvPr id="188" name="Oval 133"/>
            <p:cNvSpPr>
              <a:spLocks noChangeArrowheads="1"/>
            </p:cNvSpPr>
            <p:nvPr/>
          </p:nvSpPr>
          <p:spPr bwMode="auto">
            <a:xfrm>
              <a:off x="2903000" y="1073177"/>
              <a:ext cx="463550" cy="263525"/>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eaLnBrk="0" hangingPunct="0"/>
              <a:endParaRPr lang="en-US" sz="1000" dirty="0">
                <a:solidFill>
                  <a:schemeClr val="tx1"/>
                </a:solidFill>
              </a:endParaRPr>
            </a:p>
          </p:txBody>
        </p:sp>
        <p:sp>
          <p:nvSpPr>
            <p:cNvPr id="205" name="ZoneTexte 253"/>
            <p:cNvSpPr txBox="1">
              <a:spLocks noChangeArrowheads="1"/>
            </p:cNvSpPr>
            <p:nvPr/>
          </p:nvSpPr>
          <p:spPr bwMode="auto">
            <a:xfrm>
              <a:off x="3131600" y="1295400"/>
              <a:ext cx="279400" cy="276225"/>
            </a:xfrm>
            <a:prstGeom prst="rect">
              <a:avLst/>
            </a:prstGeom>
            <a:noFill/>
            <a:ln w="9525">
              <a:noFill/>
              <a:miter lim="800000"/>
              <a:headEnd/>
              <a:tailEnd/>
            </a:ln>
          </p:spPr>
          <p:txBody>
            <a:bodyPr wrap="none">
              <a:prstTxWarp prst="textNoShape">
                <a:avLst/>
              </a:prstTxWarp>
              <a:spAutoFit/>
            </a:bodyPr>
            <a:lstStyle/>
            <a:p>
              <a:r>
                <a:rPr lang="fr-FR" sz="1200" b="1" dirty="0">
                  <a:solidFill>
                    <a:schemeClr val="tx1"/>
                  </a:solidFill>
                </a:rPr>
                <a:t>?</a:t>
              </a:r>
              <a:endParaRPr lang="fr-FR" sz="1200" dirty="0"/>
            </a:p>
          </p:txBody>
        </p:sp>
      </p:grpSp>
      <p:cxnSp>
        <p:nvCxnSpPr>
          <p:cNvPr id="206" name="Connecteur droit 62"/>
          <p:cNvCxnSpPr>
            <a:cxnSpLocks noChangeShapeType="1"/>
          </p:cNvCxnSpPr>
          <p:nvPr/>
        </p:nvCxnSpPr>
        <p:spPr bwMode="auto">
          <a:xfrm flipV="1">
            <a:off x="4977862" y="2763579"/>
            <a:ext cx="611188" cy="9525"/>
          </a:xfrm>
          <a:prstGeom prst="line">
            <a:avLst/>
          </a:prstGeom>
          <a:noFill/>
          <a:ln w="22225">
            <a:solidFill>
              <a:srgbClr val="000000"/>
            </a:solidFill>
            <a:round/>
            <a:headEnd/>
            <a:tailEnd/>
          </a:ln>
        </p:spPr>
      </p:cxnSp>
      <p:cxnSp>
        <p:nvCxnSpPr>
          <p:cNvPr id="207" name="Connecteur droit 62"/>
          <p:cNvCxnSpPr>
            <a:cxnSpLocks noChangeShapeType="1"/>
          </p:cNvCxnSpPr>
          <p:nvPr/>
        </p:nvCxnSpPr>
        <p:spPr bwMode="auto">
          <a:xfrm flipV="1">
            <a:off x="4965162" y="2819141"/>
            <a:ext cx="611188" cy="9525"/>
          </a:xfrm>
          <a:prstGeom prst="line">
            <a:avLst/>
          </a:prstGeom>
          <a:noFill/>
          <a:ln w="22225">
            <a:solidFill>
              <a:srgbClr val="000000"/>
            </a:solidFill>
            <a:round/>
            <a:headEnd/>
            <a:tailEnd/>
          </a:ln>
        </p:spPr>
      </p:cxnSp>
      <p:sp>
        <p:nvSpPr>
          <p:cNvPr id="208" name="ZoneTexte 60"/>
          <p:cNvSpPr txBox="1">
            <a:spLocks noChangeArrowheads="1"/>
          </p:cNvSpPr>
          <p:nvPr/>
        </p:nvSpPr>
        <p:spPr bwMode="auto">
          <a:xfrm>
            <a:off x="2867792" y="813858"/>
            <a:ext cx="1075065" cy="430887"/>
          </a:xfrm>
          <a:prstGeom prst="rect">
            <a:avLst/>
          </a:prstGeom>
          <a:noFill/>
          <a:ln w="9525">
            <a:noFill/>
            <a:miter lim="800000"/>
            <a:headEnd/>
            <a:tailEnd/>
          </a:ln>
        </p:spPr>
        <p:txBody>
          <a:bodyPr wrap="none">
            <a:prstTxWarp prst="textNoShape">
              <a:avLst/>
            </a:prstTxWarp>
            <a:spAutoFit/>
          </a:bodyPr>
          <a:lstStyle/>
          <a:p>
            <a:pPr algn="ctr"/>
            <a:r>
              <a:rPr lang="fr-FR" sz="1100" b="1" dirty="0" smtClean="0">
                <a:solidFill>
                  <a:schemeClr val="tx1"/>
                </a:solidFill>
              </a:rPr>
              <a:t>     3,411 </a:t>
            </a:r>
            <a:endParaRPr lang="fr-FR" sz="1100" b="1" dirty="0">
              <a:solidFill>
                <a:schemeClr val="tx1"/>
              </a:solidFill>
            </a:endParaRPr>
          </a:p>
          <a:p>
            <a:pPr algn="ctr"/>
            <a:r>
              <a:rPr lang="fr-FR" sz="1100" b="1" dirty="0">
                <a:solidFill>
                  <a:schemeClr val="tx1"/>
                </a:solidFill>
              </a:rPr>
              <a:t>'direct'</a:t>
            </a:r>
            <a:r>
              <a:rPr lang="fr-FR" sz="1100" b="1" dirty="0" smtClean="0">
                <a:solidFill>
                  <a:schemeClr val="tx1"/>
                </a:solidFill>
              </a:rPr>
              <a:t> </a:t>
            </a:r>
            <a:r>
              <a:rPr lang="fr-FR" sz="1100" b="1" dirty="0" err="1" smtClean="0">
                <a:solidFill>
                  <a:schemeClr val="tx1"/>
                </a:solidFill>
              </a:rPr>
              <a:t>peaks</a:t>
            </a:r>
            <a:endParaRPr lang="fr-FR" sz="1100" b="1" dirty="0">
              <a:solidFill>
                <a:schemeClr val="tx1"/>
              </a:solidFill>
            </a:endParaRPr>
          </a:p>
        </p:txBody>
      </p:sp>
      <p:sp>
        <p:nvSpPr>
          <p:cNvPr id="209" name="ZoneTexte 60"/>
          <p:cNvSpPr txBox="1">
            <a:spLocks noChangeArrowheads="1"/>
          </p:cNvSpPr>
          <p:nvPr/>
        </p:nvSpPr>
        <p:spPr bwMode="auto">
          <a:xfrm>
            <a:off x="4759844" y="809096"/>
            <a:ext cx="1479023" cy="430887"/>
          </a:xfrm>
          <a:prstGeom prst="rect">
            <a:avLst/>
          </a:prstGeom>
          <a:noFill/>
          <a:ln w="9525">
            <a:noFill/>
            <a:miter lim="800000"/>
            <a:headEnd/>
            <a:tailEnd/>
          </a:ln>
        </p:spPr>
        <p:txBody>
          <a:bodyPr wrap="square">
            <a:prstTxWarp prst="textNoShape">
              <a:avLst/>
            </a:prstTxWarp>
            <a:spAutoFit/>
          </a:bodyPr>
          <a:lstStyle/>
          <a:p>
            <a:pPr algn="ctr"/>
            <a:r>
              <a:rPr lang="fr-FR" sz="1100" b="1" dirty="0" smtClean="0">
                <a:solidFill>
                  <a:schemeClr val="tx1"/>
                </a:solidFill>
              </a:rPr>
              <a:t>2,795 </a:t>
            </a:r>
          </a:p>
          <a:p>
            <a:pPr algn="ctr"/>
            <a:r>
              <a:rPr lang="fr-FR" sz="1100" b="1" dirty="0" smtClean="0">
                <a:solidFill>
                  <a:schemeClr val="tx1"/>
                </a:solidFill>
              </a:rPr>
              <a:t>indirect </a:t>
            </a:r>
            <a:r>
              <a:rPr lang="fr-FR" sz="1100" b="1" dirty="0" err="1" smtClean="0">
                <a:solidFill>
                  <a:schemeClr val="tx1"/>
                </a:solidFill>
              </a:rPr>
              <a:t>peaks</a:t>
            </a:r>
            <a:endParaRPr lang="fr-FR" sz="1100" b="1" dirty="0">
              <a:solidFill>
                <a:schemeClr val="tx1"/>
              </a:solidFill>
            </a:endParaRPr>
          </a:p>
        </p:txBody>
      </p:sp>
      <p:sp>
        <p:nvSpPr>
          <p:cNvPr id="210" name="Oval 133"/>
          <p:cNvSpPr>
            <a:spLocks noChangeArrowheads="1"/>
          </p:cNvSpPr>
          <p:nvPr/>
        </p:nvSpPr>
        <p:spPr bwMode="auto">
          <a:xfrm>
            <a:off x="3299875" y="1262590"/>
            <a:ext cx="463550" cy="263525"/>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eaLnBrk="0" hangingPunct="0"/>
            <a:endParaRPr lang="en-US" sz="1000" dirty="0">
              <a:solidFill>
                <a:schemeClr val="tx1"/>
              </a:solidFill>
            </a:endParaRPr>
          </a:p>
        </p:txBody>
      </p:sp>
      <p:sp>
        <p:nvSpPr>
          <p:cNvPr id="93" name="Oval 133"/>
          <p:cNvSpPr>
            <a:spLocks noChangeArrowheads="1"/>
          </p:cNvSpPr>
          <p:nvPr/>
        </p:nvSpPr>
        <p:spPr bwMode="auto">
          <a:xfrm>
            <a:off x="2732608" y="1965323"/>
            <a:ext cx="463550" cy="263525"/>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eaLnBrk="0" hangingPunct="0"/>
            <a:endParaRPr lang="en-US" sz="1000" dirty="0">
              <a:solidFill>
                <a:schemeClr val="tx1"/>
              </a:solidFill>
            </a:endParaRPr>
          </a:p>
        </p:txBody>
      </p:sp>
      <p:sp>
        <p:nvSpPr>
          <p:cNvPr id="94" name="Oval 133"/>
          <p:cNvSpPr>
            <a:spLocks noChangeArrowheads="1"/>
          </p:cNvSpPr>
          <p:nvPr/>
        </p:nvSpPr>
        <p:spPr bwMode="auto">
          <a:xfrm>
            <a:off x="2771239" y="2377016"/>
            <a:ext cx="342900" cy="2032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algn="ctr" eaLnBrk="0" hangingPunct="0"/>
            <a:endParaRPr lang="en-US" sz="1000" dirty="0"/>
          </a:p>
        </p:txBody>
      </p:sp>
      <p:sp>
        <p:nvSpPr>
          <p:cNvPr id="95" name="ZoneTexte 94"/>
          <p:cNvSpPr txBox="1"/>
          <p:nvPr/>
        </p:nvSpPr>
        <p:spPr>
          <a:xfrm>
            <a:off x="4838633" y="2863821"/>
            <a:ext cx="894896" cy="461665"/>
          </a:xfrm>
          <a:prstGeom prst="rect">
            <a:avLst/>
          </a:prstGeom>
          <a:noFill/>
        </p:spPr>
        <p:txBody>
          <a:bodyPr wrap="none" rtlCol="0">
            <a:spAutoFit/>
          </a:bodyPr>
          <a:lstStyle/>
          <a:p>
            <a:pPr algn="ctr"/>
            <a:r>
              <a:rPr lang="fr-FR" dirty="0" smtClean="0">
                <a:solidFill>
                  <a:schemeClr val="tx1"/>
                </a:solidFill>
              </a:rPr>
              <a:t>no </a:t>
            </a:r>
            <a:r>
              <a:rPr lang="fr-FR" dirty="0" err="1" smtClean="0">
                <a:solidFill>
                  <a:schemeClr val="tx1"/>
                </a:solidFill>
              </a:rPr>
              <a:t>binding</a:t>
            </a:r>
            <a:r>
              <a:rPr lang="fr-FR" dirty="0" smtClean="0">
                <a:solidFill>
                  <a:schemeClr val="tx1"/>
                </a:solidFill>
              </a:rPr>
              <a:t> </a:t>
            </a:r>
          </a:p>
          <a:p>
            <a:pPr algn="ctr"/>
            <a:r>
              <a:rPr lang="fr-FR" dirty="0" err="1" smtClean="0">
                <a:solidFill>
                  <a:schemeClr val="tx1"/>
                </a:solidFill>
              </a:rPr>
              <a:t>expected</a:t>
            </a:r>
            <a:endParaRPr lang="fr-FR" dirty="0">
              <a:solidFill>
                <a:schemeClr val="tx1"/>
              </a:solidFill>
            </a:endParaRPr>
          </a:p>
        </p:txBody>
      </p:sp>
      <p:sp>
        <p:nvSpPr>
          <p:cNvPr id="106" name="ZoneTexte 105"/>
          <p:cNvSpPr txBox="1"/>
          <p:nvPr/>
        </p:nvSpPr>
        <p:spPr>
          <a:xfrm>
            <a:off x="2834921" y="2855357"/>
            <a:ext cx="1365353" cy="461665"/>
          </a:xfrm>
          <a:prstGeom prst="rect">
            <a:avLst/>
          </a:prstGeom>
          <a:noFill/>
        </p:spPr>
        <p:txBody>
          <a:bodyPr wrap="none" rtlCol="0">
            <a:spAutoFit/>
          </a:bodyPr>
          <a:lstStyle/>
          <a:p>
            <a:pPr algn="ctr"/>
            <a:r>
              <a:rPr lang="fr-FR" dirty="0" err="1" smtClean="0">
                <a:solidFill>
                  <a:schemeClr val="tx1"/>
                </a:solidFill>
              </a:rPr>
              <a:t>Expected</a:t>
            </a:r>
            <a:r>
              <a:rPr lang="fr-FR" dirty="0" smtClean="0">
                <a:solidFill>
                  <a:schemeClr val="tx1"/>
                </a:solidFill>
              </a:rPr>
              <a:t> </a:t>
            </a:r>
            <a:r>
              <a:rPr lang="fr-FR" dirty="0" err="1" smtClean="0">
                <a:solidFill>
                  <a:schemeClr val="tx1"/>
                </a:solidFill>
              </a:rPr>
              <a:t>binding</a:t>
            </a:r>
            <a:endParaRPr lang="fr-FR" dirty="0" smtClean="0">
              <a:solidFill>
                <a:schemeClr val="tx1"/>
              </a:solidFill>
            </a:endParaRPr>
          </a:p>
          <a:p>
            <a:pPr algn="ctr"/>
            <a:r>
              <a:rPr lang="fr-FR" dirty="0" smtClean="0">
                <a:solidFill>
                  <a:schemeClr val="tx1"/>
                </a:solidFill>
              </a:rPr>
              <a:t>to DNA</a:t>
            </a:r>
            <a:endParaRPr lang="fr-FR" dirty="0">
              <a:solidFill>
                <a:schemeClr val="tx1"/>
              </a:solidFill>
            </a:endParaRPr>
          </a:p>
        </p:txBody>
      </p:sp>
      <p:sp>
        <p:nvSpPr>
          <p:cNvPr id="107" name="ZoneTexte 27"/>
          <p:cNvSpPr txBox="1">
            <a:spLocks noChangeArrowheads="1"/>
          </p:cNvSpPr>
          <p:nvPr/>
        </p:nvSpPr>
        <p:spPr bwMode="auto">
          <a:xfrm>
            <a:off x="2460221" y="152400"/>
            <a:ext cx="4702579" cy="461665"/>
          </a:xfrm>
          <a:prstGeom prst="rect">
            <a:avLst/>
          </a:prstGeom>
          <a:noFill/>
          <a:ln w="9525">
            <a:noFill/>
            <a:miter lim="800000"/>
            <a:headEnd/>
            <a:tailEnd/>
          </a:ln>
        </p:spPr>
        <p:txBody>
          <a:bodyPr wrap="none">
            <a:prstTxWarp prst="textNoShape">
              <a:avLst/>
            </a:prstTxWarp>
            <a:spAutoFit/>
          </a:bodyPr>
          <a:lstStyle/>
          <a:p>
            <a:pPr algn="ctr"/>
            <a:r>
              <a:rPr lang="fr-FR" sz="2400" b="1" dirty="0" err="1" smtClean="0">
                <a:solidFill>
                  <a:schemeClr val="tx2"/>
                </a:solidFill>
              </a:rPr>
              <a:t>Biostatiscial</a:t>
            </a:r>
            <a:r>
              <a:rPr lang="fr-FR" sz="2400" b="1" dirty="0" smtClean="0">
                <a:solidFill>
                  <a:schemeClr val="tx2"/>
                </a:solidFill>
              </a:rPr>
              <a:t> analyses </a:t>
            </a:r>
            <a:r>
              <a:rPr lang="fr-FR" sz="2400" b="1" dirty="0" err="1" smtClean="0">
                <a:solidFill>
                  <a:schemeClr val="tx2"/>
                </a:solidFill>
              </a:rPr>
              <a:t>ChIP-Seq</a:t>
            </a:r>
            <a:r>
              <a:rPr lang="fr-FR" sz="2400" b="1" dirty="0" smtClean="0">
                <a:solidFill>
                  <a:schemeClr val="tx2"/>
                </a:solidFill>
              </a:rPr>
              <a:t> data</a:t>
            </a:r>
            <a:endParaRPr lang="fr-FR" sz="2400" b="1" dirty="0">
              <a:solidFill>
                <a:schemeClr val="tx2"/>
              </a:solidFill>
            </a:endParaRPr>
          </a:p>
        </p:txBody>
      </p:sp>
      <p:grpSp>
        <p:nvGrpSpPr>
          <p:cNvPr id="7" name="Grouper 118"/>
          <p:cNvGrpSpPr/>
          <p:nvPr/>
        </p:nvGrpSpPr>
        <p:grpSpPr>
          <a:xfrm>
            <a:off x="2734735" y="3695583"/>
            <a:ext cx="3818465" cy="2396067"/>
            <a:chOff x="914400" y="4267200"/>
            <a:chExt cx="3818465" cy="2396067"/>
          </a:xfrm>
        </p:grpSpPr>
        <p:grpSp>
          <p:nvGrpSpPr>
            <p:cNvPr id="8" name="Grouper 262"/>
            <p:cNvGrpSpPr/>
            <p:nvPr/>
          </p:nvGrpSpPr>
          <p:grpSpPr>
            <a:xfrm>
              <a:off x="914400" y="4326476"/>
              <a:ext cx="3818465" cy="2336791"/>
              <a:chOff x="4919135" y="2743728"/>
              <a:chExt cx="3818465" cy="2336791"/>
            </a:xfrm>
          </p:grpSpPr>
          <p:sp>
            <p:nvSpPr>
              <p:cNvPr id="247" name="ZoneTexte 11"/>
              <p:cNvSpPr txBox="1">
                <a:spLocks noChangeArrowheads="1"/>
              </p:cNvSpPr>
              <p:nvPr/>
            </p:nvSpPr>
            <p:spPr bwMode="auto">
              <a:xfrm rot="16200000">
                <a:off x="4189252" y="3473611"/>
                <a:ext cx="2013763" cy="553998"/>
              </a:xfrm>
              <a:prstGeom prst="rect">
                <a:avLst/>
              </a:prstGeom>
              <a:noFill/>
              <a:ln w="9525">
                <a:noFill/>
                <a:miter lim="800000"/>
                <a:headEnd/>
                <a:tailEnd/>
              </a:ln>
            </p:spPr>
            <p:txBody>
              <a:bodyPr wrap="square">
                <a:prstTxWarp prst="textNoShape">
                  <a:avLst/>
                </a:prstTxWarp>
                <a:spAutoFit/>
              </a:bodyPr>
              <a:lstStyle/>
              <a:p>
                <a:pPr algn="ctr"/>
                <a:r>
                  <a:rPr lang="fr-FR" sz="1000" b="1" dirty="0" err="1" smtClean="0">
                    <a:solidFill>
                      <a:schemeClr val="tx1"/>
                    </a:solidFill>
                  </a:rPr>
                  <a:t>Enrichment</a:t>
                </a:r>
                <a:r>
                  <a:rPr lang="fr-FR" sz="1000" b="1" dirty="0" smtClean="0">
                    <a:solidFill>
                      <a:schemeClr val="tx1"/>
                    </a:solidFill>
                  </a:rPr>
                  <a:t> in Indirect </a:t>
                </a:r>
                <a:r>
                  <a:rPr lang="fr-FR" sz="1000" b="1" dirty="0" err="1" smtClean="0">
                    <a:solidFill>
                      <a:schemeClr val="tx1"/>
                    </a:solidFill>
                  </a:rPr>
                  <a:t>peaks</a:t>
                </a:r>
                <a:endParaRPr lang="fr-FR" sz="1000" b="1" dirty="0" smtClean="0">
                  <a:solidFill>
                    <a:schemeClr val="tx1"/>
                  </a:solidFill>
                </a:endParaRPr>
              </a:p>
              <a:p>
                <a:pPr algn="ctr"/>
                <a:r>
                  <a:rPr lang="fr-FR" sz="1000" b="1" dirty="0" err="1" smtClean="0">
                    <a:solidFill>
                      <a:schemeClr val="tx1"/>
                    </a:solidFill>
                  </a:rPr>
                  <a:t>normalized</a:t>
                </a:r>
                <a:r>
                  <a:rPr lang="fr-FR" sz="1000" b="1" dirty="0" smtClean="0">
                    <a:solidFill>
                      <a:schemeClr val="tx1"/>
                    </a:solidFill>
                  </a:rPr>
                  <a:t> to the distribution   </a:t>
                </a:r>
              </a:p>
              <a:p>
                <a:pPr algn="ctr"/>
                <a:r>
                  <a:rPr lang="fr-FR" sz="1000" b="1" dirty="0" smtClean="0">
                    <a:solidFill>
                      <a:schemeClr val="tx1"/>
                    </a:solidFill>
                  </a:rPr>
                  <a:t>of CP190 sites (</a:t>
                </a:r>
                <a:r>
                  <a:rPr lang="fr-FR" sz="1000" b="1" dirty="0" err="1" smtClean="0">
                    <a:solidFill>
                      <a:schemeClr val="tx1"/>
                    </a:solidFill>
                  </a:rPr>
                  <a:t>ChIP-Seq</a:t>
                </a:r>
                <a:r>
                  <a:rPr lang="fr-FR" sz="1000" b="1" dirty="0" smtClean="0">
                    <a:solidFill>
                      <a:schemeClr val="tx1"/>
                    </a:solidFill>
                  </a:rPr>
                  <a:t>) </a:t>
                </a:r>
              </a:p>
            </p:txBody>
          </p:sp>
          <p:sp>
            <p:nvSpPr>
              <p:cNvPr id="248" name="ZoneTexte 12"/>
              <p:cNvSpPr txBox="1">
                <a:spLocks noChangeArrowheads="1"/>
              </p:cNvSpPr>
              <p:nvPr/>
            </p:nvSpPr>
            <p:spPr bwMode="auto">
              <a:xfrm>
                <a:off x="5588000" y="4343400"/>
                <a:ext cx="3149600" cy="246221"/>
              </a:xfrm>
              <a:prstGeom prst="rect">
                <a:avLst/>
              </a:prstGeom>
              <a:noFill/>
              <a:ln w="9525">
                <a:noFill/>
                <a:miter lim="800000"/>
                <a:headEnd/>
                <a:tailEnd/>
              </a:ln>
            </p:spPr>
            <p:txBody>
              <a:bodyPr wrap="square">
                <a:prstTxWarp prst="textNoShape">
                  <a:avLst/>
                </a:prstTxWarp>
                <a:spAutoFit/>
              </a:bodyPr>
              <a:lstStyle/>
              <a:p>
                <a:r>
                  <a:rPr lang="fr-FR" sz="1000" b="1" dirty="0">
                    <a:solidFill>
                      <a:schemeClr val="tx1"/>
                    </a:solidFill>
                  </a:rPr>
                  <a:t>0      </a:t>
                </a:r>
                <a:r>
                  <a:rPr lang="fr-FR" sz="1000" b="1" dirty="0" smtClean="0">
                    <a:solidFill>
                      <a:schemeClr val="tx1"/>
                    </a:solidFill>
                  </a:rPr>
                  <a:t>       20             40             60              80    (</a:t>
                </a:r>
                <a:r>
                  <a:rPr lang="fr-FR" sz="1000" b="1" dirty="0" err="1" smtClean="0">
                    <a:solidFill>
                      <a:schemeClr val="tx1"/>
                    </a:solidFill>
                  </a:rPr>
                  <a:t>kbp</a:t>
                </a:r>
                <a:r>
                  <a:rPr lang="fr-FR" sz="1000" b="1" dirty="0" smtClean="0">
                    <a:solidFill>
                      <a:schemeClr val="tx1"/>
                    </a:solidFill>
                  </a:rPr>
                  <a:t>)</a:t>
                </a:r>
              </a:p>
            </p:txBody>
          </p:sp>
          <p:pic>
            <p:nvPicPr>
              <p:cNvPr id="250" name="Image 249"/>
              <p:cNvPicPr>
                <a:picLocks noChangeAspect="1"/>
              </p:cNvPicPr>
              <p:nvPr/>
            </p:nvPicPr>
            <p:blipFill>
              <a:blip r:embed="rId3"/>
              <a:stretch>
                <a:fillRect/>
              </a:stretch>
            </p:blipFill>
            <p:spPr>
              <a:xfrm>
                <a:off x="5580888" y="2997200"/>
                <a:ext cx="2648712" cy="1409700"/>
              </a:xfrm>
              <a:prstGeom prst="rect">
                <a:avLst/>
              </a:prstGeom>
            </p:spPr>
          </p:pic>
          <p:grpSp>
            <p:nvGrpSpPr>
              <p:cNvPr id="9" name="Grouper 250"/>
              <p:cNvGrpSpPr/>
              <p:nvPr/>
            </p:nvGrpSpPr>
            <p:grpSpPr>
              <a:xfrm>
                <a:off x="6443133" y="4699525"/>
                <a:ext cx="1296436" cy="380994"/>
                <a:chOff x="6651964" y="4827210"/>
                <a:chExt cx="1296436" cy="380994"/>
              </a:xfrm>
            </p:grpSpPr>
            <p:sp>
              <p:nvSpPr>
                <p:cNvPr id="252" name="ZoneTexte 251"/>
                <p:cNvSpPr txBox="1"/>
                <p:nvPr/>
              </p:nvSpPr>
              <p:spPr>
                <a:xfrm>
                  <a:off x="6798957" y="4961983"/>
                  <a:ext cx="911340" cy="246221"/>
                </a:xfrm>
                <a:prstGeom prst="rect">
                  <a:avLst/>
                </a:prstGeom>
                <a:noFill/>
              </p:spPr>
              <p:txBody>
                <a:bodyPr wrap="none" rtlCol="0">
                  <a:spAutoFit/>
                </a:bodyPr>
                <a:lstStyle/>
                <a:p>
                  <a:r>
                    <a:rPr lang="fr-FR" sz="1000" b="1" dirty="0" smtClean="0">
                      <a:solidFill>
                        <a:schemeClr val="tx1"/>
                      </a:solidFill>
                    </a:rPr>
                    <a:t>Log(</a:t>
                  </a:r>
                  <a:r>
                    <a:rPr lang="fr-FR" sz="1000" b="1" dirty="0" err="1" smtClean="0">
                      <a:solidFill>
                        <a:schemeClr val="tx1"/>
                      </a:solidFill>
                    </a:rPr>
                    <a:t>pvalue</a:t>
                  </a:r>
                  <a:r>
                    <a:rPr lang="fr-FR" sz="1000" b="1" dirty="0" smtClean="0">
                      <a:solidFill>
                        <a:schemeClr val="tx1"/>
                      </a:solidFill>
                    </a:rPr>
                    <a:t>)</a:t>
                  </a:r>
                  <a:endParaRPr lang="fr-FR" sz="1000" b="1" dirty="0">
                    <a:solidFill>
                      <a:schemeClr val="tx1"/>
                    </a:solidFill>
                  </a:endParaRPr>
                </a:p>
              </p:txBody>
            </p:sp>
            <p:sp>
              <p:nvSpPr>
                <p:cNvPr id="253" name="ZoneTexte 252"/>
                <p:cNvSpPr txBox="1"/>
                <p:nvPr/>
              </p:nvSpPr>
              <p:spPr>
                <a:xfrm>
                  <a:off x="6651964" y="4827210"/>
                  <a:ext cx="1296436" cy="246221"/>
                </a:xfrm>
                <a:prstGeom prst="rect">
                  <a:avLst/>
                </a:prstGeom>
                <a:noFill/>
              </p:spPr>
              <p:txBody>
                <a:bodyPr wrap="none" rtlCol="0">
                  <a:spAutoFit/>
                </a:bodyPr>
                <a:lstStyle/>
                <a:p>
                  <a:r>
                    <a:rPr lang="fr-FR" sz="1000" b="1" dirty="0" smtClean="0">
                      <a:solidFill>
                        <a:schemeClr val="tx1"/>
                      </a:solidFill>
                    </a:rPr>
                    <a:t>0                        -12</a:t>
                  </a:r>
                  <a:endParaRPr lang="fr-FR" sz="1000" b="1" dirty="0">
                    <a:solidFill>
                      <a:schemeClr val="tx1"/>
                    </a:solidFill>
                  </a:endParaRPr>
                </a:p>
              </p:txBody>
            </p:sp>
            <p:pic>
              <p:nvPicPr>
                <p:cNvPr id="254" name="Image 253"/>
                <p:cNvPicPr>
                  <a:picLocks noChangeAspect="1"/>
                </p:cNvPicPr>
                <p:nvPr/>
              </p:nvPicPr>
              <p:blipFill>
                <a:blip r:embed="rId4"/>
                <a:stretch>
                  <a:fillRect/>
                </a:stretch>
              </p:blipFill>
              <p:spPr>
                <a:xfrm>
                  <a:off x="6845400" y="4885952"/>
                  <a:ext cx="803148" cy="127000"/>
                </a:xfrm>
                <a:prstGeom prst="rect">
                  <a:avLst/>
                </a:prstGeom>
              </p:spPr>
            </p:pic>
          </p:grpSp>
          <p:sp>
            <p:nvSpPr>
              <p:cNvPr id="255" name="ZoneTexte 254"/>
              <p:cNvSpPr txBox="1"/>
              <p:nvPr/>
            </p:nvSpPr>
            <p:spPr>
              <a:xfrm>
                <a:off x="5245100" y="2946400"/>
                <a:ext cx="400292" cy="1169551"/>
              </a:xfrm>
              <a:prstGeom prst="rect">
                <a:avLst/>
              </a:prstGeom>
              <a:noFill/>
            </p:spPr>
            <p:txBody>
              <a:bodyPr wrap="square" rtlCol="0">
                <a:spAutoFit/>
              </a:bodyPr>
              <a:lstStyle/>
              <a:p>
                <a:pPr algn="r">
                  <a:spcAft>
                    <a:spcPts val="1200"/>
                  </a:spcAft>
                </a:pPr>
                <a:r>
                  <a:rPr lang="fr-FR" sz="1000" b="1" dirty="0" smtClean="0">
                    <a:solidFill>
                      <a:schemeClr val="tx1"/>
                    </a:solidFill>
                  </a:rPr>
                  <a:t>12</a:t>
                </a:r>
              </a:p>
              <a:p>
                <a:pPr algn="r">
                  <a:spcAft>
                    <a:spcPts val="1200"/>
                  </a:spcAft>
                </a:pPr>
                <a:r>
                  <a:rPr lang="fr-FR" sz="1000" b="1" dirty="0" smtClean="0">
                    <a:solidFill>
                      <a:schemeClr val="tx1"/>
                    </a:solidFill>
                  </a:rPr>
                  <a:t>8</a:t>
                </a:r>
              </a:p>
              <a:p>
                <a:pPr algn="r">
                  <a:spcAft>
                    <a:spcPts val="1200"/>
                  </a:spcAft>
                </a:pPr>
                <a:r>
                  <a:rPr lang="fr-FR" sz="1000" b="1" dirty="0" smtClean="0">
                    <a:solidFill>
                      <a:schemeClr val="tx1"/>
                    </a:solidFill>
                  </a:rPr>
                  <a:t>4</a:t>
                </a:r>
              </a:p>
              <a:p>
                <a:pPr algn="r">
                  <a:spcAft>
                    <a:spcPts val="1200"/>
                  </a:spcAft>
                </a:pPr>
                <a:r>
                  <a:rPr lang="fr-FR" sz="1000" b="1" dirty="0" smtClean="0">
                    <a:solidFill>
                      <a:schemeClr val="tx1"/>
                    </a:solidFill>
                  </a:rPr>
                  <a:t>0</a:t>
                </a:r>
              </a:p>
            </p:txBody>
          </p:sp>
          <p:sp>
            <p:nvSpPr>
              <p:cNvPr id="258" name="ZoneTexte 257"/>
              <p:cNvSpPr txBox="1"/>
              <p:nvPr/>
            </p:nvSpPr>
            <p:spPr>
              <a:xfrm>
                <a:off x="5791200" y="4478866"/>
                <a:ext cx="2398000" cy="246221"/>
              </a:xfrm>
              <a:prstGeom prst="rect">
                <a:avLst/>
              </a:prstGeom>
              <a:noFill/>
            </p:spPr>
            <p:txBody>
              <a:bodyPr wrap="none" rtlCol="0">
                <a:spAutoFit/>
              </a:bodyPr>
              <a:lstStyle/>
              <a:p>
                <a:r>
                  <a:rPr lang="fr-FR" sz="1000" b="1" dirty="0" smtClean="0">
                    <a:solidFill>
                      <a:schemeClr val="tx1"/>
                    </a:solidFill>
                  </a:rPr>
                  <a:t>distance </a:t>
                </a:r>
                <a:r>
                  <a:rPr lang="fr-FR" sz="1000" b="1" dirty="0" err="1" smtClean="0">
                    <a:solidFill>
                      <a:schemeClr val="tx1"/>
                    </a:solidFill>
                  </a:rPr>
                  <a:t>from</a:t>
                </a:r>
                <a:r>
                  <a:rPr lang="fr-FR" sz="1000" b="1" dirty="0" smtClean="0">
                    <a:solidFill>
                      <a:schemeClr val="tx1"/>
                    </a:solidFill>
                  </a:rPr>
                  <a:t> 'direct' Beaf32 </a:t>
                </a:r>
                <a:r>
                  <a:rPr lang="fr-FR" sz="1000" b="1" dirty="0" err="1" smtClean="0">
                    <a:solidFill>
                      <a:schemeClr val="tx1"/>
                    </a:solidFill>
                  </a:rPr>
                  <a:t>peaks</a:t>
                </a:r>
                <a:r>
                  <a:rPr lang="fr-FR" sz="1000" b="1" dirty="0" smtClean="0">
                    <a:solidFill>
                      <a:schemeClr val="tx1"/>
                    </a:solidFill>
                  </a:rPr>
                  <a:t> </a:t>
                </a:r>
                <a:endParaRPr lang="fr-FR" sz="1000" dirty="0"/>
              </a:p>
            </p:txBody>
          </p:sp>
        </p:grpSp>
        <p:sp>
          <p:nvSpPr>
            <p:cNvPr id="112" name="Oval 133"/>
            <p:cNvSpPr>
              <a:spLocks noChangeArrowheads="1"/>
            </p:cNvSpPr>
            <p:nvPr/>
          </p:nvSpPr>
          <p:spPr bwMode="auto">
            <a:xfrm>
              <a:off x="1488006" y="4267200"/>
              <a:ext cx="463550" cy="263525"/>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eaLnBrk="0" hangingPunct="0"/>
              <a:endParaRPr lang="en-US" sz="1000" dirty="0">
                <a:solidFill>
                  <a:schemeClr val="tx1"/>
                </a:solidFill>
              </a:endParaRPr>
            </a:p>
          </p:txBody>
        </p:sp>
        <p:sp>
          <p:nvSpPr>
            <p:cNvPr id="113" name="AutoShape 13"/>
            <p:cNvSpPr>
              <a:spLocks/>
            </p:cNvSpPr>
            <p:nvPr/>
          </p:nvSpPr>
          <p:spPr bwMode="auto">
            <a:xfrm>
              <a:off x="3180810" y="5131885"/>
              <a:ext cx="147638" cy="173038"/>
            </a:xfrm>
            <a:prstGeom prst="triangle">
              <a:avLst>
                <a:gd name="adj" fmla="val 50000"/>
              </a:avLst>
            </a:prstGeom>
            <a:solidFill>
              <a:srgbClr val="00009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14" name="Oval 133"/>
            <p:cNvSpPr>
              <a:spLocks noChangeArrowheads="1"/>
            </p:cNvSpPr>
            <p:nvPr/>
          </p:nvSpPr>
          <p:spPr bwMode="auto">
            <a:xfrm>
              <a:off x="3084504" y="4957260"/>
              <a:ext cx="342900" cy="2032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algn="ctr" eaLnBrk="0" hangingPunct="0"/>
              <a:endParaRPr lang="en-US" sz="1000" dirty="0"/>
            </a:p>
          </p:txBody>
        </p:sp>
      </p:grpSp>
      <p:sp>
        <p:nvSpPr>
          <p:cNvPr id="115" name="Freeform 138"/>
          <p:cNvSpPr>
            <a:spLocks/>
          </p:cNvSpPr>
          <p:nvPr/>
        </p:nvSpPr>
        <p:spPr bwMode="auto">
          <a:xfrm rot="1596838" flipH="1">
            <a:off x="3732658" y="3791416"/>
            <a:ext cx="1363674" cy="363018"/>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28575">
            <a:solidFill>
              <a:schemeClr val="tx1"/>
            </a:solidFill>
            <a:prstDash val="sysDash"/>
            <a:round/>
            <a:headEnd type="triangle" w="lg" len="med"/>
            <a:tailEnd type="none" w="lg" len="med"/>
          </a:ln>
        </p:spPr>
        <p:txBody>
          <a:bodyPr wrap="none" anchor="ctr">
            <a:prstTxWarp prst="textNoShape">
              <a:avLst/>
            </a:prstTxWarp>
          </a:bodyPr>
          <a:lstStyle/>
          <a:p>
            <a:endParaRPr lang="fr-FR"/>
          </a:p>
        </p:txBody>
      </p:sp>
      <p:sp>
        <p:nvSpPr>
          <p:cNvPr id="125" name="Rectangle 124"/>
          <p:cNvSpPr/>
          <p:nvPr/>
        </p:nvSpPr>
        <p:spPr>
          <a:xfrm>
            <a:off x="2514601" y="2338883"/>
            <a:ext cx="3733800" cy="2963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7" name="Rectangle 126"/>
          <p:cNvSpPr/>
          <p:nvPr/>
        </p:nvSpPr>
        <p:spPr>
          <a:xfrm>
            <a:off x="2667001" y="2285999"/>
            <a:ext cx="1667932" cy="3386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500" fill="hold"/>
                                        <p:tgtEl>
                                          <p:spTgt spid="201"/>
                                        </p:tgtEl>
                                        <p:attrNameLst>
                                          <p:attrName>ppt_x</p:attrName>
                                        </p:attrNameLst>
                                      </p:cBhvr>
                                      <p:tavLst>
                                        <p:tav tm="0">
                                          <p:val>
                                            <p:strVal val="#ppt_x"/>
                                          </p:val>
                                        </p:tav>
                                        <p:tav tm="100000">
                                          <p:val>
                                            <p:strVal val="#ppt_x"/>
                                          </p:val>
                                        </p:tav>
                                      </p:tavLst>
                                    </p:anim>
                                    <p:anim calcmode="lin" valueType="num">
                                      <p:cBhvr additive="base">
                                        <p:cTn id="8" dur="500" fill="hold"/>
                                        <p:tgtEl>
                                          <p:spTgt spid="201"/>
                                        </p:tgtEl>
                                        <p:attrNameLst>
                                          <p:attrName>ppt_y</p:attrName>
                                        </p:attrNameLst>
                                      </p:cBhvr>
                                      <p:tavLst>
                                        <p:tav tm="0">
                                          <p:val>
                                            <p:strVal val="1+#ppt_h/2"/>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1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115"/>
                                        </p:tgtEl>
                                        <p:attrNameLst>
                                          <p:attrName>style.visibility</p:attrName>
                                        </p:attrNameLst>
                                      </p:cBhvr>
                                      <p:to>
                                        <p:strVal val="visible"/>
                                      </p:to>
                                    </p:set>
                                    <p:anim calcmode="lin" valueType="num">
                                      <p:cBhvr additive="base">
                                        <p:cTn id="22" dur="500" fill="hold"/>
                                        <p:tgtEl>
                                          <p:spTgt spid="115"/>
                                        </p:tgtEl>
                                        <p:attrNameLst>
                                          <p:attrName>ppt_x</p:attrName>
                                        </p:attrNameLst>
                                      </p:cBhvr>
                                      <p:tavLst>
                                        <p:tav tm="0">
                                          <p:val>
                                            <p:strVal val="#ppt_x"/>
                                          </p:val>
                                        </p:tav>
                                        <p:tav tm="100000">
                                          <p:val>
                                            <p:strVal val="#ppt_x"/>
                                          </p:val>
                                        </p:tav>
                                      </p:tavLst>
                                    </p:anim>
                                    <p:anim calcmode="lin" valueType="num">
                                      <p:cBhvr additive="base">
                                        <p:cTn id="23"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115" grpId="0" animBg="1"/>
      <p:bldP spid="125" grpId="0" animBg="1"/>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52" name="ZoneTexte 3"/>
          <p:cNvSpPr txBox="1">
            <a:spLocks noChangeArrowheads="1"/>
          </p:cNvSpPr>
          <p:nvPr/>
        </p:nvSpPr>
        <p:spPr bwMode="auto">
          <a:xfrm>
            <a:off x="1007539" y="270934"/>
            <a:ext cx="7086600" cy="707886"/>
          </a:xfrm>
          <a:prstGeom prst="rect">
            <a:avLst/>
          </a:prstGeom>
          <a:noFill/>
          <a:ln w="9525">
            <a:noFill/>
            <a:miter lim="800000"/>
            <a:headEnd/>
            <a:tailEnd/>
          </a:ln>
        </p:spPr>
        <p:txBody>
          <a:bodyPr wrap="square">
            <a:prstTxWarp prst="textNoShape">
              <a:avLst/>
            </a:prstTxWarp>
            <a:spAutoFit/>
          </a:bodyPr>
          <a:lstStyle/>
          <a:p>
            <a:pPr algn="ctr"/>
            <a:r>
              <a:rPr lang="fr-FR" sz="2000" b="1" dirty="0" err="1" smtClean="0">
                <a:solidFill>
                  <a:schemeClr val="bg1"/>
                </a:solidFill>
              </a:rPr>
              <a:t>Detection</a:t>
            </a:r>
            <a:r>
              <a:rPr lang="fr-FR" sz="2000" b="1" dirty="0" smtClean="0">
                <a:solidFill>
                  <a:schemeClr val="bg1"/>
                </a:solidFill>
              </a:rPr>
              <a:t> of </a:t>
            </a:r>
            <a:r>
              <a:rPr lang="fr-FR" sz="2000" b="1" dirty="0" err="1" smtClean="0">
                <a:solidFill>
                  <a:schemeClr val="bg1"/>
                </a:solidFill>
              </a:rPr>
              <a:t>specific</a:t>
            </a:r>
            <a:r>
              <a:rPr lang="fr-FR" sz="2000" b="1" dirty="0" smtClean="0">
                <a:solidFill>
                  <a:schemeClr val="bg1"/>
                </a:solidFill>
              </a:rPr>
              <a:t> </a:t>
            </a:r>
            <a:r>
              <a:rPr lang="fr-FR" sz="2000" b="1" dirty="0" err="1" smtClean="0">
                <a:solidFill>
                  <a:schemeClr val="bg1"/>
                </a:solidFill>
              </a:rPr>
              <a:t>long-range</a:t>
            </a:r>
            <a:r>
              <a:rPr lang="fr-FR" sz="2000" b="1" dirty="0" smtClean="0">
                <a:solidFill>
                  <a:schemeClr val="bg1"/>
                </a:solidFill>
              </a:rPr>
              <a:t> interactions in </a:t>
            </a:r>
            <a:r>
              <a:rPr lang="fr-FR" sz="2000" b="1" dirty="0" err="1" smtClean="0">
                <a:solidFill>
                  <a:schemeClr val="bg1"/>
                </a:solidFill>
              </a:rPr>
              <a:t>chromatin</a:t>
            </a:r>
            <a:endParaRPr lang="fr-FR" sz="2000" b="1" dirty="0" smtClean="0">
              <a:solidFill>
                <a:schemeClr val="bg1"/>
              </a:solidFill>
            </a:endParaRPr>
          </a:p>
          <a:p>
            <a:pPr algn="ctr"/>
            <a:r>
              <a:rPr lang="fr-FR" sz="2000" b="1" dirty="0" smtClean="0">
                <a:solidFill>
                  <a:schemeClr val="bg1"/>
                </a:solidFill>
              </a:rPr>
              <a:t>3C </a:t>
            </a:r>
            <a:r>
              <a:rPr lang="fr-FR" sz="2000" b="1" i="1" dirty="0" smtClean="0">
                <a:solidFill>
                  <a:schemeClr val="bg1"/>
                </a:solidFill>
              </a:rPr>
              <a:t>versus </a:t>
            </a:r>
            <a:r>
              <a:rPr lang="fr-FR" sz="2000" b="1" dirty="0" err="1" smtClean="0">
                <a:solidFill>
                  <a:schemeClr val="bg1"/>
                </a:solidFill>
              </a:rPr>
              <a:t>ChIP-Seq</a:t>
            </a:r>
            <a:endParaRPr lang="fr-FR" sz="2000" b="1" dirty="0">
              <a:solidFill>
                <a:schemeClr val="bg1"/>
              </a:solidFill>
            </a:endParaRPr>
          </a:p>
        </p:txBody>
      </p:sp>
      <p:sp>
        <p:nvSpPr>
          <p:cNvPr id="53" name="Rectangle 52"/>
          <p:cNvSpPr/>
          <p:nvPr/>
        </p:nvSpPr>
        <p:spPr>
          <a:xfrm>
            <a:off x="904925" y="1353990"/>
            <a:ext cx="3572425" cy="5400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 name="Grouper 240"/>
          <p:cNvGrpSpPr/>
          <p:nvPr/>
        </p:nvGrpSpPr>
        <p:grpSpPr>
          <a:xfrm>
            <a:off x="2698280" y="1595358"/>
            <a:ext cx="734261" cy="1620502"/>
            <a:chOff x="4202890" y="2436482"/>
            <a:chExt cx="734261" cy="1620502"/>
          </a:xfrm>
        </p:grpSpPr>
        <p:grpSp>
          <p:nvGrpSpPr>
            <p:cNvPr id="3" name="Grouper 224"/>
            <p:cNvGrpSpPr/>
            <p:nvPr/>
          </p:nvGrpSpPr>
          <p:grpSpPr>
            <a:xfrm>
              <a:off x="4202890" y="2436482"/>
              <a:ext cx="734261" cy="1121443"/>
              <a:chOff x="4279090" y="2334882"/>
              <a:chExt cx="734261" cy="1121443"/>
            </a:xfrm>
          </p:grpSpPr>
          <p:sp>
            <p:nvSpPr>
              <p:cNvPr id="60" name="Freeform 42"/>
              <p:cNvSpPr>
                <a:spLocks/>
              </p:cNvSpPr>
              <p:nvPr/>
            </p:nvSpPr>
            <p:spPr bwMode="auto">
              <a:xfrm rot="11454637">
                <a:off x="4289217" y="2555753"/>
                <a:ext cx="405979" cy="842810"/>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61" name="Rectangle 70"/>
              <p:cNvSpPr>
                <a:spLocks/>
              </p:cNvSpPr>
              <p:nvPr/>
            </p:nvSpPr>
            <p:spPr bwMode="auto">
              <a:xfrm>
                <a:off x="4299430" y="2334882"/>
                <a:ext cx="713921" cy="184666"/>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200" b="1" dirty="0">
                    <a:solidFill>
                      <a:schemeClr val="bg1"/>
                    </a:solidFill>
                    <a:ea typeface="Arial" charset="0"/>
                    <a:cs typeface="Arial" charset="0"/>
                    <a:sym typeface="Arial" charset="0"/>
                  </a:rPr>
                  <a:t>DNA loops</a:t>
                </a:r>
              </a:p>
            </p:txBody>
          </p:sp>
          <p:sp>
            <p:nvSpPr>
              <p:cNvPr id="62" name="AutoShape 7"/>
              <p:cNvSpPr>
                <a:spLocks/>
              </p:cNvSpPr>
              <p:nvPr/>
            </p:nvSpPr>
            <p:spPr bwMode="auto">
              <a:xfrm>
                <a:off x="4279090" y="32420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grpSp>
        <p:grpSp>
          <p:nvGrpSpPr>
            <p:cNvPr id="4" name="Group 1105"/>
            <p:cNvGrpSpPr>
              <a:grpSpLocks/>
            </p:cNvGrpSpPr>
            <p:nvPr/>
          </p:nvGrpSpPr>
          <p:grpSpPr bwMode="auto">
            <a:xfrm rot="2931981">
              <a:off x="4503238" y="3635468"/>
              <a:ext cx="611189" cy="231848"/>
              <a:chOff x="3581" y="1094"/>
              <a:chExt cx="385" cy="146"/>
            </a:xfrm>
          </p:grpSpPr>
          <p:sp>
            <p:nvSpPr>
              <p:cNvPr id="57" name="Line 38"/>
              <p:cNvSpPr>
                <a:spLocks noChangeShapeType="1"/>
              </p:cNvSpPr>
              <p:nvPr/>
            </p:nvSpPr>
            <p:spPr bwMode="auto">
              <a:xfrm>
                <a:off x="3581" y="1094"/>
                <a:ext cx="200" cy="1"/>
              </a:xfrm>
              <a:prstGeom prst="line">
                <a:avLst/>
              </a:prstGeom>
              <a:noFill/>
              <a:ln w="34925">
                <a:solidFill>
                  <a:srgbClr val="3366FF"/>
                </a:solidFill>
                <a:round/>
                <a:headEnd/>
                <a:tailEnd type="triangle" w="lg" len="med"/>
              </a:ln>
            </p:spPr>
            <p:txBody>
              <a:bodyPr lIns="0" tIns="0" rIns="0" bIns="0">
                <a:prstTxWarp prst="textNoShape">
                  <a:avLst/>
                </a:prstTxWarp>
              </a:bodyPr>
              <a:lstStyle/>
              <a:p>
                <a:endParaRPr lang="fr-FR"/>
              </a:p>
            </p:txBody>
          </p:sp>
          <p:sp>
            <p:nvSpPr>
              <p:cNvPr id="58" name="Line 42"/>
              <p:cNvSpPr>
                <a:spLocks noChangeShapeType="1"/>
              </p:cNvSpPr>
              <p:nvPr/>
            </p:nvSpPr>
            <p:spPr bwMode="auto">
              <a:xfrm>
                <a:off x="3596" y="1096"/>
                <a:ext cx="0" cy="144"/>
              </a:xfrm>
              <a:prstGeom prst="line">
                <a:avLst/>
              </a:prstGeom>
              <a:noFill/>
              <a:ln w="44450">
                <a:solidFill>
                  <a:srgbClr val="3366FF"/>
                </a:solidFill>
                <a:round/>
                <a:headEnd/>
                <a:tailEnd/>
              </a:ln>
            </p:spPr>
            <p:txBody>
              <a:bodyPr wrap="none" anchor="ctr">
                <a:prstTxWarp prst="textNoShape">
                  <a:avLst/>
                </a:prstTxWarp>
              </a:bodyPr>
              <a:lstStyle/>
              <a:p>
                <a:endParaRPr lang="fr-FR"/>
              </a:p>
            </p:txBody>
          </p:sp>
          <p:sp>
            <p:nvSpPr>
              <p:cNvPr id="59" name="Line 43"/>
              <p:cNvSpPr>
                <a:spLocks noChangeShapeType="1"/>
              </p:cNvSpPr>
              <p:nvPr/>
            </p:nvSpPr>
            <p:spPr bwMode="auto">
              <a:xfrm>
                <a:off x="3582" y="1222"/>
                <a:ext cx="384" cy="0"/>
              </a:xfrm>
              <a:prstGeom prst="line">
                <a:avLst/>
              </a:prstGeom>
              <a:noFill/>
              <a:ln w="63500">
                <a:solidFill>
                  <a:srgbClr val="3366FF"/>
                </a:solidFill>
                <a:round/>
                <a:headEnd/>
                <a:tailEnd/>
              </a:ln>
            </p:spPr>
            <p:txBody>
              <a:bodyPr wrap="none" anchor="ctr">
                <a:prstTxWarp prst="textNoShape">
                  <a:avLst/>
                </a:prstTxWarp>
              </a:bodyPr>
              <a:lstStyle/>
              <a:p>
                <a:endParaRPr lang="fr-FR"/>
              </a:p>
            </p:txBody>
          </p:sp>
        </p:grpSp>
      </p:grpSp>
      <p:grpSp>
        <p:nvGrpSpPr>
          <p:cNvPr id="5" name="Grouper 67"/>
          <p:cNvGrpSpPr/>
          <p:nvPr/>
        </p:nvGrpSpPr>
        <p:grpSpPr>
          <a:xfrm>
            <a:off x="6637111" y="2094818"/>
            <a:ext cx="1418613" cy="378804"/>
            <a:chOff x="4970186" y="4423829"/>
            <a:chExt cx="1418613" cy="378804"/>
          </a:xfrm>
        </p:grpSpPr>
        <p:cxnSp>
          <p:nvCxnSpPr>
            <p:cNvPr id="64" name="Connecteur droit avec flèche 63"/>
            <p:cNvCxnSpPr/>
            <p:nvPr/>
          </p:nvCxnSpPr>
          <p:spPr>
            <a:xfrm rot="10800000" flipV="1">
              <a:off x="4970186" y="4681935"/>
              <a:ext cx="233370" cy="120698"/>
            </a:xfrm>
            <a:prstGeom prst="straightConnector1">
              <a:avLst/>
            </a:prstGeom>
            <a:ln w="28575" cap="flat" cmpd="sng" algn="ctr">
              <a:solidFill>
                <a:srgbClr val="98CACE"/>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65" name="ZoneTexte 64"/>
            <p:cNvSpPr txBox="1"/>
            <p:nvPr/>
          </p:nvSpPr>
          <p:spPr>
            <a:xfrm>
              <a:off x="5037673" y="4423829"/>
              <a:ext cx="1351126" cy="307777"/>
            </a:xfrm>
            <a:prstGeom prst="rect">
              <a:avLst/>
            </a:prstGeom>
            <a:noFill/>
          </p:spPr>
          <p:txBody>
            <a:bodyPr wrap="none" rtlCol="0">
              <a:spAutoFit/>
            </a:bodyPr>
            <a:lstStyle/>
            <a:p>
              <a:r>
                <a:rPr lang="fr-FR" sz="1400" b="1" dirty="0" smtClean="0">
                  <a:solidFill>
                    <a:srgbClr val="98CACE"/>
                  </a:solidFill>
                </a:rPr>
                <a:t>indirect </a:t>
              </a:r>
              <a:r>
                <a:rPr lang="fr-FR" sz="1400" b="1" dirty="0" err="1" smtClean="0">
                  <a:solidFill>
                    <a:srgbClr val="98CACE"/>
                  </a:solidFill>
                </a:rPr>
                <a:t>peaks</a:t>
              </a:r>
              <a:r>
                <a:rPr lang="fr-FR" sz="1400" b="1" dirty="0" smtClean="0">
                  <a:solidFill>
                    <a:srgbClr val="98CACE"/>
                  </a:solidFill>
                </a:rPr>
                <a:t> ?</a:t>
              </a:r>
              <a:endParaRPr lang="fr-FR" sz="1400" b="1" dirty="0">
                <a:solidFill>
                  <a:srgbClr val="98CACE"/>
                </a:solidFill>
              </a:endParaRPr>
            </a:p>
          </p:txBody>
        </p:sp>
      </p:grpSp>
      <p:sp>
        <p:nvSpPr>
          <p:cNvPr id="66" name="Rectangle 70"/>
          <p:cNvSpPr>
            <a:spLocks/>
          </p:cNvSpPr>
          <p:nvPr/>
        </p:nvSpPr>
        <p:spPr bwMode="auto">
          <a:xfrm>
            <a:off x="992764" y="1426034"/>
            <a:ext cx="1222750" cy="738664"/>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600" b="1" dirty="0" smtClean="0">
                <a:solidFill>
                  <a:schemeClr val="bg1"/>
                </a:solidFill>
                <a:ea typeface="Arial" charset="0"/>
                <a:cs typeface="Arial" charset="0"/>
                <a:sym typeface="Arial" charset="0"/>
              </a:rPr>
              <a:t>Chromosome</a:t>
            </a:r>
          </a:p>
          <a:p>
            <a:pPr marL="39688"/>
            <a:r>
              <a:rPr lang="en-US" sz="1600" b="1" dirty="0" smtClean="0">
                <a:solidFill>
                  <a:schemeClr val="bg1"/>
                </a:solidFill>
                <a:ea typeface="Arial" charset="0"/>
                <a:cs typeface="Arial" charset="0"/>
                <a:sym typeface="Arial" charset="0"/>
              </a:rPr>
              <a:t>Conformation</a:t>
            </a:r>
          </a:p>
          <a:p>
            <a:pPr marL="39688"/>
            <a:r>
              <a:rPr lang="en-US" sz="1600" b="1" dirty="0" smtClean="0">
                <a:solidFill>
                  <a:schemeClr val="bg1"/>
                </a:solidFill>
                <a:ea typeface="Arial" charset="0"/>
                <a:cs typeface="Arial" charset="0"/>
                <a:sym typeface="Arial" charset="0"/>
              </a:rPr>
              <a:t>Capture</a:t>
            </a:r>
            <a:endParaRPr lang="en-US" sz="1600" b="1" dirty="0">
              <a:solidFill>
                <a:schemeClr val="bg1"/>
              </a:solidFill>
              <a:ea typeface="Arial" charset="0"/>
              <a:cs typeface="Arial" charset="0"/>
              <a:sym typeface="Arial" charset="0"/>
            </a:endParaRPr>
          </a:p>
        </p:txBody>
      </p:sp>
      <p:sp>
        <p:nvSpPr>
          <p:cNvPr id="67" name="Rectangle 70"/>
          <p:cNvSpPr>
            <a:spLocks/>
          </p:cNvSpPr>
          <p:nvPr/>
        </p:nvSpPr>
        <p:spPr bwMode="auto">
          <a:xfrm>
            <a:off x="2047299" y="2291838"/>
            <a:ext cx="519733"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smtClean="0">
                <a:solidFill>
                  <a:schemeClr val="bg1"/>
                </a:solidFill>
                <a:ea typeface="Arial" charset="0"/>
                <a:cs typeface="Arial" charset="0"/>
                <a:sym typeface="Arial" charset="0"/>
              </a:rPr>
              <a:t>X-link</a:t>
            </a:r>
            <a:endParaRPr lang="en-US" sz="1600" b="1" dirty="0">
              <a:solidFill>
                <a:schemeClr val="bg1"/>
              </a:solidFill>
              <a:ea typeface="Arial" charset="0"/>
              <a:cs typeface="Arial" charset="0"/>
              <a:sym typeface="Arial" charset="0"/>
            </a:endParaRPr>
          </a:p>
        </p:txBody>
      </p:sp>
      <p:cxnSp>
        <p:nvCxnSpPr>
          <p:cNvPr id="68" name="Connecteur en arc 67"/>
          <p:cNvCxnSpPr/>
          <p:nvPr/>
        </p:nvCxnSpPr>
        <p:spPr>
          <a:xfrm flipV="1">
            <a:off x="1931219" y="2646552"/>
            <a:ext cx="813911" cy="210340"/>
          </a:xfrm>
          <a:prstGeom prst="curvedConnector3">
            <a:avLst>
              <a:gd name="adj1" fmla="val 50000"/>
            </a:avLst>
          </a:prstGeom>
          <a:ln w="12700" cap="flat" cmpd="sng" algn="ctr">
            <a:solidFill>
              <a:schemeClr val="bg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Connecteur droit 68"/>
          <p:cNvCxnSpPr/>
          <p:nvPr/>
        </p:nvCxnSpPr>
        <p:spPr>
          <a:xfrm rot="16200000" flipH="1">
            <a:off x="2910667" y="2734506"/>
            <a:ext cx="599769" cy="517075"/>
          </a:xfrm>
          <a:prstGeom prst="line">
            <a:avLst/>
          </a:prstGeom>
          <a:ln w="1905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6" name="Grouper 83"/>
          <p:cNvGrpSpPr/>
          <p:nvPr/>
        </p:nvGrpSpPr>
        <p:grpSpPr>
          <a:xfrm>
            <a:off x="2506132" y="3357036"/>
            <a:ext cx="554989" cy="492903"/>
            <a:chOff x="5705525" y="3519615"/>
            <a:chExt cx="554989" cy="492903"/>
          </a:xfrm>
        </p:grpSpPr>
        <p:cxnSp>
          <p:nvCxnSpPr>
            <p:cNvPr id="71" name="Connecteur en arc 70"/>
            <p:cNvCxnSpPr/>
            <p:nvPr/>
          </p:nvCxnSpPr>
          <p:spPr>
            <a:xfrm rot="16200000" flipH="1">
              <a:off x="5707448" y="3646810"/>
              <a:ext cx="376489" cy="122099"/>
            </a:xfrm>
            <a:prstGeom prst="curvedConnector3">
              <a:avLst>
                <a:gd name="adj1" fmla="val 51125"/>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3" name="Connecteur en arc 72"/>
            <p:cNvCxnSpPr/>
            <p:nvPr/>
          </p:nvCxnSpPr>
          <p:spPr>
            <a:xfrm rot="5400000">
              <a:off x="6014725" y="3620596"/>
              <a:ext cx="309904" cy="169060"/>
            </a:xfrm>
            <a:prstGeom prst="curvedConnector3">
              <a:avLst>
                <a:gd name="adj1" fmla="val 50000"/>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4"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75"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76" name="Connecteur en arc 75"/>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7"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78"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grpSp>
        <p:nvGrpSpPr>
          <p:cNvPr id="7" name="Grouper 239"/>
          <p:cNvGrpSpPr/>
          <p:nvPr/>
        </p:nvGrpSpPr>
        <p:grpSpPr>
          <a:xfrm>
            <a:off x="4648200" y="1354673"/>
            <a:ext cx="3576131" cy="5400000"/>
            <a:chOff x="4648200" y="1354673"/>
            <a:chExt cx="3576131" cy="5400000"/>
          </a:xfrm>
        </p:grpSpPr>
        <p:sp>
          <p:nvSpPr>
            <p:cNvPr id="80" name="Rectangle 70"/>
            <p:cNvSpPr>
              <a:spLocks/>
            </p:cNvSpPr>
            <p:nvPr/>
          </p:nvSpPr>
          <p:spPr bwMode="auto">
            <a:xfrm>
              <a:off x="4724400" y="1438655"/>
              <a:ext cx="2034671"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err="1" smtClean="0">
                  <a:solidFill>
                    <a:schemeClr val="bg1"/>
                  </a:solidFill>
                  <a:ea typeface="Arial" charset="0"/>
                  <a:cs typeface="Arial" charset="0"/>
                  <a:sym typeface="Arial" charset="0"/>
                </a:rPr>
                <a:t>ChIP-Seq</a:t>
              </a:r>
              <a:r>
                <a:rPr lang="en-US" sz="1600" b="1" dirty="0" smtClean="0">
                  <a:solidFill>
                    <a:schemeClr val="bg1"/>
                  </a:solidFill>
                  <a:ea typeface="Arial" charset="0"/>
                  <a:cs typeface="Arial" charset="0"/>
                  <a:sym typeface="Arial" charset="0"/>
                </a:rPr>
                <a:t> Indirect peaks</a:t>
              </a:r>
              <a:endParaRPr lang="en-US" sz="1600" b="1" dirty="0">
                <a:solidFill>
                  <a:schemeClr val="bg1"/>
                </a:solidFill>
                <a:ea typeface="Arial" charset="0"/>
                <a:cs typeface="Arial" charset="0"/>
                <a:sym typeface="Arial" charset="0"/>
              </a:endParaRPr>
            </a:p>
          </p:txBody>
        </p:sp>
        <p:sp>
          <p:nvSpPr>
            <p:cNvPr id="81" name="Rectangle 80"/>
            <p:cNvSpPr/>
            <p:nvPr/>
          </p:nvSpPr>
          <p:spPr>
            <a:xfrm>
              <a:off x="4648200" y="1354673"/>
              <a:ext cx="3576131" cy="5400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8" name="Grouper 238"/>
            <p:cNvGrpSpPr/>
            <p:nvPr/>
          </p:nvGrpSpPr>
          <p:grpSpPr>
            <a:xfrm>
              <a:off x="5493855" y="1783364"/>
              <a:ext cx="1579642" cy="1486967"/>
              <a:chOff x="5493855" y="1783364"/>
              <a:chExt cx="1579642" cy="1486967"/>
            </a:xfrm>
          </p:grpSpPr>
          <p:sp>
            <p:nvSpPr>
              <p:cNvPr id="83" name="Oval 1187"/>
              <p:cNvSpPr>
                <a:spLocks noChangeArrowheads="1"/>
              </p:cNvSpPr>
              <p:nvPr/>
            </p:nvSpPr>
            <p:spPr bwMode="auto">
              <a:xfrm>
                <a:off x="6386922" y="2416928"/>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84" name="Connecteur en arc 83"/>
              <p:cNvCxnSpPr/>
              <p:nvPr/>
            </p:nvCxnSpPr>
            <p:spPr>
              <a:xfrm flipV="1">
                <a:off x="5493855" y="2666323"/>
                <a:ext cx="813911" cy="210340"/>
              </a:xfrm>
              <a:prstGeom prst="curvedConnector3">
                <a:avLst>
                  <a:gd name="adj1" fmla="val 50000"/>
                </a:avLst>
              </a:prstGeom>
              <a:ln w="12700" cap="flat" cmpd="sng" algn="ctr">
                <a:solidFill>
                  <a:srgbClr val="FFFFFF"/>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5" name="Connecteur droit 84"/>
              <p:cNvCxnSpPr/>
              <p:nvPr/>
            </p:nvCxnSpPr>
            <p:spPr>
              <a:xfrm rot="16200000" flipH="1">
                <a:off x="6515075" y="2711909"/>
                <a:ext cx="599769" cy="517075"/>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9" name="Grouper 224"/>
              <p:cNvGrpSpPr/>
              <p:nvPr/>
            </p:nvGrpSpPr>
            <p:grpSpPr>
              <a:xfrm>
                <a:off x="6272224" y="1783364"/>
                <a:ext cx="398738" cy="934120"/>
                <a:chOff x="4279090" y="2522205"/>
                <a:chExt cx="398738" cy="934120"/>
              </a:xfrm>
            </p:grpSpPr>
            <p:sp>
              <p:nvSpPr>
                <p:cNvPr id="90" name="Freeform 42"/>
                <p:cNvSpPr>
                  <a:spLocks/>
                </p:cNvSpPr>
                <p:nvPr/>
              </p:nvSpPr>
              <p:spPr bwMode="auto">
                <a:xfrm rot="11454637">
                  <a:off x="4319916" y="2522205"/>
                  <a:ext cx="357912" cy="842810"/>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91" name="AutoShape 7"/>
                <p:cNvSpPr>
                  <a:spLocks/>
                </p:cNvSpPr>
                <p:nvPr/>
              </p:nvSpPr>
              <p:spPr bwMode="auto">
                <a:xfrm>
                  <a:off x="4279090" y="32420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grpSp>
          <p:sp>
            <p:nvSpPr>
              <p:cNvPr id="87" name="AutoShape 7"/>
              <p:cNvSpPr>
                <a:spLocks/>
              </p:cNvSpPr>
              <p:nvPr/>
            </p:nvSpPr>
            <p:spPr bwMode="auto">
              <a:xfrm>
                <a:off x="6437325" y="2487991"/>
                <a:ext cx="160338" cy="214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88" name="Rectangle 70"/>
              <p:cNvSpPr>
                <a:spLocks/>
              </p:cNvSpPr>
              <p:nvPr/>
            </p:nvSpPr>
            <p:spPr bwMode="auto">
              <a:xfrm>
                <a:off x="5632937" y="2291838"/>
                <a:ext cx="519733"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smtClean="0">
                    <a:solidFill>
                      <a:schemeClr val="bg1"/>
                    </a:solidFill>
                    <a:ea typeface="Arial" charset="0"/>
                    <a:cs typeface="Arial" charset="0"/>
                    <a:sym typeface="Arial" charset="0"/>
                  </a:rPr>
                  <a:t>X-link</a:t>
                </a:r>
                <a:endParaRPr lang="en-US" sz="1600" b="1" dirty="0">
                  <a:solidFill>
                    <a:schemeClr val="bg1"/>
                  </a:solidFill>
                  <a:ea typeface="Arial" charset="0"/>
                  <a:cs typeface="Arial" charset="0"/>
                  <a:sym typeface="Arial" charset="0"/>
                </a:endParaRPr>
              </a:p>
            </p:txBody>
          </p:sp>
          <p:sp>
            <p:nvSpPr>
              <p:cNvPr id="89" name="Oval 1187"/>
              <p:cNvSpPr>
                <a:spLocks noChangeArrowheads="1"/>
              </p:cNvSpPr>
              <p:nvPr/>
            </p:nvSpPr>
            <p:spPr bwMode="auto">
              <a:xfrm>
                <a:off x="6234522" y="2391518"/>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grpSp>
      <p:grpSp>
        <p:nvGrpSpPr>
          <p:cNvPr id="10" name="Grouper 72"/>
          <p:cNvGrpSpPr/>
          <p:nvPr/>
        </p:nvGrpSpPr>
        <p:grpSpPr>
          <a:xfrm>
            <a:off x="6594421" y="2532200"/>
            <a:ext cx="310407" cy="699106"/>
            <a:chOff x="6763741" y="3027480"/>
            <a:chExt cx="310407" cy="699106"/>
          </a:xfrm>
        </p:grpSpPr>
        <p:sp>
          <p:nvSpPr>
            <p:cNvPr id="93" name="Line 37"/>
            <p:cNvSpPr>
              <a:spLocks noChangeShapeType="1"/>
            </p:cNvSpPr>
            <p:nvPr/>
          </p:nvSpPr>
          <p:spPr bwMode="auto">
            <a:xfrm rot="2931981">
              <a:off x="6950356" y="3197910"/>
              <a:ext cx="245995" cy="1588"/>
            </a:xfrm>
            <a:prstGeom prst="line">
              <a:avLst/>
            </a:prstGeom>
            <a:noFill/>
            <a:ln w="34925">
              <a:solidFill>
                <a:srgbClr val="3366FF"/>
              </a:solidFill>
              <a:round/>
              <a:headEnd/>
              <a:tailEnd type="triangle" w="lg" len="med"/>
            </a:ln>
          </p:spPr>
          <p:txBody>
            <a:bodyPr lIns="0" tIns="0" rIns="0" bIns="0">
              <a:prstTxWarp prst="textNoShape">
                <a:avLst/>
              </a:prstTxWarp>
            </a:bodyPr>
            <a:lstStyle/>
            <a:p>
              <a:endParaRPr lang="fr-FR"/>
            </a:p>
          </p:txBody>
        </p:sp>
        <p:sp>
          <p:nvSpPr>
            <p:cNvPr id="94" name="Line 38"/>
            <p:cNvSpPr>
              <a:spLocks noChangeShapeType="1"/>
            </p:cNvSpPr>
            <p:nvPr/>
          </p:nvSpPr>
          <p:spPr bwMode="auto">
            <a:xfrm rot="2931981">
              <a:off x="6908237" y="3149684"/>
              <a:ext cx="245995" cy="1588"/>
            </a:xfrm>
            <a:prstGeom prst="line">
              <a:avLst/>
            </a:prstGeom>
            <a:noFill/>
            <a:ln w="34925">
              <a:solidFill>
                <a:srgbClr val="3366FF"/>
              </a:solidFill>
              <a:round/>
              <a:headEnd/>
              <a:tailEnd/>
            </a:ln>
          </p:spPr>
          <p:txBody>
            <a:bodyPr lIns="0" tIns="0" rIns="0" bIns="0">
              <a:prstTxWarp prst="textNoShape">
                <a:avLst/>
              </a:prstTxWarp>
            </a:bodyPr>
            <a:lstStyle/>
            <a:p>
              <a:endParaRPr lang="fr-FR"/>
            </a:p>
          </p:txBody>
        </p:sp>
        <p:sp>
          <p:nvSpPr>
            <p:cNvPr id="95" name="Line 42"/>
            <p:cNvSpPr>
              <a:spLocks noChangeShapeType="1"/>
            </p:cNvSpPr>
            <p:nvPr/>
          </p:nvSpPr>
          <p:spPr bwMode="auto">
            <a:xfrm rot="2931981">
              <a:off x="6878077" y="3038213"/>
              <a:ext cx="0" cy="228672"/>
            </a:xfrm>
            <a:prstGeom prst="line">
              <a:avLst/>
            </a:prstGeom>
            <a:noFill/>
            <a:ln w="44450">
              <a:solidFill>
                <a:srgbClr val="3366FF"/>
              </a:solidFill>
              <a:round/>
              <a:headEnd/>
              <a:tailEnd/>
            </a:ln>
          </p:spPr>
          <p:txBody>
            <a:bodyPr wrap="none" anchor="ctr">
              <a:prstTxWarp prst="textNoShape">
                <a:avLst/>
              </a:prstTxWarp>
            </a:bodyPr>
            <a:lstStyle/>
            <a:p>
              <a:endParaRPr lang="fr-FR"/>
            </a:p>
          </p:txBody>
        </p:sp>
        <p:sp>
          <p:nvSpPr>
            <p:cNvPr id="96" name="Line 43"/>
            <p:cNvSpPr>
              <a:spLocks noChangeShapeType="1"/>
            </p:cNvSpPr>
            <p:nvPr/>
          </p:nvSpPr>
          <p:spPr bwMode="auto">
            <a:xfrm rot="2931981">
              <a:off x="6694573" y="3421786"/>
              <a:ext cx="609600" cy="0"/>
            </a:xfrm>
            <a:prstGeom prst="line">
              <a:avLst/>
            </a:prstGeom>
            <a:noFill/>
            <a:ln w="63500">
              <a:solidFill>
                <a:srgbClr val="3366FF"/>
              </a:solidFill>
              <a:round/>
              <a:headEnd/>
              <a:tailEnd/>
            </a:ln>
          </p:spPr>
          <p:txBody>
            <a:bodyPr wrap="none" anchor="ctr">
              <a:prstTxWarp prst="textNoShape">
                <a:avLst/>
              </a:prstTxWarp>
            </a:bodyPr>
            <a:lstStyle/>
            <a:p>
              <a:endParaRPr lang="fr-FR"/>
            </a:p>
          </p:txBody>
        </p:sp>
      </p:grpSp>
      <p:sp>
        <p:nvSpPr>
          <p:cNvPr id="97" name="ZoneTexte 96"/>
          <p:cNvSpPr txBox="1"/>
          <p:nvPr/>
        </p:nvSpPr>
        <p:spPr>
          <a:xfrm>
            <a:off x="914400" y="5308593"/>
            <a:ext cx="2929007" cy="1384995"/>
          </a:xfrm>
          <a:prstGeom prst="rect">
            <a:avLst/>
          </a:prstGeom>
          <a:noFill/>
        </p:spPr>
        <p:txBody>
          <a:bodyPr wrap="none" rtlCol="0">
            <a:spAutoFit/>
          </a:bodyPr>
          <a:lstStyle/>
          <a:p>
            <a:r>
              <a:rPr lang="fr-FR" sz="1400" dirty="0" smtClean="0">
                <a:solidFill>
                  <a:schemeClr val="bg1"/>
                </a:solidFill>
              </a:rPr>
              <a:t>Dekker, Nature </a:t>
            </a:r>
            <a:r>
              <a:rPr lang="fr-FR" sz="1400" dirty="0" err="1" smtClean="0">
                <a:solidFill>
                  <a:schemeClr val="bg1"/>
                </a:solidFill>
              </a:rPr>
              <a:t>Methods</a:t>
            </a:r>
            <a:r>
              <a:rPr lang="fr-FR" sz="1400" dirty="0" smtClean="0">
                <a:solidFill>
                  <a:schemeClr val="bg1"/>
                </a:solidFill>
              </a:rPr>
              <a:t>, 2006</a:t>
            </a:r>
          </a:p>
          <a:p>
            <a:r>
              <a:rPr lang="fr-FR" sz="1400" dirty="0" err="1" smtClean="0">
                <a:solidFill>
                  <a:schemeClr val="bg1"/>
                </a:solidFill>
              </a:rPr>
              <a:t>Lieberman-Aiden</a:t>
            </a:r>
            <a:r>
              <a:rPr lang="fr-FR" sz="1400" dirty="0" smtClean="0">
                <a:solidFill>
                  <a:schemeClr val="bg1"/>
                </a:solidFill>
              </a:rPr>
              <a:t> et al., Science, 2009</a:t>
            </a:r>
          </a:p>
          <a:p>
            <a:endParaRPr lang="fr-FR" sz="1400" dirty="0" smtClean="0">
              <a:solidFill>
                <a:schemeClr val="bg1"/>
              </a:solidFill>
            </a:endParaRPr>
          </a:p>
          <a:p>
            <a:r>
              <a:rPr lang="fr-FR" sz="1400" dirty="0" err="1" smtClean="0">
                <a:solidFill>
                  <a:schemeClr val="bg1"/>
                </a:solidFill>
              </a:rPr>
              <a:t>Sexton</a:t>
            </a:r>
            <a:r>
              <a:rPr lang="fr-FR" sz="1400" dirty="0" smtClean="0">
                <a:solidFill>
                  <a:schemeClr val="bg1"/>
                </a:solidFill>
              </a:rPr>
              <a:t> et al., Cell, 2012</a:t>
            </a:r>
          </a:p>
          <a:p>
            <a:r>
              <a:rPr lang="fr-FR" sz="1400" dirty="0" smtClean="0">
                <a:solidFill>
                  <a:schemeClr val="bg1"/>
                </a:solidFill>
              </a:rPr>
              <a:t>Dixon et al., Nature,  2012</a:t>
            </a:r>
          </a:p>
          <a:p>
            <a:r>
              <a:rPr lang="fr-FR" sz="1400" dirty="0" smtClean="0">
                <a:solidFill>
                  <a:schemeClr val="bg1"/>
                </a:solidFill>
              </a:rPr>
              <a:t>Nora et al., Nature, 2013</a:t>
            </a:r>
          </a:p>
        </p:txBody>
      </p:sp>
      <p:grpSp>
        <p:nvGrpSpPr>
          <p:cNvPr id="11" name="Grouper 222"/>
          <p:cNvGrpSpPr/>
          <p:nvPr/>
        </p:nvGrpSpPr>
        <p:grpSpPr>
          <a:xfrm>
            <a:off x="2476503" y="4274613"/>
            <a:ext cx="554989" cy="498170"/>
            <a:chOff x="2476503" y="4067193"/>
            <a:chExt cx="554989" cy="498170"/>
          </a:xfrm>
        </p:grpSpPr>
        <p:cxnSp>
          <p:nvCxnSpPr>
            <p:cNvPr id="99" name="Connecteur en arc 120"/>
            <p:cNvCxnSpPr/>
            <p:nvPr/>
          </p:nvCxnSpPr>
          <p:spPr>
            <a:xfrm rot="16200000" flipV="1">
              <a:off x="2714624" y="4196125"/>
              <a:ext cx="272831" cy="14968"/>
            </a:xfrm>
            <a:prstGeom prst="curvedConnector4">
              <a:avLst>
                <a:gd name="adj1" fmla="val 4915"/>
                <a:gd name="adj2" fmla="val 1741261"/>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2" name="Grouper 124"/>
            <p:cNvGrpSpPr/>
            <p:nvPr/>
          </p:nvGrpSpPr>
          <p:grpSpPr>
            <a:xfrm>
              <a:off x="2476503" y="4076704"/>
              <a:ext cx="554989" cy="488659"/>
              <a:chOff x="5705525" y="3523859"/>
              <a:chExt cx="554989" cy="488659"/>
            </a:xfrm>
          </p:grpSpPr>
          <p:cxnSp>
            <p:nvCxnSpPr>
              <p:cNvPr id="101" name="Connecteur droit 100"/>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 name="Connecteur en arc 126"/>
              <p:cNvCxnSpPr/>
              <p:nvPr/>
            </p:nvCxnSpPr>
            <p:spPr>
              <a:xfrm flipH="1" flipV="1">
                <a:off x="6027264" y="3523859"/>
                <a:ext cx="184590" cy="156730"/>
              </a:xfrm>
              <a:prstGeom prst="curvedConnector4">
                <a:avLst>
                  <a:gd name="adj1" fmla="val -8547"/>
                  <a:gd name="adj2" fmla="val 110221"/>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3"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04"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105" name="Connecteur en arc 104"/>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6"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07"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grpSp>
      <p:cxnSp>
        <p:nvCxnSpPr>
          <p:cNvPr id="108" name="Connecteur en arc 107"/>
          <p:cNvCxnSpPr/>
          <p:nvPr/>
        </p:nvCxnSpPr>
        <p:spPr>
          <a:xfrm rot="16200000" flipH="1">
            <a:off x="2662606" y="2542370"/>
            <a:ext cx="196487" cy="86099"/>
          </a:xfrm>
          <a:prstGeom prst="curvedConnector3">
            <a:avLst>
              <a:gd name="adj1" fmla="val 51125"/>
            </a:avLst>
          </a:prstGeom>
          <a:ln w="1905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Connecteur en arc 108"/>
          <p:cNvCxnSpPr/>
          <p:nvPr/>
        </p:nvCxnSpPr>
        <p:spPr>
          <a:xfrm flipV="1">
            <a:off x="2552697" y="2645829"/>
            <a:ext cx="180000" cy="36000"/>
          </a:xfrm>
          <a:prstGeom prst="curvedConnector3">
            <a:avLst>
              <a:gd name="adj1" fmla="val -1741"/>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3" name="Grouper 161"/>
          <p:cNvGrpSpPr/>
          <p:nvPr/>
        </p:nvGrpSpPr>
        <p:grpSpPr>
          <a:xfrm>
            <a:off x="6077830" y="3429006"/>
            <a:ext cx="554989" cy="492903"/>
            <a:chOff x="5705525" y="3519615"/>
            <a:chExt cx="554989" cy="492903"/>
          </a:xfrm>
        </p:grpSpPr>
        <p:cxnSp>
          <p:nvCxnSpPr>
            <p:cNvPr id="111" name="Connecteur en arc 110"/>
            <p:cNvCxnSpPr/>
            <p:nvPr/>
          </p:nvCxnSpPr>
          <p:spPr>
            <a:xfrm rot="16200000" flipH="1">
              <a:off x="5707448" y="3646810"/>
              <a:ext cx="376489" cy="122099"/>
            </a:xfrm>
            <a:prstGeom prst="curvedConnector3">
              <a:avLst>
                <a:gd name="adj1" fmla="val 51125"/>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Connecteur droit 111"/>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Connecteur en arc 112"/>
            <p:cNvCxnSpPr/>
            <p:nvPr/>
          </p:nvCxnSpPr>
          <p:spPr>
            <a:xfrm rot="5400000">
              <a:off x="6014725" y="3620596"/>
              <a:ext cx="309904" cy="169060"/>
            </a:xfrm>
            <a:prstGeom prst="curvedConnector3">
              <a:avLst>
                <a:gd name="adj1" fmla="val 50000"/>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4"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15"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116" name="Connecteur en arc 115"/>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7"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18"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sp>
        <p:nvSpPr>
          <p:cNvPr id="119" name="AutoShape 7"/>
          <p:cNvSpPr>
            <a:spLocks/>
          </p:cNvSpPr>
          <p:nvPr/>
        </p:nvSpPr>
        <p:spPr bwMode="auto">
          <a:xfrm>
            <a:off x="2854913" y="2504246"/>
            <a:ext cx="160338" cy="214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20" name="ZoneTexte 119"/>
          <p:cNvSpPr txBox="1"/>
          <p:nvPr/>
        </p:nvSpPr>
        <p:spPr>
          <a:xfrm>
            <a:off x="4741333" y="5774257"/>
            <a:ext cx="3437467" cy="738664"/>
          </a:xfrm>
          <a:prstGeom prst="rect">
            <a:avLst/>
          </a:prstGeom>
          <a:noFill/>
        </p:spPr>
        <p:txBody>
          <a:bodyPr wrap="square" rtlCol="0">
            <a:spAutoFit/>
          </a:bodyPr>
          <a:lstStyle/>
          <a:p>
            <a:r>
              <a:rPr lang="fr-FR" sz="1400" dirty="0" err="1" smtClean="0">
                <a:solidFill>
                  <a:schemeClr val="bg1"/>
                </a:solidFill>
              </a:rPr>
              <a:t>Liang</a:t>
            </a:r>
            <a:r>
              <a:rPr lang="fr-FR" sz="1400" dirty="0" smtClean="0">
                <a:solidFill>
                  <a:schemeClr val="bg1"/>
                </a:solidFill>
              </a:rPr>
              <a:t> et al., 'Resource' Article, </a:t>
            </a:r>
          </a:p>
          <a:p>
            <a:r>
              <a:rPr lang="fr-FR" sz="1400" dirty="0" err="1" smtClean="0">
                <a:solidFill>
                  <a:schemeClr val="bg1"/>
                </a:solidFill>
              </a:rPr>
              <a:t>Molecular</a:t>
            </a:r>
            <a:r>
              <a:rPr lang="fr-FR" sz="1400" dirty="0" smtClean="0">
                <a:solidFill>
                  <a:schemeClr val="bg1"/>
                </a:solidFill>
              </a:rPr>
              <a:t>  Cell, </a:t>
            </a:r>
            <a:r>
              <a:rPr lang="fr-FR" sz="1400" i="1" dirty="0" smtClean="0">
                <a:solidFill>
                  <a:schemeClr val="bg1"/>
                </a:solidFill>
              </a:rPr>
              <a:t> 2014</a:t>
            </a:r>
            <a:endParaRPr lang="fr-FR" sz="1400" dirty="0" smtClean="0">
              <a:solidFill>
                <a:schemeClr val="bg1"/>
              </a:solidFill>
            </a:endParaRPr>
          </a:p>
          <a:p>
            <a:endParaRPr lang="fr-FR" sz="1400" dirty="0"/>
          </a:p>
        </p:txBody>
      </p:sp>
      <p:sp>
        <p:nvSpPr>
          <p:cNvPr id="121" name="Oval 1187"/>
          <p:cNvSpPr>
            <a:spLocks noChangeArrowheads="1"/>
          </p:cNvSpPr>
          <p:nvPr/>
        </p:nvSpPr>
        <p:spPr bwMode="auto">
          <a:xfrm>
            <a:off x="2832100" y="2451100"/>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sp>
        <p:nvSpPr>
          <p:cNvPr id="122" name="Oval 1187"/>
          <p:cNvSpPr>
            <a:spLocks noChangeArrowheads="1"/>
          </p:cNvSpPr>
          <p:nvPr/>
        </p:nvSpPr>
        <p:spPr bwMode="auto">
          <a:xfrm>
            <a:off x="2641600" y="2425690"/>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nvGrpSpPr>
          <p:cNvPr id="14" name="Grouper 216"/>
          <p:cNvGrpSpPr/>
          <p:nvPr/>
        </p:nvGrpSpPr>
        <p:grpSpPr>
          <a:xfrm>
            <a:off x="1892300" y="2997200"/>
            <a:ext cx="899694" cy="364221"/>
            <a:chOff x="1905000" y="3048000"/>
            <a:chExt cx="899694" cy="364221"/>
          </a:xfrm>
        </p:grpSpPr>
        <p:cxnSp>
          <p:nvCxnSpPr>
            <p:cNvPr id="124" name="Connecteur droit avec flèche 123"/>
            <p:cNvCxnSpPr/>
            <p:nvPr/>
          </p:nvCxnSpPr>
          <p:spPr>
            <a:xfrm rot="5400000">
              <a:off x="2631767" y="3239295"/>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25" name="ZoneTexte 124"/>
            <p:cNvSpPr txBox="1"/>
            <p:nvPr/>
          </p:nvSpPr>
          <p:spPr>
            <a:xfrm>
              <a:off x="1905000" y="3048000"/>
              <a:ext cx="885103"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Digestion</a:t>
              </a:r>
              <a:endParaRPr lang="fr-FR" sz="1400" dirty="0"/>
            </a:p>
          </p:txBody>
        </p:sp>
      </p:grpSp>
      <p:grpSp>
        <p:nvGrpSpPr>
          <p:cNvPr id="15" name="Grouper 237"/>
          <p:cNvGrpSpPr/>
          <p:nvPr/>
        </p:nvGrpSpPr>
        <p:grpSpPr>
          <a:xfrm>
            <a:off x="1540936" y="4961462"/>
            <a:ext cx="1519765" cy="307777"/>
            <a:chOff x="1540936" y="4961462"/>
            <a:chExt cx="1519765" cy="307777"/>
          </a:xfrm>
        </p:grpSpPr>
        <p:grpSp>
          <p:nvGrpSpPr>
            <p:cNvPr id="16" name="Grouper 62"/>
            <p:cNvGrpSpPr/>
            <p:nvPr/>
          </p:nvGrpSpPr>
          <p:grpSpPr>
            <a:xfrm>
              <a:off x="2438400" y="5139263"/>
              <a:ext cx="622301" cy="8468"/>
              <a:chOff x="1777912" y="4249298"/>
              <a:chExt cx="622301" cy="8468"/>
            </a:xfrm>
          </p:grpSpPr>
          <p:cxnSp>
            <p:nvCxnSpPr>
              <p:cNvPr id="131" name="Connecteur droit avec flèche 130"/>
              <p:cNvCxnSpPr/>
              <p:nvPr/>
            </p:nvCxnSpPr>
            <p:spPr>
              <a:xfrm>
                <a:off x="1777912" y="4249298"/>
                <a:ext cx="280533" cy="1588"/>
              </a:xfrm>
              <a:prstGeom prst="straightConnector1">
                <a:avLst/>
              </a:prstGeom>
              <a:ln w="34925" cap="flat" cmpd="sng" algn="ctr">
                <a:solidFill>
                  <a:schemeClr val="bg1"/>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32" name="Connecteur droit avec flèche 131"/>
              <p:cNvCxnSpPr/>
              <p:nvPr/>
            </p:nvCxnSpPr>
            <p:spPr>
              <a:xfrm rot="10800000">
                <a:off x="2128068" y="4257766"/>
                <a:ext cx="272145" cy="0"/>
              </a:xfrm>
              <a:prstGeom prst="straightConnector1">
                <a:avLst/>
              </a:prstGeom>
              <a:ln w="34925" cap="flat" cmpd="sng" algn="ctr">
                <a:solidFill>
                  <a:schemeClr val="bg1"/>
                </a:solidFill>
                <a:prstDash val="solid"/>
                <a:round/>
                <a:headEnd type="none" w="med" len="med"/>
                <a:tailEnd type="arrow" w="sm" len="sm"/>
              </a:ln>
            </p:spPr>
            <p:style>
              <a:lnRef idx="2">
                <a:schemeClr val="accent1"/>
              </a:lnRef>
              <a:fillRef idx="0">
                <a:schemeClr val="accent1"/>
              </a:fillRef>
              <a:effectRef idx="1">
                <a:schemeClr val="accent1"/>
              </a:effectRef>
              <a:fontRef idx="minor">
                <a:schemeClr val="tx1"/>
              </a:fontRef>
            </p:style>
          </p:cxnSp>
        </p:grpSp>
        <p:cxnSp>
          <p:nvCxnSpPr>
            <p:cNvPr id="128" name="Connecteur droit 127"/>
            <p:cNvCxnSpPr/>
            <p:nvPr/>
          </p:nvCxnSpPr>
          <p:spPr>
            <a:xfrm>
              <a:off x="2468546" y="4998748"/>
              <a:ext cx="276584" cy="1588"/>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29" name="Connecteur droit 128"/>
            <p:cNvCxnSpPr/>
            <p:nvPr/>
          </p:nvCxnSpPr>
          <p:spPr>
            <a:xfrm>
              <a:off x="2739477" y="4998751"/>
              <a:ext cx="276584" cy="1588"/>
            </a:xfrm>
            <a:prstGeom prst="line">
              <a:avLst/>
            </a:prstGeom>
            <a:ln w="25400" cap="flat" cmpd="sng" algn="ctr">
              <a:solidFill>
                <a:srgbClr val="FFFFFF"/>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0" name="ZoneTexte 129"/>
            <p:cNvSpPr txBox="1"/>
            <p:nvPr/>
          </p:nvSpPr>
          <p:spPr>
            <a:xfrm>
              <a:off x="1540936" y="4961462"/>
              <a:ext cx="910526"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Detection</a:t>
              </a:r>
              <a:endParaRPr lang="fr-FR" sz="1400" dirty="0"/>
            </a:p>
          </p:txBody>
        </p:sp>
      </p:grpSp>
      <p:grpSp>
        <p:nvGrpSpPr>
          <p:cNvPr id="17" name="Grouper 230"/>
          <p:cNvGrpSpPr/>
          <p:nvPr/>
        </p:nvGrpSpPr>
        <p:grpSpPr>
          <a:xfrm>
            <a:off x="2057400" y="3842656"/>
            <a:ext cx="734594" cy="474431"/>
            <a:chOff x="2057400" y="3842656"/>
            <a:chExt cx="734594" cy="474431"/>
          </a:xfrm>
        </p:grpSpPr>
        <p:sp>
          <p:nvSpPr>
            <p:cNvPr id="134" name="Rectangle 70"/>
            <p:cNvSpPr>
              <a:spLocks/>
            </p:cNvSpPr>
            <p:nvPr/>
          </p:nvSpPr>
          <p:spPr bwMode="auto">
            <a:xfrm>
              <a:off x="2057400" y="3886200"/>
              <a:ext cx="629701" cy="430887"/>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400" b="1" dirty="0" smtClean="0">
                  <a:solidFill>
                    <a:schemeClr val="bg1"/>
                  </a:solidFill>
                  <a:ea typeface="Arial" charset="0"/>
                  <a:cs typeface="Arial" charset="0"/>
                  <a:sym typeface="Arial" charset="0"/>
                </a:rPr>
                <a:t>Ligation</a:t>
              </a:r>
            </a:p>
            <a:p>
              <a:pPr marL="39688"/>
              <a:endParaRPr lang="en-US" sz="1400" b="1" dirty="0" smtClean="0">
                <a:solidFill>
                  <a:schemeClr val="bg1"/>
                </a:solidFill>
                <a:ea typeface="Arial" charset="0"/>
                <a:cs typeface="Arial" charset="0"/>
                <a:sym typeface="Arial" charset="0"/>
              </a:endParaRPr>
            </a:p>
          </p:txBody>
        </p:sp>
        <p:cxnSp>
          <p:nvCxnSpPr>
            <p:cNvPr id="135" name="Connecteur droit avec flèche 134"/>
            <p:cNvCxnSpPr/>
            <p:nvPr/>
          </p:nvCxnSpPr>
          <p:spPr>
            <a:xfrm rot="5400000">
              <a:off x="2619067" y="4013995"/>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18" name="Grouper 67"/>
          <p:cNvGrpSpPr/>
          <p:nvPr/>
        </p:nvGrpSpPr>
        <p:grpSpPr>
          <a:xfrm>
            <a:off x="6663266" y="4224866"/>
            <a:ext cx="1303723" cy="378804"/>
            <a:chOff x="4970186" y="4423829"/>
            <a:chExt cx="1303723" cy="378804"/>
          </a:xfrm>
        </p:grpSpPr>
        <p:cxnSp>
          <p:nvCxnSpPr>
            <p:cNvPr id="137" name="Connecteur droit avec flèche 136"/>
            <p:cNvCxnSpPr/>
            <p:nvPr/>
          </p:nvCxnSpPr>
          <p:spPr>
            <a:xfrm rot="10800000" flipV="1">
              <a:off x="4970186" y="4681935"/>
              <a:ext cx="233370" cy="120698"/>
            </a:xfrm>
            <a:prstGeom prst="straightConnector1">
              <a:avLst/>
            </a:prstGeom>
            <a:ln w="28575" cap="flat" cmpd="sng" algn="ctr">
              <a:solidFill>
                <a:srgbClr val="98CACE"/>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138" name="ZoneTexte 137"/>
            <p:cNvSpPr txBox="1"/>
            <p:nvPr/>
          </p:nvSpPr>
          <p:spPr>
            <a:xfrm>
              <a:off x="5037673" y="4423829"/>
              <a:ext cx="1236236" cy="307777"/>
            </a:xfrm>
            <a:prstGeom prst="rect">
              <a:avLst/>
            </a:prstGeom>
            <a:noFill/>
          </p:spPr>
          <p:txBody>
            <a:bodyPr wrap="none" rtlCol="0">
              <a:spAutoFit/>
            </a:bodyPr>
            <a:lstStyle/>
            <a:p>
              <a:r>
                <a:rPr lang="fr-FR" sz="1400" b="1" dirty="0" smtClean="0">
                  <a:solidFill>
                    <a:srgbClr val="98CACE"/>
                  </a:solidFill>
                </a:rPr>
                <a:t>indirect </a:t>
              </a:r>
              <a:r>
                <a:rPr lang="fr-FR" sz="1400" b="1" dirty="0" err="1" smtClean="0">
                  <a:solidFill>
                    <a:srgbClr val="98CACE"/>
                  </a:solidFill>
                </a:rPr>
                <a:t>peaks</a:t>
              </a:r>
              <a:r>
                <a:rPr lang="fr-FR" sz="1400" b="1" dirty="0" smtClean="0">
                  <a:solidFill>
                    <a:srgbClr val="98CACE"/>
                  </a:solidFill>
                </a:rPr>
                <a:t> </a:t>
              </a:r>
              <a:endParaRPr lang="fr-FR" sz="1400" b="1" dirty="0">
                <a:solidFill>
                  <a:srgbClr val="98CACE"/>
                </a:solidFill>
              </a:endParaRPr>
            </a:p>
          </p:txBody>
        </p:sp>
      </p:grpSp>
      <p:grpSp>
        <p:nvGrpSpPr>
          <p:cNvPr id="19" name="Grouper 241"/>
          <p:cNvGrpSpPr/>
          <p:nvPr/>
        </p:nvGrpSpPr>
        <p:grpSpPr>
          <a:xfrm>
            <a:off x="5295642" y="4707898"/>
            <a:ext cx="1005403" cy="632799"/>
            <a:chOff x="5380307" y="4690965"/>
            <a:chExt cx="1005403" cy="632799"/>
          </a:xfrm>
        </p:grpSpPr>
        <p:grpSp>
          <p:nvGrpSpPr>
            <p:cNvPr id="20" name="Grouper 171"/>
            <p:cNvGrpSpPr/>
            <p:nvPr/>
          </p:nvGrpSpPr>
          <p:grpSpPr>
            <a:xfrm>
              <a:off x="6011335" y="4690965"/>
              <a:ext cx="361857" cy="375821"/>
              <a:chOff x="5641447" y="3780582"/>
              <a:chExt cx="361857" cy="375821"/>
            </a:xfrm>
          </p:grpSpPr>
          <p:sp>
            <p:nvSpPr>
              <p:cNvPr id="142" name="Line 79"/>
              <p:cNvSpPr>
                <a:spLocks noChangeShapeType="1"/>
              </p:cNvSpPr>
              <p:nvPr/>
            </p:nvSpPr>
            <p:spPr bwMode="auto">
              <a:xfrm flipV="1">
                <a:off x="5772924" y="3780582"/>
                <a:ext cx="0" cy="173994"/>
              </a:xfrm>
              <a:prstGeom prst="line">
                <a:avLst/>
              </a:prstGeom>
              <a:noFill/>
              <a:ln w="34925">
                <a:solidFill>
                  <a:srgbClr val="FF6600"/>
                </a:solidFill>
                <a:round/>
                <a:headEnd/>
                <a:tailEnd/>
              </a:ln>
            </p:spPr>
            <p:txBody>
              <a:bodyPr wrap="none">
                <a:prstTxWarp prst="textNoShape">
                  <a:avLst/>
                </a:prstTxWarp>
              </a:bodyPr>
              <a:lstStyle/>
              <a:p>
                <a:endParaRPr lang="fr-FR"/>
              </a:p>
            </p:txBody>
          </p:sp>
          <p:sp>
            <p:nvSpPr>
              <p:cNvPr id="143" name="Line 77"/>
              <p:cNvSpPr>
                <a:spLocks noChangeShapeType="1"/>
              </p:cNvSpPr>
              <p:nvPr/>
            </p:nvSpPr>
            <p:spPr bwMode="auto">
              <a:xfrm flipV="1">
                <a:off x="5670289" y="3982409"/>
                <a:ext cx="139254" cy="173994"/>
              </a:xfrm>
              <a:prstGeom prst="line">
                <a:avLst/>
              </a:prstGeom>
              <a:noFill/>
              <a:ln w="34925">
                <a:solidFill>
                  <a:srgbClr val="FF6600"/>
                </a:solidFill>
                <a:round/>
                <a:headEnd/>
                <a:tailEnd/>
              </a:ln>
            </p:spPr>
            <p:txBody>
              <a:bodyPr wrap="none">
                <a:prstTxWarp prst="textNoShape">
                  <a:avLst/>
                </a:prstTxWarp>
              </a:bodyPr>
              <a:lstStyle/>
              <a:p>
                <a:endParaRPr lang="fr-FR"/>
              </a:p>
            </p:txBody>
          </p:sp>
          <p:sp>
            <p:nvSpPr>
              <p:cNvPr id="144" name="Line 78"/>
              <p:cNvSpPr>
                <a:spLocks noChangeShapeType="1"/>
              </p:cNvSpPr>
              <p:nvPr/>
            </p:nvSpPr>
            <p:spPr bwMode="auto">
              <a:xfrm>
                <a:off x="5794425" y="3989233"/>
                <a:ext cx="208879" cy="0"/>
              </a:xfrm>
              <a:prstGeom prst="line">
                <a:avLst/>
              </a:prstGeom>
              <a:noFill/>
              <a:ln w="34925">
                <a:solidFill>
                  <a:srgbClr val="FF6600"/>
                </a:solidFill>
                <a:round/>
                <a:headEnd/>
                <a:tailEnd/>
              </a:ln>
            </p:spPr>
            <p:txBody>
              <a:bodyPr wrap="none">
                <a:prstTxWarp prst="textNoShape">
                  <a:avLst/>
                </a:prstTxWarp>
              </a:bodyPr>
              <a:lstStyle/>
              <a:p>
                <a:endParaRPr lang="fr-FR"/>
              </a:p>
            </p:txBody>
          </p:sp>
          <p:sp>
            <p:nvSpPr>
              <p:cNvPr id="145" name="Line 77"/>
              <p:cNvSpPr>
                <a:spLocks noChangeShapeType="1"/>
              </p:cNvSpPr>
              <p:nvPr/>
            </p:nvSpPr>
            <p:spPr bwMode="auto">
              <a:xfrm flipV="1">
                <a:off x="5641447" y="3934790"/>
                <a:ext cx="136227" cy="170515"/>
              </a:xfrm>
              <a:prstGeom prst="line">
                <a:avLst/>
              </a:prstGeom>
              <a:noFill/>
              <a:ln w="34925">
                <a:solidFill>
                  <a:srgbClr val="FF6600"/>
                </a:solidFill>
                <a:round/>
                <a:headEnd/>
                <a:tailEnd/>
              </a:ln>
            </p:spPr>
            <p:txBody>
              <a:bodyPr wrap="none">
                <a:prstTxWarp prst="textNoShape">
                  <a:avLst/>
                </a:prstTxWarp>
              </a:bodyPr>
              <a:lstStyle/>
              <a:p>
                <a:endParaRPr lang="fr-FR"/>
              </a:p>
            </p:txBody>
          </p:sp>
        </p:grpSp>
        <p:sp>
          <p:nvSpPr>
            <p:cNvPr id="141" name="ZoneTexte 140"/>
            <p:cNvSpPr txBox="1"/>
            <p:nvPr/>
          </p:nvSpPr>
          <p:spPr>
            <a:xfrm>
              <a:off x="5380307" y="5015987"/>
              <a:ext cx="1005403"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Antibodies</a:t>
              </a:r>
              <a:endParaRPr lang="fr-FR" sz="1400" dirty="0"/>
            </a:p>
          </p:txBody>
        </p:sp>
      </p:grpSp>
      <p:grpSp>
        <p:nvGrpSpPr>
          <p:cNvPr id="21" name="Grouper 240"/>
          <p:cNvGrpSpPr/>
          <p:nvPr/>
        </p:nvGrpSpPr>
        <p:grpSpPr>
          <a:xfrm>
            <a:off x="6094766" y="3953932"/>
            <a:ext cx="554989" cy="967473"/>
            <a:chOff x="6094766" y="3953932"/>
            <a:chExt cx="554989" cy="967473"/>
          </a:xfrm>
        </p:grpSpPr>
        <p:grpSp>
          <p:nvGrpSpPr>
            <p:cNvPr id="22" name="Grouper 176"/>
            <p:cNvGrpSpPr/>
            <p:nvPr/>
          </p:nvGrpSpPr>
          <p:grpSpPr>
            <a:xfrm>
              <a:off x="6094766" y="4428502"/>
              <a:ext cx="554989" cy="492903"/>
              <a:chOff x="5705525" y="3519615"/>
              <a:chExt cx="554989" cy="492903"/>
            </a:xfrm>
          </p:grpSpPr>
          <p:cxnSp>
            <p:nvCxnSpPr>
              <p:cNvPr id="162" name="Connecteur en arc 161"/>
              <p:cNvCxnSpPr/>
              <p:nvPr/>
            </p:nvCxnSpPr>
            <p:spPr>
              <a:xfrm rot="16200000" flipH="1">
                <a:off x="5707448" y="3646810"/>
                <a:ext cx="376489" cy="122099"/>
              </a:xfrm>
              <a:prstGeom prst="curvedConnector3">
                <a:avLst>
                  <a:gd name="adj1" fmla="val 51125"/>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0" name="Connecteur droit 169"/>
              <p:cNvCxnSpPr/>
              <p:nvPr/>
            </p:nvCxnSpPr>
            <p:spPr>
              <a:xfrm rot="16200000" flipH="1">
                <a:off x="6124625" y="3898216"/>
                <a:ext cx="152402" cy="76202"/>
              </a:xfrm>
              <a:prstGeom prst="line">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Connecteur en arc 173"/>
              <p:cNvCxnSpPr/>
              <p:nvPr/>
            </p:nvCxnSpPr>
            <p:spPr>
              <a:xfrm rot="5400000">
                <a:off x="6014725" y="3620596"/>
                <a:ext cx="309904" cy="169060"/>
              </a:xfrm>
              <a:prstGeom prst="curvedConnector3">
                <a:avLst>
                  <a:gd name="adj1" fmla="val 50000"/>
                </a:avLst>
              </a:prstGeom>
              <a:ln w="12700" cap="flat" cmpd="sng" algn="ctr">
                <a:solidFill>
                  <a:schemeClr val="bg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94" name="AutoShape 7"/>
              <p:cNvSpPr>
                <a:spLocks/>
              </p:cNvSpPr>
              <p:nvPr/>
            </p:nvSpPr>
            <p:spPr bwMode="auto">
              <a:xfrm>
                <a:off x="6042075" y="3707716"/>
                <a:ext cx="160338" cy="178313"/>
              </a:xfrm>
              <a:prstGeom prst="triangle">
                <a:avLst>
                  <a:gd name="adj" fmla="val 50000"/>
                </a:avLst>
              </a:prstGeom>
              <a:solidFill>
                <a:srgbClr val="3366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98" name="Oval 1187"/>
              <p:cNvSpPr>
                <a:spLocks noChangeArrowheads="1"/>
              </p:cNvSpPr>
              <p:nvPr/>
            </p:nvSpPr>
            <p:spPr bwMode="auto">
              <a:xfrm>
                <a:off x="6010325" y="3631516"/>
                <a:ext cx="250189" cy="174339"/>
              </a:xfrm>
              <a:prstGeom prst="ellipse">
                <a:avLst/>
              </a:prstGeom>
              <a:solidFill>
                <a:srgbClr val="98CACE"/>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cxnSp>
            <p:nvCxnSpPr>
              <p:cNvPr id="199" name="Connecteur en arc 198"/>
              <p:cNvCxnSpPr/>
              <p:nvPr/>
            </p:nvCxnSpPr>
            <p:spPr>
              <a:xfrm flipV="1">
                <a:off x="5705525" y="3843184"/>
                <a:ext cx="201908" cy="66339"/>
              </a:xfrm>
              <a:prstGeom prst="curvedConnector3">
                <a:avLst>
                  <a:gd name="adj1" fmla="val 50000"/>
                </a:avLst>
              </a:prstGeom>
              <a:ln w="12700"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0" name="AutoShape 7"/>
              <p:cNvSpPr>
                <a:spLocks/>
              </p:cNvSpPr>
              <p:nvPr/>
            </p:nvSpPr>
            <p:spPr bwMode="auto">
              <a:xfrm>
                <a:off x="5834641" y="3690783"/>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201" name="Oval 1187"/>
              <p:cNvSpPr>
                <a:spLocks noChangeArrowheads="1"/>
              </p:cNvSpPr>
              <p:nvPr/>
            </p:nvSpPr>
            <p:spPr bwMode="auto">
              <a:xfrm>
                <a:off x="5796541" y="3652683"/>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cxnSp>
          <p:nvCxnSpPr>
            <p:cNvPr id="151" name="Connecteur droit avec flèche 150"/>
            <p:cNvCxnSpPr/>
            <p:nvPr/>
          </p:nvCxnSpPr>
          <p:spPr>
            <a:xfrm rot="5400000">
              <a:off x="6229462" y="4125271"/>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23" name="Grouper 234"/>
          <p:cNvGrpSpPr/>
          <p:nvPr/>
        </p:nvGrpSpPr>
        <p:grpSpPr>
          <a:xfrm>
            <a:off x="5477932" y="2988733"/>
            <a:ext cx="899694" cy="364221"/>
            <a:chOff x="1905000" y="3048000"/>
            <a:chExt cx="899694" cy="364221"/>
          </a:xfrm>
        </p:grpSpPr>
        <p:cxnSp>
          <p:nvCxnSpPr>
            <p:cNvPr id="203" name="Connecteur droit avec flèche 202"/>
            <p:cNvCxnSpPr/>
            <p:nvPr/>
          </p:nvCxnSpPr>
          <p:spPr>
            <a:xfrm rot="5400000">
              <a:off x="2631767" y="3239295"/>
              <a:ext cx="344265" cy="1588"/>
            </a:xfrm>
            <a:prstGeom prst="straightConnector1">
              <a:avLst/>
            </a:prstGeom>
            <a:ln w="19050"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04" name="ZoneTexte 203"/>
            <p:cNvSpPr txBox="1"/>
            <p:nvPr/>
          </p:nvSpPr>
          <p:spPr>
            <a:xfrm>
              <a:off x="1905000" y="3048000"/>
              <a:ext cx="885103" cy="307777"/>
            </a:xfrm>
            <a:prstGeom prst="rect">
              <a:avLst/>
            </a:prstGeom>
            <a:noFill/>
          </p:spPr>
          <p:txBody>
            <a:bodyPr wrap="none" rtlCol="0">
              <a:spAutoFit/>
            </a:bodyPr>
            <a:lstStyle/>
            <a:p>
              <a:r>
                <a:rPr lang="en-US" sz="1400" b="1" dirty="0" smtClean="0">
                  <a:solidFill>
                    <a:schemeClr val="bg1"/>
                  </a:solidFill>
                  <a:ea typeface="Arial" charset="0"/>
                  <a:cs typeface="Arial" charset="0"/>
                  <a:sym typeface="Arial" charset="0"/>
                </a:rPr>
                <a:t>Digestion</a:t>
              </a:r>
              <a:endParaRPr lang="fr-FR" sz="1400" dirty="0"/>
            </a:p>
          </p:txBody>
        </p:sp>
      </p:grpSp>
      <p:grpSp>
        <p:nvGrpSpPr>
          <p:cNvPr id="24" name="Grouper 153"/>
          <p:cNvGrpSpPr/>
          <p:nvPr/>
        </p:nvGrpSpPr>
        <p:grpSpPr>
          <a:xfrm>
            <a:off x="4648200" y="3347535"/>
            <a:ext cx="3362634" cy="2209800"/>
            <a:chOff x="4648200" y="3347535"/>
            <a:chExt cx="3362634" cy="2209800"/>
          </a:xfrm>
        </p:grpSpPr>
        <p:pic>
          <p:nvPicPr>
            <p:cNvPr id="110" name="Image 109"/>
            <p:cNvPicPr>
              <a:picLocks/>
            </p:cNvPicPr>
            <p:nvPr/>
          </p:nvPicPr>
          <p:blipFill>
            <a:blip r:embed="rId3"/>
            <a:stretch>
              <a:fillRect/>
            </a:stretch>
          </p:blipFill>
          <p:spPr>
            <a:xfrm>
              <a:off x="5277518" y="3452681"/>
              <a:ext cx="2721810" cy="1944000"/>
            </a:xfrm>
            <a:prstGeom prst="rect">
              <a:avLst/>
            </a:prstGeom>
          </p:spPr>
        </p:pic>
        <p:sp>
          <p:nvSpPr>
            <p:cNvPr id="123" name="AutoShape 13"/>
            <p:cNvSpPr>
              <a:spLocks/>
            </p:cNvSpPr>
            <p:nvPr/>
          </p:nvSpPr>
          <p:spPr bwMode="auto">
            <a:xfrm>
              <a:off x="6560036" y="5023935"/>
              <a:ext cx="147638" cy="173038"/>
            </a:xfrm>
            <a:prstGeom prst="triangle">
              <a:avLst>
                <a:gd name="adj" fmla="val 50000"/>
              </a:avLst>
            </a:prstGeom>
            <a:solidFill>
              <a:srgbClr val="0000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26" name="AutoShape 13"/>
            <p:cNvSpPr>
              <a:spLocks/>
            </p:cNvSpPr>
            <p:nvPr/>
          </p:nvSpPr>
          <p:spPr bwMode="auto">
            <a:xfrm>
              <a:off x="5295167" y="3538035"/>
              <a:ext cx="228600" cy="266700"/>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27" name="ZoneTexte 60"/>
            <p:cNvSpPr txBox="1">
              <a:spLocks noChangeArrowheads="1"/>
            </p:cNvSpPr>
            <p:nvPr/>
          </p:nvSpPr>
          <p:spPr bwMode="auto">
            <a:xfrm>
              <a:off x="5707901" y="3820980"/>
              <a:ext cx="2133600" cy="276999"/>
            </a:xfrm>
            <a:prstGeom prst="rect">
              <a:avLst/>
            </a:prstGeom>
            <a:noFill/>
            <a:ln w="9525">
              <a:noFill/>
              <a:miter lim="800000"/>
              <a:headEnd/>
              <a:tailEnd/>
            </a:ln>
          </p:spPr>
          <p:txBody>
            <a:bodyPr wrap="square">
              <a:prstTxWarp prst="textNoShape">
                <a:avLst/>
              </a:prstTxWarp>
              <a:spAutoFit/>
            </a:bodyPr>
            <a:lstStyle/>
            <a:p>
              <a:pPr algn="ctr"/>
              <a:r>
                <a:rPr lang="fr-FR" sz="1200" b="1" dirty="0" smtClean="0"/>
                <a:t>2,795 </a:t>
              </a:r>
              <a:r>
                <a:rPr lang="fr-FR" sz="1200" b="1" dirty="0" err="1" smtClean="0">
                  <a:solidFill>
                    <a:schemeClr val="tx1"/>
                  </a:solidFill>
                </a:rPr>
                <a:t>ChIP-Indirect</a:t>
              </a:r>
              <a:r>
                <a:rPr lang="fr-FR" sz="1200" b="1" dirty="0" smtClean="0">
                  <a:solidFill>
                    <a:schemeClr val="tx1"/>
                  </a:solidFill>
                </a:rPr>
                <a:t> </a:t>
              </a:r>
              <a:r>
                <a:rPr lang="fr-FR" sz="1200" b="1" dirty="0" err="1" smtClean="0">
                  <a:solidFill>
                    <a:schemeClr val="tx1"/>
                  </a:solidFill>
                </a:rPr>
                <a:t>peaks</a:t>
              </a:r>
              <a:endParaRPr lang="fr-FR" sz="1200" b="1" dirty="0">
                <a:solidFill>
                  <a:schemeClr val="tx1"/>
                </a:solidFill>
              </a:endParaRPr>
            </a:p>
          </p:txBody>
        </p:sp>
        <p:sp>
          <p:nvSpPr>
            <p:cNvPr id="133" name="ZoneTexte 132"/>
            <p:cNvSpPr txBox="1"/>
            <p:nvPr/>
          </p:nvSpPr>
          <p:spPr>
            <a:xfrm>
              <a:off x="5526422" y="5311114"/>
              <a:ext cx="2484412" cy="246221"/>
            </a:xfrm>
            <a:prstGeom prst="rect">
              <a:avLst/>
            </a:prstGeom>
            <a:noFill/>
          </p:spPr>
          <p:txBody>
            <a:bodyPr wrap="none" rtlCol="0">
              <a:spAutoFit/>
            </a:bodyPr>
            <a:lstStyle/>
            <a:p>
              <a:r>
                <a:rPr lang="fr-FR" sz="1000" b="1" dirty="0" smtClean="0">
                  <a:solidFill>
                    <a:schemeClr val="bg1"/>
                  </a:solidFill>
                </a:rPr>
                <a:t>-4000    -2000         0         2000       4000  (</a:t>
              </a:r>
              <a:r>
                <a:rPr lang="fr-FR" sz="1000" b="1" dirty="0" err="1" smtClean="0">
                  <a:solidFill>
                    <a:schemeClr val="bg1"/>
                  </a:solidFill>
                </a:rPr>
                <a:t>bp</a:t>
              </a:r>
              <a:r>
                <a:rPr lang="fr-FR" sz="1000" b="1" dirty="0" smtClean="0">
                  <a:solidFill>
                    <a:schemeClr val="bg1"/>
                  </a:solidFill>
                </a:rPr>
                <a:t>)</a:t>
              </a:r>
              <a:endParaRPr lang="fr-FR" sz="1000" b="1" dirty="0">
                <a:solidFill>
                  <a:schemeClr val="bg1"/>
                </a:solidFill>
              </a:endParaRPr>
            </a:p>
          </p:txBody>
        </p:sp>
        <p:sp>
          <p:nvSpPr>
            <p:cNvPr id="136" name="Freeform 138"/>
            <p:cNvSpPr>
              <a:spLocks/>
            </p:cNvSpPr>
            <p:nvPr/>
          </p:nvSpPr>
          <p:spPr bwMode="auto">
            <a:xfrm rot="1596822" flipH="1">
              <a:off x="5662262" y="3582163"/>
              <a:ext cx="884425" cy="149527"/>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28575">
              <a:solidFill>
                <a:schemeClr val="tx1"/>
              </a:solidFill>
              <a:prstDash val="sysDash"/>
              <a:round/>
              <a:headEnd type="triangle" w="lg" len="med"/>
              <a:tailEnd type="none" w="lg" len="med"/>
            </a:ln>
          </p:spPr>
          <p:txBody>
            <a:bodyPr wrap="none" anchor="ctr">
              <a:prstTxWarp prst="textNoShape">
                <a:avLst/>
              </a:prstTxWarp>
            </a:bodyPr>
            <a:lstStyle/>
            <a:p>
              <a:endParaRPr lang="fr-FR"/>
            </a:p>
          </p:txBody>
        </p:sp>
        <p:sp>
          <p:nvSpPr>
            <p:cNvPr id="139" name="ZoneTexte 138"/>
            <p:cNvSpPr txBox="1"/>
            <p:nvPr/>
          </p:nvSpPr>
          <p:spPr>
            <a:xfrm rot="16200000">
              <a:off x="3913049" y="4128347"/>
              <a:ext cx="2024300" cy="553998"/>
            </a:xfrm>
            <a:prstGeom prst="rect">
              <a:avLst/>
            </a:prstGeom>
            <a:noFill/>
          </p:spPr>
          <p:txBody>
            <a:bodyPr wrap="none" rtlCol="0">
              <a:spAutoFit/>
            </a:bodyPr>
            <a:lstStyle/>
            <a:p>
              <a:pPr algn="ctr"/>
              <a:r>
                <a:rPr lang="fr-FR" sz="1000" b="1" dirty="0" err="1" smtClean="0">
                  <a:solidFill>
                    <a:schemeClr val="bg1"/>
                  </a:solidFill>
                </a:rPr>
                <a:t>Normalized</a:t>
              </a:r>
              <a:r>
                <a:rPr lang="fr-FR" sz="1000" b="1" dirty="0" smtClean="0">
                  <a:solidFill>
                    <a:schemeClr val="bg1"/>
                  </a:solidFill>
                </a:rPr>
                <a:t> </a:t>
              </a:r>
              <a:r>
                <a:rPr lang="fr-FR" sz="1000" b="1" dirty="0" err="1" smtClean="0">
                  <a:solidFill>
                    <a:schemeClr val="bg1"/>
                  </a:solidFill>
                </a:rPr>
                <a:t>Long-range</a:t>
              </a:r>
              <a:r>
                <a:rPr lang="fr-FR" sz="1000" b="1" dirty="0" smtClean="0">
                  <a:solidFill>
                    <a:schemeClr val="bg1"/>
                  </a:solidFill>
                </a:rPr>
                <a:t> interaction </a:t>
              </a:r>
            </a:p>
            <a:p>
              <a:pPr algn="ctr"/>
              <a:r>
                <a:rPr lang="fr-FR" sz="1000" b="1" dirty="0" smtClean="0">
                  <a:solidFill>
                    <a:schemeClr val="bg1"/>
                  </a:solidFill>
                </a:rPr>
                <a:t>profiles of direct </a:t>
              </a:r>
              <a:r>
                <a:rPr lang="fr-FR" sz="1000" b="1" dirty="0" err="1" smtClean="0">
                  <a:solidFill>
                    <a:schemeClr val="bg1"/>
                  </a:solidFill>
                </a:rPr>
                <a:t>peaks</a:t>
              </a:r>
              <a:endParaRPr lang="fr-FR" sz="1000" b="1" dirty="0" smtClean="0">
                <a:solidFill>
                  <a:schemeClr val="bg1"/>
                </a:solidFill>
              </a:endParaRPr>
            </a:p>
            <a:p>
              <a:pPr algn="ctr"/>
              <a:r>
                <a:rPr lang="fr-FR" sz="1000" b="1" dirty="0" smtClean="0">
                  <a:solidFill>
                    <a:schemeClr val="bg1"/>
                  </a:solidFill>
                </a:rPr>
                <a:t>(</a:t>
              </a:r>
              <a:r>
                <a:rPr lang="fr-FR" sz="1000" b="1" dirty="0" err="1" smtClean="0">
                  <a:solidFill>
                    <a:schemeClr val="bg1"/>
                  </a:solidFill>
                </a:rPr>
                <a:t>enrichment</a:t>
              </a:r>
              <a:r>
                <a:rPr lang="fr-FR" sz="1000" b="1" dirty="0" smtClean="0">
                  <a:solidFill>
                    <a:schemeClr val="bg1"/>
                  </a:solidFill>
                </a:rPr>
                <a:t> / background)</a:t>
              </a:r>
              <a:endParaRPr lang="fr-FR" sz="1000" b="1" dirty="0">
                <a:solidFill>
                  <a:schemeClr val="bg1"/>
                </a:solidFill>
              </a:endParaRPr>
            </a:p>
          </p:txBody>
        </p:sp>
        <p:sp>
          <p:nvSpPr>
            <p:cNvPr id="140" name="ZoneTexte 139"/>
            <p:cNvSpPr txBox="1"/>
            <p:nvPr/>
          </p:nvSpPr>
          <p:spPr>
            <a:xfrm>
              <a:off x="5046752" y="3449248"/>
              <a:ext cx="316062" cy="1969770"/>
            </a:xfrm>
            <a:prstGeom prst="rect">
              <a:avLst/>
            </a:prstGeom>
            <a:noFill/>
          </p:spPr>
          <p:txBody>
            <a:bodyPr wrap="none" rtlCol="0">
              <a:spAutoFit/>
            </a:bodyPr>
            <a:lstStyle/>
            <a:p>
              <a:pPr algn="r">
                <a:spcAft>
                  <a:spcPts val="3600"/>
                </a:spcAft>
              </a:pPr>
              <a:r>
                <a:rPr lang="fr-FR" sz="800" b="1" dirty="0" smtClean="0">
                  <a:solidFill>
                    <a:schemeClr val="bg1"/>
                  </a:solidFill>
                </a:rPr>
                <a:t>2.0</a:t>
              </a:r>
            </a:p>
            <a:p>
              <a:pPr algn="r">
                <a:spcAft>
                  <a:spcPts val="3600"/>
                </a:spcAft>
              </a:pPr>
              <a:r>
                <a:rPr lang="fr-FR" sz="800" b="1" dirty="0" smtClean="0">
                  <a:solidFill>
                    <a:schemeClr val="bg1"/>
                  </a:solidFill>
                </a:rPr>
                <a:t>1.5</a:t>
              </a:r>
            </a:p>
            <a:p>
              <a:pPr algn="r">
                <a:spcAft>
                  <a:spcPts val="3600"/>
                </a:spcAft>
              </a:pPr>
              <a:r>
                <a:rPr lang="fr-FR" sz="800" b="1" dirty="0" smtClean="0">
                  <a:solidFill>
                    <a:schemeClr val="bg1"/>
                  </a:solidFill>
                </a:rPr>
                <a:t>1.0</a:t>
              </a:r>
            </a:p>
            <a:p>
              <a:pPr algn="r">
                <a:spcAft>
                  <a:spcPts val="3600"/>
                </a:spcAft>
              </a:pPr>
              <a:r>
                <a:rPr lang="fr-FR" sz="800" b="1" dirty="0" smtClean="0">
                  <a:solidFill>
                    <a:schemeClr val="bg1"/>
                  </a:solidFill>
                </a:rPr>
                <a:t>0.5</a:t>
              </a:r>
            </a:p>
          </p:txBody>
        </p:sp>
        <p:sp>
          <p:nvSpPr>
            <p:cNvPr id="146" name="ZoneTexte 145"/>
            <p:cNvSpPr txBox="1"/>
            <p:nvPr/>
          </p:nvSpPr>
          <p:spPr>
            <a:xfrm>
              <a:off x="6272662" y="3499935"/>
              <a:ext cx="774571" cy="246221"/>
            </a:xfrm>
            <a:prstGeom prst="rect">
              <a:avLst/>
            </a:prstGeom>
            <a:noFill/>
          </p:spPr>
          <p:txBody>
            <a:bodyPr wrap="none" rtlCol="0">
              <a:spAutoFit/>
            </a:bodyPr>
            <a:lstStyle/>
            <a:p>
              <a:r>
                <a:rPr lang="fr-FR" sz="1000" b="1" dirty="0" smtClean="0">
                  <a:solidFill>
                    <a:schemeClr val="tx1"/>
                  </a:solidFill>
                </a:rPr>
                <a:t>(&gt;15 </a:t>
              </a:r>
              <a:r>
                <a:rPr lang="fr-FR" sz="1000" b="1" dirty="0" err="1" smtClean="0">
                  <a:solidFill>
                    <a:schemeClr val="tx1"/>
                  </a:solidFill>
                </a:rPr>
                <a:t>Kbp</a:t>
              </a:r>
              <a:r>
                <a:rPr lang="fr-FR" sz="1000" b="1" dirty="0" smtClean="0">
                  <a:solidFill>
                    <a:schemeClr val="tx1"/>
                  </a:solidFill>
                </a:rPr>
                <a:t>)</a:t>
              </a:r>
              <a:endParaRPr lang="fr-FR" sz="1000" b="1" dirty="0">
                <a:solidFill>
                  <a:schemeClr val="tx1"/>
                </a:solidFill>
              </a:endParaRPr>
            </a:p>
          </p:txBody>
        </p:sp>
        <p:sp>
          <p:nvSpPr>
            <p:cNvPr id="147" name="Oval 133"/>
            <p:cNvSpPr>
              <a:spLocks noChangeArrowheads="1"/>
            </p:cNvSpPr>
            <p:nvPr/>
          </p:nvSpPr>
          <p:spPr bwMode="auto">
            <a:xfrm>
              <a:off x="5185630" y="3347535"/>
              <a:ext cx="463550" cy="263525"/>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eaLnBrk="0" hangingPunct="0"/>
              <a:endParaRPr lang="en-US" sz="1000" dirty="0">
                <a:solidFill>
                  <a:schemeClr val="tx1"/>
                </a:solidFill>
              </a:endParaRPr>
            </a:p>
          </p:txBody>
        </p:sp>
        <p:grpSp>
          <p:nvGrpSpPr>
            <p:cNvPr id="25" name="Grouper 147"/>
            <p:cNvGrpSpPr/>
            <p:nvPr/>
          </p:nvGrpSpPr>
          <p:grpSpPr>
            <a:xfrm>
              <a:off x="6614914" y="4055931"/>
              <a:ext cx="48605" cy="268833"/>
              <a:chOff x="6773334" y="1447800"/>
              <a:chExt cx="48605" cy="268833"/>
            </a:xfrm>
          </p:grpSpPr>
          <p:cxnSp>
            <p:nvCxnSpPr>
              <p:cNvPr id="149" name="Connecteur droit 148"/>
              <p:cNvCxnSpPr/>
              <p:nvPr/>
            </p:nvCxnSpPr>
            <p:spPr bwMode="auto">
              <a:xfrm rot="5400000">
                <a:off x="6664235" y="1583539"/>
                <a:ext cx="264600" cy="1588"/>
              </a:xfrm>
              <a:prstGeom prst="line">
                <a:avLst/>
              </a:prstGeom>
              <a:solidFill>
                <a:srgbClr val="BBE0E3"/>
              </a:solidFill>
              <a:ln w="9525" cap="flat" cmpd="sng" algn="ctr">
                <a:solidFill>
                  <a:srgbClr val="0000FF"/>
                </a:solidFill>
                <a:prstDash val="solid"/>
                <a:round/>
                <a:headEnd type="none" w="med" len="med"/>
                <a:tailEnd type="none" w="med" len="med"/>
              </a:ln>
              <a:effectLst/>
            </p:spPr>
          </p:cxnSp>
          <p:cxnSp>
            <p:nvCxnSpPr>
              <p:cNvPr id="150" name="Connecteur droit 149"/>
              <p:cNvCxnSpPr/>
              <p:nvPr/>
            </p:nvCxnSpPr>
            <p:spPr bwMode="auto">
              <a:xfrm>
                <a:off x="6773334" y="1447800"/>
                <a:ext cx="48599" cy="1588"/>
              </a:xfrm>
              <a:prstGeom prst="line">
                <a:avLst/>
              </a:prstGeom>
              <a:solidFill>
                <a:srgbClr val="BBE0E3"/>
              </a:solidFill>
              <a:ln w="9525" cap="flat" cmpd="sng" algn="ctr">
                <a:solidFill>
                  <a:srgbClr val="0000FF"/>
                </a:solidFill>
                <a:prstDash val="solid"/>
                <a:round/>
                <a:headEnd type="none" w="med" len="med"/>
                <a:tailEnd type="none" w="med" len="med"/>
              </a:ln>
              <a:effectLst/>
            </p:spPr>
          </p:cxnSp>
          <p:cxnSp>
            <p:nvCxnSpPr>
              <p:cNvPr id="152" name="Connecteur droit 151"/>
              <p:cNvCxnSpPr/>
              <p:nvPr/>
            </p:nvCxnSpPr>
            <p:spPr bwMode="auto">
              <a:xfrm>
                <a:off x="6773340" y="1713176"/>
                <a:ext cx="48599" cy="1588"/>
              </a:xfrm>
              <a:prstGeom prst="line">
                <a:avLst/>
              </a:prstGeom>
              <a:solidFill>
                <a:srgbClr val="BBE0E3"/>
              </a:solidFill>
              <a:ln w="9525" cap="flat" cmpd="sng" algn="ctr">
                <a:solidFill>
                  <a:srgbClr val="0000FF"/>
                </a:solidFill>
                <a:prstDash val="solid"/>
                <a:round/>
                <a:headEnd type="none" w="med" len="med"/>
                <a:tailEnd type="none" w="med" len="med"/>
              </a:ln>
              <a:effectLst/>
            </p:spPr>
          </p:cxnSp>
        </p:grpSp>
      </p:grpSp>
      <p:sp>
        <p:nvSpPr>
          <p:cNvPr id="153" name="ZoneTexte 152"/>
          <p:cNvSpPr txBox="1"/>
          <p:nvPr/>
        </p:nvSpPr>
        <p:spPr>
          <a:xfrm>
            <a:off x="5657101" y="5498068"/>
            <a:ext cx="1999879" cy="369332"/>
          </a:xfrm>
          <a:prstGeom prst="rect">
            <a:avLst/>
          </a:prstGeom>
          <a:noFill/>
        </p:spPr>
        <p:txBody>
          <a:bodyPr wrap="none" rtlCol="0">
            <a:spAutoFit/>
          </a:bodyPr>
          <a:lstStyle/>
          <a:p>
            <a:r>
              <a:rPr lang="fr-FR" dirty="0" smtClean="0">
                <a:solidFill>
                  <a:schemeClr val="bg1"/>
                </a:solidFill>
              </a:rPr>
              <a:t>&lt; 500 </a:t>
            </a:r>
            <a:r>
              <a:rPr lang="fr-FR" dirty="0" err="1" smtClean="0">
                <a:solidFill>
                  <a:schemeClr val="bg1"/>
                </a:solidFill>
              </a:rPr>
              <a:t>bp</a:t>
            </a:r>
            <a:r>
              <a:rPr lang="fr-FR" dirty="0" smtClean="0">
                <a:solidFill>
                  <a:schemeClr val="bg1"/>
                </a:solidFill>
              </a:rPr>
              <a:t> </a:t>
            </a:r>
            <a:r>
              <a:rPr lang="fr-FR" dirty="0" err="1" smtClean="0">
                <a:solidFill>
                  <a:schemeClr val="bg1"/>
                </a:solidFill>
              </a:rPr>
              <a:t>resolution</a:t>
            </a:r>
            <a:endParaRPr lang="fr-FR" dirty="0"/>
          </a:p>
        </p:txBody>
      </p:sp>
      <p:sp>
        <p:nvSpPr>
          <p:cNvPr id="148" name="Oval 133"/>
          <p:cNvSpPr>
            <a:spLocks noChangeArrowheads="1"/>
          </p:cNvSpPr>
          <p:nvPr/>
        </p:nvSpPr>
        <p:spPr bwMode="auto">
          <a:xfrm>
            <a:off x="6400800" y="2380668"/>
            <a:ext cx="342900" cy="2032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algn="ctr" eaLnBrk="0" hangingPunct="0"/>
            <a:r>
              <a:rPr lang="en-US" sz="900" b="1" dirty="0" smtClean="0"/>
              <a:t>CP190</a:t>
            </a:r>
            <a:endParaRPr lang="en-US" sz="900" b="1"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23687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additive="base">
                                        <p:cTn id="12" dur="500" fill="hold"/>
                                        <p:tgtEl>
                                          <p:spTgt spid="153"/>
                                        </p:tgtEl>
                                        <p:attrNameLst>
                                          <p:attrName>ppt_x</p:attrName>
                                        </p:attrNameLst>
                                      </p:cBhvr>
                                      <p:tavLst>
                                        <p:tav tm="0">
                                          <p:val>
                                            <p:strVal val="#ppt_x"/>
                                          </p:val>
                                        </p:tav>
                                        <p:tav tm="100000">
                                          <p:val>
                                            <p:strVal val="#ppt_x"/>
                                          </p:val>
                                        </p:tav>
                                      </p:tavLst>
                                    </p:anim>
                                    <p:anim calcmode="lin" valueType="num">
                                      <p:cBhvr additive="base">
                                        <p:cTn id="13"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accel="50000" decel="50000" fill="hold" grpId="0" nodeType="clickEffect">
                                  <p:stCondLst>
                                    <p:cond delay="0"/>
                                  </p:stCondLst>
                                  <p:childTnLst>
                                    <p:set>
                                      <p:cBhvr>
                                        <p:cTn id="17" dur="1" fill="hold">
                                          <p:stCondLst>
                                            <p:cond delay="0"/>
                                          </p:stCondLst>
                                        </p:cTn>
                                        <p:tgtEl>
                                          <p:spTgt spid="148"/>
                                        </p:tgtEl>
                                        <p:attrNameLst>
                                          <p:attrName>style.visibility</p:attrName>
                                        </p:attrNameLst>
                                      </p:cBhvr>
                                      <p:to>
                                        <p:strVal val="visible"/>
                                      </p:to>
                                    </p:set>
                                    <p:anim calcmode="lin" valueType="num">
                                      <p:cBhvr additive="base">
                                        <p:cTn id="18" dur="500" fill="hold"/>
                                        <p:tgtEl>
                                          <p:spTgt spid="148"/>
                                        </p:tgtEl>
                                        <p:attrNameLst>
                                          <p:attrName>ppt_x</p:attrName>
                                        </p:attrNameLst>
                                      </p:cBhvr>
                                      <p:tavLst>
                                        <p:tav tm="0">
                                          <p:val>
                                            <p:strVal val="#ppt_x"/>
                                          </p:val>
                                        </p:tav>
                                        <p:tav tm="100000">
                                          <p:val>
                                            <p:strVal val="#ppt_x"/>
                                          </p:val>
                                        </p:tav>
                                      </p:tavLst>
                                    </p:anim>
                                    <p:anim calcmode="lin" valueType="num">
                                      <p:cBhvr additive="base">
                                        <p:cTn id="19"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48" grpId="0" animBg="1"/>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899592" y="3756846"/>
            <a:ext cx="7285515" cy="348215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nvGrpSpPr>
          <p:cNvPr id="2" name="Groupe 1"/>
          <p:cNvGrpSpPr/>
          <p:nvPr/>
        </p:nvGrpSpPr>
        <p:grpSpPr>
          <a:xfrm>
            <a:off x="2951517" y="1139898"/>
            <a:ext cx="2575224" cy="2517702"/>
            <a:chOff x="3612630" y="4720142"/>
            <a:chExt cx="1737341" cy="1698534"/>
          </a:xfrm>
        </p:grpSpPr>
        <p:pic>
          <p:nvPicPr>
            <p:cNvPr id="55" name="Image 54"/>
            <p:cNvPicPr>
              <a:picLocks noChangeAspect="1"/>
            </p:cNvPicPr>
            <p:nvPr/>
          </p:nvPicPr>
          <p:blipFill>
            <a:blip r:embed="rId4"/>
            <a:stretch>
              <a:fillRect/>
            </a:stretch>
          </p:blipFill>
          <p:spPr>
            <a:xfrm rot="16200000">
              <a:off x="3632034" y="4700738"/>
              <a:ext cx="1698534" cy="1737341"/>
            </a:xfrm>
            <a:prstGeom prst="rect">
              <a:avLst/>
            </a:prstGeom>
          </p:spPr>
        </p:pic>
        <p:sp>
          <p:nvSpPr>
            <p:cNvPr id="49" name="Ellipse 48"/>
            <p:cNvSpPr/>
            <p:nvPr/>
          </p:nvSpPr>
          <p:spPr>
            <a:xfrm rot="16200000">
              <a:off x="4195103" y="5572710"/>
              <a:ext cx="161970" cy="156256"/>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0" name="Ellipse 49"/>
            <p:cNvSpPr/>
            <p:nvPr/>
          </p:nvSpPr>
          <p:spPr>
            <a:xfrm rot="16200000">
              <a:off x="4578427" y="5958470"/>
              <a:ext cx="161970" cy="156256"/>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1" name="Ellipse 50"/>
            <p:cNvSpPr/>
            <p:nvPr/>
          </p:nvSpPr>
          <p:spPr>
            <a:xfrm rot="16200000">
              <a:off x="4294212" y="5268577"/>
              <a:ext cx="161970" cy="156256"/>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2" name="Ellipse 51"/>
            <p:cNvSpPr/>
            <p:nvPr/>
          </p:nvSpPr>
          <p:spPr>
            <a:xfrm rot="15300000">
              <a:off x="4791492" y="5038196"/>
              <a:ext cx="215582" cy="156256"/>
            </a:xfrm>
            <a:prstGeom prst="ellipse">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grpSp>
        <p:nvGrpSpPr>
          <p:cNvPr id="5" name="Groupe 45"/>
          <p:cNvGrpSpPr/>
          <p:nvPr/>
        </p:nvGrpSpPr>
        <p:grpSpPr>
          <a:xfrm>
            <a:off x="5398947" y="1614952"/>
            <a:ext cx="1459053" cy="1770642"/>
            <a:chOff x="5706223" y="4689458"/>
            <a:chExt cx="1459053" cy="1463340"/>
          </a:xfrm>
        </p:grpSpPr>
        <p:sp>
          <p:nvSpPr>
            <p:cNvPr id="62" name="ZoneTexte 61"/>
            <p:cNvSpPr txBox="1"/>
            <p:nvPr/>
          </p:nvSpPr>
          <p:spPr>
            <a:xfrm flipH="1">
              <a:off x="5707065" y="5546024"/>
              <a:ext cx="740482" cy="228925"/>
            </a:xfrm>
            <a:prstGeom prst="rect">
              <a:avLst/>
            </a:prstGeom>
            <a:noFill/>
          </p:spPr>
          <p:txBody>
            <a:bodyPr wrap="none" rtlCol="0">
              <a:spAutoFit/>
            </a:bodyPr>
            <a:lstStyle/>
            <a:p>
              <a:r>
                <a:rPr lang="fr-FR" b="1" dirty="0" err="1" smtClean="0">
                  <a:solidFill>
                    <a:schemeClr val="tx1"/>
                  </a:solidFill>
                </a:rPr>
                <a:t>Nucleol</a:t>
              </a:r>
              <a:endParaRPr lang="fr-FR" b="1" dirty="0">
                <a:solidFill>
                  <a:schemeClr val="tx1"/>
                </a:solidFill>
              </a:endParaRPr>
            </a:p>
          </p:txBody>
        </p:sp>
        <p:sp>
          <p:nvSpPr>
            <p:cNvPr id="63" name="ZoneTexte 62"/>
            <p:cNvSpPr txBox="1"/>
            <p:nvPr/>
          </p:nvSpPr>
          <p:spPr>
            <a:xfrm flipH="1">
              <a:off x="5706223" y="5923873"/>
              <a:ext cx="1459053" cy="228925"/>
            </a:xfrm>
            <a:prstGeom prst="rect">
              <a:avLst/>
            </a:prstGeom>
            <a:noFill/>
          </p:spPr>
          <p:txBody>
            <a:bodyPr wrap="none" rtlCol="0">
              <a:spAutoFit/>
            </a:bodyPr>
            <a:lstStyle/>
            <a:p>
              <a:pPr algn="ctr"/>
              <a:r>
                <a:rPr lang="fr-FR" b="1" dirty="0" err="1" smtClean="0">
                  <a:solidFill>
                    <a:schemeClr val="tx1"/>
                  </a:solidFill>
                </a:rPr>
                <a:t>Nuclear</a:t>
              </a:r>
              <a:r>
                <a:rPr lang="fr-FR" b="1" dirty="0" smtClean="0">
                  <a:solidFill>
                    <a:schemeClr val="tx1"/>
                  </a:solidFill>
                </a:rPr>
                <a:t> </a:t>
              </a:r>
              <a:r>
                <a:rPr lang="fr-FR" b="1" dirty="0" err="1" smtClean="0">
                  <a:solidFill>
                    <a:schemeClr val="tx1"/>
                  </a:solidFill>
                </a:rPr>
                <a:t>envelope</a:t>
              </a:r>
              <a:endParaRPr lang="fr-FR" b="1" dirty="0">
                <a:solidFill>
                  <a:schemeClr val="tx1"/>
                </a:solidFill>
              </a:endParaRPr>
            </a:p>
          </p:txBody>
        </p:sp>
        <p:sp>
          <p:nvSpPr>
            <p:cNvPr id="64" name="ZoneTexte 63"/>
            <p:cNvSpPr txBox="1"/>
            <p:nvPr/>
          </p:nvSpPr>
          <p:spPr>
            <a:xfrm flipH="1">
              <a:off x="5706223" y="5168173"/>
              <a:ext cx="1125203" cy="228925"/>
            </a:xfrm>
            <a:prstGeom prst="rect">
              <a:avLst/>
            </a:prstGeom>
            <a:noFill/>
          </p:spPr>
          <p:txBody>
            <a:bodyPr wrap="none" rtlCol="0">
              <a:spAutoFit/>
            </a:bodyPr>
            <a:lstStyle/>
            <a:p>
              <a:pPr algn="ctr"/>
              <a:r>
                <a:rPr lang="fr-FR" b="1" dirty="0" err="1" smtClean="0">
                  <a:solidFill>
                    <a:schemeClr val="tx1"/>
                  </a:solidFill>
                </a:rPr>
                <a:t>Euchromatin</a:t>
              </a:r>
              <a:endParaRPr lang="fr-FR" b="1" dirty="0" smtClean="0">
                <a:solidFill>
                  <a:schemeClr val="tx1"/>
                </a:solidFill>
              </a:endParaRPr>
            </a:p>
          </p:txBody>
        </p:sp>
        <p:sp>
          <p:nvSpPr>
            <p:cNvPr id="65" name="ZoneTexte 64"/>
            <p:cNvSpPr txBox="1"/>
            <p:nvPr/>
          </p:nvSpPr>
          <p:spPr>
            <a:xfrm flipH="1">
              <a:off x="5707065" y="4689458"/>
              <a:ext cx="1415998" cy="228925"/>
            </a:xfrm>
            <a:prstGeom prst="rect">
              <a:avLst/>
            </a:prstGeom>
            <a:noFill/>
          </p:spPr>
          <p:txBody>
            <a:bodyPr wrap="none" rtlCol="0">
              <a:spAutoFit/>
            </a:bodyPr>
            <a:lstStyle/>
            <a:p>
              <a:r>
                <a:rPr lang="fr-FR" b="1" dirty="0" err="1" smtClean="0">
                  <a:solidFill>
                    <a:schemeClr val="tx1"/>
                  </a:solidFill>
                </a:rPr>
                <a:t>Heterochromatin</a:t>
              </a:r>
              <a:endParaRPr lang="fr-FR" b="1" dirty="0">
                <a:solidFill>
                  <a:schemeClr val="tx1"/>
                </a:solidFill>
              </a:endParaRPr>
            </a:p>
          </p:txBody>
        </p:sp>
      </p:grpSp>
      <p:sp>
        <p:nvSpPr>
          <p:cNvPr id="3" name="ZoneTexte 2"/>
          <p:cNvSpPr txBox="1"/>
          <p:nvPr/>
        </p:nvSpPr>
        <p:spPr>
          <a:xfrm>
            <a:off x="2133600" y="116632"/>
            <a:ext cx="5469316" cy="830997"/>
          </a:xfrm>
          <a:prstGeom prst="rect">
            <a:avLst/>
          </a:prstGeom>
          <a:noFill/>
        </p:spPr>
        <p:txBody>
          <a:bodyPr wrap="none" rtlCol="0">
            <a:spAutoFit/>
          </a:bodyPr>
          <a:lstStyle/>
          <a:p>
            <a:pPr algn="ctr"/>
            <a:r>
              <a:rPr lang="fr-FR" sz="2400" b="1" dirty="0" smtClean="0">
                <a:solidFill>
                  <a:schemeClr val="tx1"/>
                </a:solidFill>
              </a:rPr>
              <a:t>Condensation of </a:t>
            </a:r>
            <a:r>
              <a:rPr lang="fr-FR" sz="2400" b="1" dirty="0" err="1" smtClean="0">
                <a:solidFill>
                  <a:schemeClr val="tx1"/>
                </a:solidFill>
              </a:rPr>
              <a:t>Chromatin</a:t>
            </a:r>
            <a:endParaRPr lang="fr-FR" sz="2400" b="1" dirty="0" smtClean="0">
              <a:solidFill>
                <a:schemeClr val="tx1"/>
              </a:solidFill>
            </a:endParaRPr>
          </a:p>
          <a:p>
            <a:pPr algn="ctr"/>
            <a:r>
              <a:rPr lang="fr-FR" sz="2400" b="1" dirty="0" smtClean="0">
                <a:solidFill>
                  <a:schemeClr val="tx1"/>
                </a:solidFill>
              </a:rPr>
              <a:t> =&gt; </a:t>
            </a:r>
            <a:r>
              <a:rPr lang="fr-FR" sz="2400" b="1" dirty="0" err="1" smtClean="0">
                <a:solidFill>
                  <a:schemeClr val="tx1"/>
                </a:solidFill>
              </a:rPr>
              <a:t>heterochromatin</a:t>
            </a:r>
            <a:r>
              <a:rPr lang="fr-FR" sz="2400" b="1" dirty="0" smtClean="0">
                <a:solidFill>
                  <a:schemeClr val="tx1"/>
                </a:solidFill>
              </a:rPr>
              <a:t> or </a:t>
            </a:r>
            <a:r>
              <a:rPr lang="fr-FR" sz="2400" b="1" dirty="0" err="1" smtClean="0">
                <a:solidFill>
                  <a:schemeClr val="tx1"/>
                </a:solidFill>
              </a:rPr>
              <a:t>euchromatin</a:t>
            </a:r>
            <a:endParaRPr lang="fr-FR" sz="2400" b="1" dirty="0">
              <a:solidFill>
                <a:schemeClr val="tx1"/>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357964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5364" name="ZoneTexte 3"/>
          <p:cNvSpPr txBox="1">
            <a:spLocks noChangeArrowheads="1"/>
          </p:cNvSpPr>
          <p:nvPr/>
        </p:nvSpPr>
        <p:spPr bwMode="auto">
          <a:xfrm>
            <a:off x="1143000" y="67738"/>
            <a:ext cx="6935362" cy="400110"/>
          </a:xfrm>
          <a:prstGeom prst="rect">
            <a:avLst/>
          </a:prstGeom>
          <a:noFill/>
          <a:ln w="9525">
            <a:noFill/>
            <a:miter lim="800000"/>
            <a:headEnd/>
            <a:tailEnd/>
          </a:ln>
        </p:spPr>
        <p:txBody>
          <a:bodyPr wrap="none">
            <a:prstTxWarp prst="textNoShape">
              <a:avLst/>
            </a:prstTxWarp>
            <a:spAutoFit/>
          </a:bodyPr>
          <a:lstStyle/>
          <a:p>
            <a:r>
              <a:rPr lang="fr-FR" sz="2000" b="1" dirty="0" err="1" smtClean="0">
                <a:solidFill>
                  <a:schemeClr val="bg1"/>
                </a:solidFill>
              </a:rPr>
              <a:t>Affinity</a:t>
            </a:r>
            <a:r>
              <a:rPr lang="fr-FR" sz="2000" b="1" dirty="0" smtClean="0">
                <a:solidFill>
                  <a:schemeClr val="bg1"/>
                </a:solidFill>
              </a:rPr>
              <a:t> Purification of </a:t>
            </a:r>
            <a:r>
              <a:rPr lang="fr-FR" sz="2000" b="1" dirty="0" err="1" smtClean="0">
                <a:solidFill>
                  <a:schemeClr val="bg1"/>
                </a:solidFill>
              </a:rPr>
              <a:t>Insulator</a:t>
            </a:r>
            <a:r>
              <a:rPr lang="fr-FR" sz="2000" b="1" dirty="0" smtClean="0">
                <a:solidFill>
                  <a:schemeClr val="bg1"/>
                </a:solidFill>
              </a:rPr>
              <a:t> </a:t>
            </a:r>
            <a:r>
              <a:rPr lang="fr-FR" sz="2000" b="1" dirty="0" err="1" smtClean="0">
                <a:solidFill>
                  <a:schemeClr val="bg1"/>
                </a:solidFill>
              </a:rPr>
              <a:t>Binding</a:t>
            </a:r>
            <a:r>
              <a:rPr lang="fr-FR" sz="2000" b="1" dirty="0" smtClean="0">
                <a:solidFill>
                  <a:schemeClr val="bg1"/>
                </a:solidFill>
              </a:rPr>
              <a:t> </a:t>
            </a:r>
            <a:r>
              <a:rPr lang="fr-FR" sz="2000" b="1" dirty="0" err="1" smtClean="0">
                <a:solidFill>
                  <a:schemeClr val="bg1"/>
                </a:solidFill>
              </a:rPr>
              <a:t>Protein</a:t>
            </a:r>
            <a:r>
              <a:rPr lang="fr-FR" sz="2000" b="1" dirty="0" smtClean="0">
                <a:solidFill>
                  <a:schemeClr val="bg1"/>
                </a:solidFill>
              </a:rPr>
              <a:t> (IBP) complexes</a:t>
            </a:r>
            <a:endParaRPr lang="fr-FR" sz="2000" b="1" dirty="0">
              <a:solidFill>
                <a:schemeClr val="bg1"/>
              </a:solidFill>
            </a:endParaRPr>
          </a:p>
        </p:txBody>
      </p:sp>
      <p:sp>
        <p:nvSpPr>
          <p:cNvPr id="73" name="Rectangle 72"/>
          <p:cNvSpPr/>
          <p:nvPr/>
        </p:nvSpPr>
        <p:spPr>
          <a:xfrm>
            <a:off x="4419851" y="2740539"/>
            <a:ext cx="4044447" cy="316499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25"/>
          <p:cNvSpPr>
            <a:spLocks noChangeArrowheads="1"/>
          </p:cNvSpPr>
          <p:nvPr/>
        </p:nvSpPr>
        <p:spPr bwMode="auto">
          <a:xfrm>
            <a:off x="2167478" y="640485"/>
            <a:ext cx="4724400" cy="2026516"/>
          </a:xfrm>
          <a:prstGeom prst="rect">
            <a:avLst/>
          </a:prstGeom>
          <a:solidFill>
            <a:srgbClr val="A3C9CD"/>
          </a:solidFill>
          <a:ln w="9525">
            <a:solidFill>
              <a:schemeClr val="tx1"/>
            </a:solidFill>
            <a:miter lim="800000"/>
            <a:headEnd/>
            <a:tailEnd/>
          </a:ln>
        </p:spPr>
        <p:txBody>
          <a:bodyPr wrap="none">
            <a:prstTxWarp prst="textNoShape">
              <a:avLst/>
            </a:prstTxWarp>
          </a:bodyPr>
          <a:lstStyle/>
          <a:p>
            <a:endParaRPr lang="fr-FR"/>
          </a:p>
        </p:txBody>
      </p:sp>
      <p:sp>
        <p:nvSpPr>
          <p:cNvPr id="70" name="Text Box 27"/>
          <p:cNvSpPr txBox="1">
            <a:spLocks noChangeArrowheads="1"/>
          </p:cNvSpPr>
          <p:nvPr/>
        </p:nvSpPr>
        <p:spPr bwMode="auto">
          <a:xfrm>
            <a:off x="3253547" y="575049"/>
            <a:ext cx="736578" cy="307680"/>
          </a:xfrm>
          <a:prstGeom prst="rect">
            <a:avLst/>
          </a:prstGeom>
          <a:noFill/>
          <a:ln w="9525">
            <a:noFill/>
            <a:miter lim="800000"/>
            <a:headEnd/>
            <a:tailEnd/>
          </a:ln>
        </p:spPr>
        <p:txBody>
          <a:bodyPr wrap="none">
            <a:prstTxWarp prst="textNoShape">
              <a:avLst/>
            </a:prstTxWarp>
            <a:spAutoFit/>
          </a:bodyPr>
          <a:lstStyle/>
          <a:p>
            <a:pPr marL="457200" indent="-457200" algn="ctr" eaLnBrk="0" hangingPunct="0">
              <a:buFont typeface="Times" charset="0"/>
              <a:buNone/>
            </a:pPr>
            <a:r>
              <a:rPr lang="en-US" sz="1400" b="1" dirty="0" smtClean="0">
                <a:solidFill>
                  <a:schemeClr val="tx1"/>
                </a:solidFill>
              </a:rPr>
              <a:t>washes     </a:t>
            </a:r>
            <a:endParaRPr lang="en-US" sz="1400" b="1" dirty="0">
              <a:solidFill>
                <a:schemeClr val="tx1"/>
              </a:solidFill>
            </a:endParaRPr>
          </a:p>
        </p:txBody>
      </p:sp>
      <p:sp>
        <p:nvSpPr>
          <p:cNvPr id="71" name="Rectangle 28"/>
          <p:cNvSpPr>
            <a:spLocks noChangeArrowheads="1"/>
          </p:cNvSpPr>
          <p:nvPr/>
        </p:nvSpPr>
        <p:spPr bwMode="auto">
          <a:xfrm>
            <a:off x="3356584" y="957910"/>
            <a:ext cx="531895" cy="1138835"/>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72" name="Oval 31"/>
          <p:cNvSpPr>
            <a:spLocks noChangeArrowheads="1"/>
          </p:cNvSpPr>
          <p:nvPr/>
        </p:nvSpPr>
        <p:spPr bwMode="auto">
          <a:xfrm>
            <a:off x="3383040" y="1328240"/>
            <a:ext cx="288226" cy="239462"/>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74" name="Oval 32"/>
          <p:cNvSpPr>
            <a:spLocks noChangeArrowheads="1"/>
          </p:cNvSpPr>
          <p:nvPr/>
        </p:nvSpPr>
        <p:spPr bwMode="auto">
          <a:xfrm>
            <a:off x="3527849" y="1488345"/>
            <a:ext cx="215821" cy="158713"/>
          </a:xfrm>
          <a:prstGeom prst="ellipse">
            <a:avLst/>
          </a:prstGeom>
          <a:solidFill>
            <a:schemeClr val="accent1"/>
          </a:solidFill>
          <a:ln w="9525">
            <a:solidFill>
              <a:schemeClr val="tx1"/>
            </a:solidFill>
            <a:round/>
            <a:headEnd/>
            <a:tailEnd/>
          </a:ln>
        </p:spPr>
        <p:txBody>
          <a:bodyPr wrap="none">
            <a:prstTxWarp prst="textNoShape">
              <a:avLst/>
            </a:prstTxWarp>
          </a:bodyPr>
          <a:lstStyle/>
          <a:p>
            <a:endParaRPr lang="fr-FR"/>
          </a:p>
        </p:txBody>
      </p:sp>
      <p:sp>
        <p:nvSpPr>
          <p:cNvPr id="86" name="Oval 33"/>
          <p:cNvSpPr>
            <a:spLocks noChangeArrowheads="1"/>
          </p:cNvSpPr>
          <p:nvPr/>
        </p:nvSpPr>
        <p:spPr bwMode="auto">
          <a:xfrm>
            <a:off x="3598861" y="1447971"/>
            <a:ext cx="144809" cy="79356"/>
          </a:xfrm>
          <a:prstGeom prst="ellipse">
            <a:avLst/>
          </a:prstGeom>
          <a:solidFill>
            <a:schemeClr val="accent1"/>
          </a:solidFill>
          <a:ln w="9525">
            <a:solidFill>
              <a:schemeClr val="tx1"/>
            </a:solidFill>
            <a:round/>
            <a:headEnd/>
            <a:tailEnd/>
          </a:ln>
        </p:spPr>
        <p:txBody>
          <a:bodyPr wrap="none">
            <a:prstTxWarp prst="textNoShape">
              <a:avLst/>
            </a:prstTxWarp>
          </a:bodyPr>
          <a:lstStyle/>
          <a:p>
            <a:endParaRPr lang="fr-FR"/>
          </a:p>
        </p:txBody>
      </p:sp>
      <p:sp>
        <p:nvSpPr>
          <p:cNvPr id="87" name="Line 34"/>
          <p:cNvSpPr>
            <a:spLocks noChangeShapeType="1"/>
          </p:cNvSpPr>
          <p:nvPr/>
        </p:nvSpPr>
        <p:spPr bwMode="auto">
          <a:xfrm>
            <a:off x="3346838" y="849317"/>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92" name="Line 35"/>
          <p:cNvSpPr>
            <a:spLocks noChangeShapeType="1"/>
          </p:cNvSpPr>
          <p:nvPr/>
        </p:nvSpPr>
        <p:spPr bwMode="auto">
          <a:xfrm>
            <a:off x="3888480" y="849317"/>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93" name="Line 37"/>
          <p:cNvSpPr>
            <a:spLocks noChangeShapeType="1"/>
          </p:cNvSpPr>
          <p:nvPr/>
        </p:nvSpPr>
        <p:spPr bwMode="auto">
          <a:xfrm flipV="1">
            <a:off x="3346838" y="1567701"/>
            <a:ext cx="72405" cy="7935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94" name="Line 39"/>
          <p:cNvSpPr>
            <a:spLocks noChangeShapeType="1"/>
          </p:cNvSpPr>
          <p:nvPr/>
        </p:nvSpPr>
        <p:spPr bwMode="auto">
          <a:xfrm flipV="1">
            <a:off x="3353799" y="1599722"/>
            <a:ext cx="72405" cy="7935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95" name="Line 40"/>
          <p:cNvSpPr>
            <a:spLocks noChangeShapeType="1"/>
          </p:cNvSpPr>
          <p:nvPr/>
        </p:nvSpPr>
        <p:spPr bwMode="auto">
          <a:xfrm>
            <a:off x="3419242" y="1606684"/>
            <a:ext cx="108607"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96" name="Line 41"/>
          <p:cNvSpPr>
            <a:spLocks noChangeShapeType="1"/>
          </p:cNvSpPr>
          <p:nvPr/>
        </p:nvSpPr>
        <p:spPr bwMode="auto">
          <a:xfrm flipV="1">
            <a:off x="3412280" y="1502267"/>
            <a:ext cx="0" cy="7935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97" name="Oval 42"/>
          <p:cNvSpPr>
            <a:spLocks noChangeArrowheads="1"/>
          </p:cNvSpPr>
          <p:nvPr/>
        </p:nvSpPr>
        <p:spPr bwMode="auto">
          <a:xfrm>
            <a:off x="3616962" y="1517582"/>
            <a:ext cx="271517" cy="217186"/>
          </a:xfrm>
          <a:prstGeom prst="ellipse">
            <a:avLst/>
          </a:prstGeom>
          <a:solidFill>
            <a:srgbClr val="FFFF99"/>
          </a:solidFill>
          <a:ln w="9525">
            <a:solidFill>
              <a:schemeClr val="tx1"/>
            </a:solidFill>
            <a:round/>
            <a:headEnd/>
            <a:tailEnd/>
          </a:ln>
        </p:spPr>
        <p:txBody>
          <a:bodyPr wrap="none">
            <a:prstTxWarp prst="textNoShape">
              <a:avLst/>
            </a:prstTxWarp>
          </a:bodyPr>
          <a:lstStyle/>
          <a:p>
            <a:endParaRPr lang="fr-FR"/>
          </a:p>
        </p:txBody>
      </p:sp>
      <p:sp>
        <p:nvSpPr>
          <p:cNvPr id="98" name="Oval 43"/>
          <p:cNvSpPr>
            <a:spLocks noChangeArrowheads="1"/>
          </p:cNvSpPr>
          <p:nvPr/>
        </p:nvSpPr>
        <p:spPr bwMode="auto">
          <a:xfrm>
            <a:off x="3399749" y="1120799"/>
            <a:ext cx="271517" cy="217186"/>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99" name="Text Box 44"/>
          <p:cNvSpPr txBox="1">
            <a:spLocks noChangeArrowheads="1"/>
          </p:cNvSpPr>
          <p:nvPr/>
        </p:nvSpPr>
        <p:spPr bwMode="auto">
          <a:xfrm>
            <a:off x="2259376" y="587579"/>
            <a:ext cx="774172" cy="307680"/>
          </a:xfrm>
          <a:prstGeom prst="rect">
            <a:avLst/>
          </a:prstGeom>
          <a:noFill/>
          <a:ln w="9525">
            <a:noFill/>
            <a:miter lim="800000"/>
            <a:headEnd/>
            <a:tailEnd/>
          </a:ln>
        </p:spPr>
        <p:txBody>
          <a:bodyPr wrap="none">
            <a:prstTxWarp prst="textNoShape">
              <a:avLst/>
            </a:prstTxWarp>
            <a:spAutoFit/>
          </a:bodyPr>
          <a:lstStyle/>
          <a:p>
            <a:pPr eaLnBrk="0" hangingPunct="0"/>
            <a:r>
              <a:rPr lang="en-US" sz="1400" b="1" dirty="0" smtClean="0">
                <a:solidFill>
                  <a:schemeClr val="tx1"/>
                </a:solidFill>
              </a:rPr>
              <a:t>extracts</a:t>
            </a:r>
            <a:endParaRPr lang="en-US" sz="1400" dirty="0">
              <a:solidFill>
                <a:schemeClr val="tx1"/>
              </a:solidFill>
            </a:endParaRPr>
          </a:p>
        </p:txBody>
      </p:sp>
      <p:sp>
        <p:nvSpPr>
          <p:cNvPr id="100" name="Rectangle 45"/>
          <p:cNvSpPr>
            <a:spLocks noChangeArrowheads="1"/>
          </p:cNvSpPr>
          <p:nvPr/>
        </p:nvSpPr>
        <p:spPr bwMode="auto">
          <a:xfrm>
            <a:off x="2363806" y="957910"/>
            <a:ext cx="541642" cy="1193132"/>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101" name="Oval 46"/>
          <p:cNvSpPr>
            <a:spLocks noChangeArrowheads="1"/>
          </p:cNvSpPr>
          <p:nvPr/>
        </p:nvSpPr>
        <p:spPr bwMode="auto">
          <a:xfrm>
            <a:off x="2532286" y="1175096"/>
            <a:ext cx="271517" cy="217186"/>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102" name="Oval 47"/>
          <p:cNvSpPr>
            <a:spLocks noChangeArrowheads="1"/>
          </p:cNvSpPr>
          <p:nvPr/>
        </p:nvSpPr>
        <p:spPr bwMode="auto">
          <a:xfrm>
            <a:off x="3454052" y="2316715"/>
            <a:ext cx="271517" cy="217186"/>
          </a:xfrm>
          <a:prstGeom prst="ellipse">
            <a:avLst/>
          </a:prstGeom>
          <a:solidFill>
            <a:srgbClr val="FFCC00"/>
          </a:solidFill>
          <a:ln w="9525">
            <a:solidFill>
              <a:schemeClr val="tx1"/>
            </a:solidFill>
            <a:round/>
            <a:headEnd/>
            <a:tailEnd/>
          </a:ln>
        </p:spPr>
        <p:txBody>
          <a:bodyPr wrap="none">
            <a:prstTxWarp prst="textNoShape">
              <a:avLst/>
            </a:prstTxWarp>
          </a:bodyPr>
          <a:lstStyle/>
          <a:p>
            <a:endParaRPr lang="fr-FR"/>
          </a:p>
        </p:txBody>
      </p:sp>
      <p:sp>
        <p:nvSpPr>
          <p:cNvPr id="103" name="Line 48"/>
          <p:cNvSpPr>
            <a:spLocks noChangeShapeType="1"/>
          </p:cNvSpPr>
          <p:nvPr/>
        </p:nvSpPr>
        <p:spPr bwMode="auto">
          <a:xfrm>
            <a:off x="3576583" y="1943601"/>
            <a:ext cx="0" cy="271483"/>
          </a:xfrm>
          <a:prstGeom prst="line">
            <a:avLst/>
          </a:prstGeom>
          <a:noFill/>
          <a:ln w="9525">
            <a:solidFill>
              <a:schemeClr val="tx1"/>
            </a:solidFill>
            <a:round/>
            <a:headEnd/>
            <a:tailEnd type="triangle" w="med" len="med"/>
          </a:ln>
        </p:spPr>
        <p:txBody>
          <a:bodyPr wrap="none">
            <a:prstTxWarp prst="textNoShape">
              <a:avLst/>
            </a:prstTxWarp>
          </a:bodyPr>
          <a:lstStyle/>
          <a:p>
            <a:endParaRPr lang="fr-FR"/>
          </a:p>
        </p:txBody>
      </p:sp>
      <p:sp>
        <p:nvSpPr>
          <p:cNvPr id="104" name="Oval 49"/>
          <p:cNvSpPr>
            <a:spLocks noChangeArrowheads="1"/>
          </p:cNvSpPr>
          <p:nvPr/>
        </p:nvSpPr>
        <p:spPr bwMode="auto">
          <a:xfrm>
            <a:off x="4406451" y="2313931"/>
            <a:ext cx="270125" cy="217186"/>
          </a:xfrm>
          <a:prstGeom prst="ellipse">
            <a:avLst/>
          </a:prstGeom>
          <a:solidFill>
            <a:srgbClr val="FFFF99"/>
          </a:solidFill>
          <a:ln w="9525">
            <a:solidFill>
              <a:schemeClr val="tx1"/>
            </a:solidFill>
            <a:round/>
            <a:headEnd/>
            <a:tailEnd/>
          </a:ln>
        </p:spPr>
        <p:txBody>
          <a:bodyPr wrap="none">
            <a:prstTxWarp prst="textNoShape">
              <a:avLst/>
            </a:prstTxWarp>
          </a:bodyPr>
          <a:lstStyle/>
          <a:p>
            <a:endParaRPr lang="fr-FR"/>
          </a:p>
        </p:txBody>
      </p:sp>
      <p:sp>
        <p:nvSpPr>
          <p:cNvPr id="105" name="Text Box 50"/>
          <p:cNvSpPr txBox="1">
            <a:spLocks noChangeArrowheads="1"/>
          </p:cNvSpPr>
          <p:nvPr/>
        </p:nvSpPr>
        <p:spPr bwMode="auto">
          <a:xfrm>
            <a:off x="4201769" y="573657"/>
            <a:ext cx="687844" cy="304896"/>
          </a:xfrm>
          <a:prstGeom prst="rect">
            <a:avLst/>
          </a:prstGeom>
          <a:noFill/>
          <a:ln w="9525">
            <a:noFill/>
            <a:miter lim="800000"/>
            <a:headEnd/>
            <a:tailEnd/>
          </a:ln>
        </p:spPr>
        <p:txBody>
          <a:bodyPr wrap="none">
            <a:prstTxWarp prst="textNoShape">
              <a:avLst/>
            </a:prstTxWarp>
            <a:spAutoFit/>
          </a:bodyPr>
          <a:lstStyle/>
          <a:p>
            <a:pPr eaLnBrk="0" hangingPunct="0"/>
            <a:r>
              <a:rPr lang="en-US" sz="1400" b="1" dirty="0">
                <a:solidFill>
                  <a:schemeClr val="tx1"/>
                </a:solidFill>
              </a:rPr>
              <a:t>   salt </a:t>
            </a:r>
          </a:p>
        </p:txBody>
      </p:sp>
      <p:sp>
        <p:nvSpPr>
          <p:cNvPr id="106" name="Rectangle 51"/>
          <p:cNvSpPr>
            <a:spLocks noChangeArrowheads="1"/>
          </p:cNvSpPr>
          <p:nvPr/>
        </p:nvSpPr>
        <p:spPr bwMode="auto">
          <a:xfrm>
            <a:off x="4307591" y="957910"/>
            <a:ext cx="531895" cy="1138835"/>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107" name="Line 57"/>
          <p:cNvSpPr>
            <a:spLocks noChangeShapeType="1"/>
          </p:cNvSpPr>
          <p:nvPr/>
        </p:nvSpPr>
        <p:spPr bwMode="auto">
          <a:xfrm>
            <a:off x="4297844" y="849317"/>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108" name="Line 58"/>
          <p:cNvSpPr>
            <a:spLocks noChangeShapeType="1"/>
          </p:cNvSpPr>
          <p:nvPr/>
        </p:nvSpPr>
        <p:spPr bwMode="auto">
          <a:xfrm>
            <a:off x="4839486" y="849317"/>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grpSp>
        <p:nvGrpSpPr>
          <p:cNvPr id="2" name="Group 59"/>
          <p:cNvGrpSpPr>
            <a:grpSpLocks/>
          </p:cNvGrpSpPr>
          <p:nvPr/>
        </p:nvGrpSpPr>
        <p:grpSpPr bwMode="auto">
          <a:xfrm>
            <a:off x="4297844" y="1493914"/>
            <a:ext cx="181011" cy="175420"/>
            <a:chOff x="528" y="1218"/>
            <a:chExt cx="240" cy="213"/>
          </a:xfrm>
        </p:grpSpPr>
        <p:sp>
          <p:nvSpPr>
            <p:cNvPr id="110" name="Line 60"/>
            <p:cNvSpPr>
              <a:spLocks noChangeShapeType="1"/>
            </p:cNvSpPr>
            <p:nvPr/>
          </p:nvSpPr>
          <p:spPr bwMode="auto">
            <a:xfrm flipV="1">
              <a:off x="528" y="1296"/>
              <a:ext cx="96" cy="96"/>
            </a:xfrm>
            <a:prstGeom prst="line">
              <a:avLst/>
            </a:prstGeom>
            <a:noFill/>
            <a:ln w="34925">
              <a:solidFill>
                <a:schemeClr val="tx1"/>
              </a:solidFill>
              <a:round/>
              <a:headEnd/>
              <a:tailEnd/>
            </a:ln>
          </p:spPr>
          <p:txBody>
            <a:bodyPr wrap="none">
              <a:prstTxWarp prst="textNoShape">
                <a:avLst/>
              </a:prstTxWarp>
            </a:bodyPr>
            <a:lstStyle/>
            <a:p>
              <a:endParaRPr lang="fr-FR"/>
            </a:p>
          </p:txBody>
        </p:sp>
        <p:grpSp>
          <p:nvGrpSpPr>
            <p:cNvPr id="3" name="Group 61"/>
            <p:cNvGrpSpPr>
              <a:grpSpLocks/>
            </p:cNvGrpSpPr>
            <p:nvPr/>
          </p:nvGrpSpPr>
          <p:grpSpPr bwMode="auto">
            <a:xfrm>
              <a:off x="537" y="1218"/>
              <a:ext cx="231" cy="213"/>
              <a:chOff x="489" y="1218"/>
              <a:chExt cx="231" cy="213"/>
            </a:xfrm>
          </p:grpSpPr>
          <p:sp>
            <p:nvSpPr>
              <p:cNvPr id="112" name="Line 62"/>
              <p:cNvSpPr>
                <a:spLocks noChangeShapeType="1"/>
              </p:cNvSpPr>
              <p:nvPr/>
            </p:nvSpPr>
            <p:spPr bwMode="auto">
              <a:xfrm flipV="1">
                <a:off x="489" y="1335"/>
                <a:ext cx="96" cy="9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13" name="Line 63"/>
              <p:cNvSpPr>
                <a:spLocks noChangeShapeType="1"/>
              </p:cNvSpPr>
              <p:nvPr/>
            </p:nvSpPr>
            <p:spPr bwMode="auto">
              <a:xfrm>
                <a:off x="576" y="1344"/>
                <a:ext cx="144"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14" name="Line 64"/>
              <p:cNvSpPr>
                <a:spLocks noChangeShapeType="1"/>
              </p:cNvSpPr>
              <p:nvPr/>
            </p:nvSpPr>
            <p:spPr bwMode="auto">
              <a:xfrm flipV="1">
                <a:off x="567" y="1218"/>
                <a:ext cx="0" cy="96"/>
              </a:xfrm>
              <a:prstGeom prst="line">
                <a:avLst/>
              </a:prstGeom>
              <a:noFill/>
              <a:ln w="34925">
                <a:solidFill>
                  <a:schemeClr val="tx1"/>
                </a:solidFill>
                <a:round/>
                <a:headEnd/>
                <a:tailEnd/>
              </a:ln>
            </p:spPr>
            <p:txBody>
              <a:bodyPr wrap="none">
                <a:prstTxWarp prst="textNoShape">
                  <a:avLst/>
                </a:prstTxWarp>
              </a:bodyPr>
              <a:lstStyle/>
              <a:p>
                <a:endParaRPr lang="fr-FR"/>
              </a:p>
            </p:txBody>
          </p:sp>
        </p:grpSp>
      </p:grpSp>
      <p:sp>
        <p:nvSpPr>
          <p:cNvPr id="115" name="Line 65"/>
          <p:cNvSpPr>
            <a:spLocks noChangeShapeType="1"/>
          </p:cNvSpPr>
          <p:nvPr/>
        </p:nvSpPr>
        <p:spPr bwMode="auto">
          <a:xfrm>
            <a:off x="4515058" y="1988152"/>
            <a:ext cx="0" cy="271483"/>
          </a:xfrm>
          <a:prstGeom prst="line">
            <a:avLst/>
          </a:prstGeom>
          <a:noFill/>
          <a:ln w="9525">
            <a:solidFill>
              <a:schemeClr val="tx1"/>
            </a:solidFill>
            <a:round/>
            <a:headEnd/>
            <a:tailEnd type="triangle" w="med" len="med"/>
          </a:ln>
        </p:spPr>
        <p:txBody>
          <a:bodyPr wrap="none">
            <a:prstTxWarp prst="textNoShape">
              <a:avLst/>
            </a:prstTxWarp>
          </a:bodyPr>
          <a:lstStyle/>
          <a:p>
            <a:endParaRPr lang="fr-FR"/>
          </a:p>
        </p:txBody>
      </p:sp>
      <p:sp>
        <p:nvSpPr>
          <p:cNvPr id="116" name="Rectangle 67"/>
          <p:cNvSpPr>
            <a:spLocks noChangeArrowheads="1"/>
          </p:cNvSpPr>
          <p:nvPr/>
        </p:nvSpPr>
        <p:spPr bwMode="auto">
          <a:xfrm>
            <a:off x="5200117" y="964871"/>
            <a:ext cx="531895" cy="1138835"/>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117" name="Line 72"/>
          <p:cNvSpPr>
            <a:spLocks noChangeShapeType="1"/>
          </p:cNvSpPr>
          <p:nvPr/>
        </p:nvSpPr>
        <p:spPr bwMode="auto">
          <a:xfrm>
            <a:off x="5190370" y="856278"/>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118" name="Line 73"/>
          <p:cNvSpPr>
            <a:spLocks noChangeShapeType="1"/>
          </p:cNvSpPr>
          <p:nvPr/>
        </p:nvSpPr>
        <p:spPr bwMode="auto">
          <a:xfrm>
            <a:off x="5732012" y="856278"/>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grpSp>
        <p:nvGrpSpPr>
          <p:cNvPr id="4" name="Group 74"/>
          <p:cNvGrpSpPr>
            <a:grpSpLocks/>
          </p:cNvGrpSpPr>
          <p:nvPr/>
        </p:nvGrpSpPr>
        <p:grpSpPr bwMode="auto">
          <a:xfrm>
            <a:off x="5207079" y="1507836"/>
            <a:ext cx="207467" cy="176812"/>
            <a:chOff x="548" y="1232"/>
            <a:chExt cx="273" cy="215"/>
          </a:xfrm>
        </p:grpSpPr>
        <p:sp>
          <p:nvSpPr>
            <p:cNvPr id="120" name="Line 75"/>
            <p:cNvSpPr>
              <a:spLocks noChangeShapeType="1"/>
            </p:cNvSpPr>
            <p:nvPr/>
          </p:nvSpPr>
          <p:spPr bwMode="auto">
            <a:xfrm flipV="1">
              <a:off x="548" y="1322"/>
              <a:ext cx="95" cy="96"/>
            </a:xfrm>
            <a:prstGeom prst="line">
              <a:avLst/>
            </a:prstGeom>
            <a:noFill/>
            <a:ln w="34925">
              <a:solidFill>
                <a:schemeClr val="tx1"/>
              </a:solidFill>
              <a:round/>
              <a:headEnd/>
              <a:tailEnd/>
            </a:ln>
          </p:spPr>
          <p:txBody>
            <a:bodyPr wrap="none">
              <a:prstTxWarp prst="textNoShape">
                <a:avLst/>
              </a:prstTxWarp>
            </a:bodyPr>
            <a:lstStyle/>
            <a:p>
              <a:endParaRPr lang="fr-FR"/>
            </a:p>
          </p:txBody>
        </p:sp>
        <p:grpSp>
          <p:nvGrpSpPr>
            <p:cNvPr id="5" name="Group 76"/>
            <p:cNvGrpSpPr>
              <a:grpSpLocks/>
            </p:cNvGrpSpPr>
            <p:nvPr/>
          </p:nvGrpSpPr>
          <p:grpSpPr bwMode="auto">
            <a:xfrm>
              <a:off x="580" y="1232"/>
              <a:ext cx="241" cy="215"/>
              <a:chOff x="532" y="1232"/>
              <a:chExt cx="241" cy="215"/>
            </a:xfrm>
          </p:grpSpPr>
          <p:sp>
            <p:nvSpPr>
              <p:cNvPr id="122" name="Line 77"/>
              <p:cNvSpPr>
                <a:spLocks noChangeShapeType="1"/>
              </p:cNvSpPr>
              <p:nvPr/>
            </p:nvSpPr>
            <p:spPr bwMode="auto">
              <a:xfrm flipV="1">
                <a:off x="532" y="1351"/>
                <a:ext cx="95" cy="9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23" name="Line 78"/>
              <p:cNvSpPr>
                <a:spLocks noChangeShapeType="1"/>
              </p:cNvSpPr>
              <p:nvPr/>
            </p:nvSpPr>
            <p:spPr bwMode="auto">
              <a:xfrm>
                <a:off x="630" y="1356"/>
                <a:ext cx="143"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24" name="Line 79"/>
              <p:cNvSpPr>
                <a:spLocks noChangeShapeType="1"/>
              </p:cNvSpPr>
              <p:nvPr/>
            </p:nvSpPr>
            <p:spPr bwMode="auto">
              <a:xfrm flipV="1">
                <a:off x="609" y="1232"/>
                <a:ext cx="0" cy="96"/>
              </a:xfrm>
              <a:prstGeom prst="line">
                <a:avLst/>
              </a:prstGeom>
              <a:noFill/>
              <a:ln w="34925">
                <a:solidFill>
                  <a:schemeClr val="tx1"/>
                </a:solidFill>
                <a:round/>
                <a:headEnd/>
                <a:tailEnd/>
              </a:ln>
            </p:spPr>
            <p:txBody>
              <a:bodyPr wrap="none">
                <a:prstTxWarp prst="textNoShape">
                  <a:avLst/>
                </a:prstTxWarp>
              </a:bodyPr>
              <a:lstStyle/>
              <a:p>
                <a:endParaRPr lang="fr-FR"/>
              </a:p>
            </p:txBody>
          </p:sp>
        </p:grpSp>
      </p:grpSp>
      <p:sp>
        <p:nvSpPr>
          <p:cNvPr id="125" name="Line 80"/>
          <p:cNvSpPr>
            <a:spLocks noChangeShapeType="1"/>
          </p:cNvSpPr>
          <p:nvPr/>
        </p:nvSpPr>
        <p:spPr bwMode="auto">
          <a:xfrm>
            <a:off x="5353280" y="1995113"/>
            <a:ext cx="0" cy="271483"/>
          </a:xfrm>
          <a:prstGeom prst="line">
            <a:avLst/>
          </a:prstGeom>
          <a:noFill/>
          <a:ln w="9525">
            <a:solidFill>
              <a:schemeClr val="tx1"/>
            </a:solidFill>
            <a:round/>
            <a:headEnd/>
            <a:tailEnd type="triangle" w="med" len="med"/>
          </a:ln>
        </p:spPr>
        <p:txBody>
          <a:bodyPr wrap="none">
            <a:prstTxWarp prst="textNoShape">
              <a:avLst/>
            </a:prstTxWarp>
          </a:bodyPr>
          <a:lstStyle/>
          <a:p>
            <a:endParaRPr lang="fr-FR"/>
          </a:p>
        </p:txBody>
      </p:sp>
      <p:sp>
        <p:nvSpPr>
          <p:cNvPr id="126" name="Text Box 82"/>
          <p:cNvSpPr txBox="1">
            <a:spLocks noChangeArrowheads="1"/>
          </p:cNvSpPr>
          <p:nvPr/>
        </p:nvSpPr>
        <p:spPr bwMode="auto">
          <a:xfrm>
            <a:off x="5048628" y="606298"/>
            <a:ext cx="851515" cy="307777"/>
          </a:xfrm>
          <a:prstGeom prst="rect">
            <a:avLst/>
          </a:prstGeom>
          <a:noFill/>
          <a:ln w="9525">
            <a:noFill/>
            <a:miter lim="800000"/>
            <a:headEnd/>
            <a:tailEnd/>
          </a:ln>
        </p:spPr>
        <p:txBody>
          <a:bodyPr wrap="none">
            <a:prstTxWarp prst="textNoShape">
              <a:avLst/>
            </a:prstTxWarp>
            <a:spAutoFit/>
          </a:bodyPr>
          <a:lstStyle/>
          <a:p>
            <a:pPr eaLnBrk="0" hangingPunct="0"/>
            <a:r>
              <a:rPr lang="en-US" sz="1400" b="1" dirty="0">
                <a:solidFill>
                  <a:srgbClr val="FF0000"/>
                </a:solidFill>
              </a:rPr>
              <a:t>+</a:t>
            </a:r>
            <a:r>
              <a:rPr lang="en-US" sz="1400" b="1" dirty="0" smtClean="0">
                <a:solidFill>
                  <a:srgbClr val="FF0000"/>
                </a:solidFill>
              </a:rPr>
              <a:t>peptide</a:t>
            </a:r>
            <a:endParaRPr lang="en-US" sz="1400" b="1" dirty="0">
              <a:solidFill>
                <a:srgbClr val="FF0000"/>
              </a:solidFill>
            </a:endParaRPr>
          </a:p>
        </p:txBody>
      </p:sp>
      <p:sp>
        <p:nvSpPr>
          <p:cNvPr id="127" name="Oval 83"/>
          <p:cNvSpPr>
            <a:spLocks noChangeArrowheads="1"/>
          </p:cNvSpPr>
          <p:nvPr/>
        </p:nvSpPr>
        <p:spPr bwMode="auto">
          <a:xfrm>
            <a:off x="2640893" y="1503659"/>
            <a:ext cx="271517" cy="217186"/>
          </a:xfrm>
          <a:prstGeom prst="ellipse">
            <a:avLst/>
          </a:prstGeom>
          <a:solidFill>
            <a:srgbClr val="3366FF"/>
          </a:solidFill>
          <a:ln w="9525">
            <a:solidFill>
              <a:schemeClr val="tx1"/>
            </a:solidFill>
            <a:round/>
            <a:headEnd/>
            <a:tailEnd/>
          </a:ln>
        </p:spPr>
        <p:txBody>
          <a:bodyPr wrap="none">
            <a:prstTxWarp prst="textNoShape">
              <a:avLst/>
            </a:prstTxWarp>
          </a:bodyPr>
          <a:lstStyle/>
          <a:p>
            <a:endParaRPr lang="fr-FR"/>
          </a:p>
        </p:txBody>
      </p:sp>
      <p:sp>
        <p:nvSpPr>
          <p:cNvPr id="128" name="Oval 84"/>
          <p:cNvSpPr>
            <a:spLocks noChangeArrowheads="1"/>
          </p:cNvSpPr>
          <p:nvPr/>
        </p:nvSpPr>
        <p:spPr bwMode="auto">
          <a:xfrm>
            <a:off x="2533678" y="1716669"/>
            <a:ext cx="270125" cy="217186"/>
          </a:xfrm>
          <a:prstGeom prst="ellipse">
            <a:avLst/>
          </a:prstGeom>
          <a:solidFill>
            <a:srgbClr val="FFCC00"/>
          </a:solidFill>
          <a:ln w="9525">
            <a:solidFill>
              <a:schemeClr val="tx1"/>
            </a:solidFill>
            <a:round/>
            <a:headEnd/>
            <a:tailEnd/>
          </a:ln>
        </p:spPr>
        <p:txBody>
          <a:bodyPr wrap="none">
            <a:prstTxWarp prst="textNoShape">
              <a:avLst/>
            </a:prstTxWarp>
          </a:bodyPr>
          <a:lstStyle/>
          <a:p>
            <a:endParaRPr lang="fr-FR"/>
          </a:p>
        </p:txBody>
      </p:sp>
      <p:sp>
        <p:nvSpPr>
          <p:cNvPr id="129" name="Oval 87"/>
          <p:cNvSpPr>
            <a:spLocks noChangeArrowheads="1"/>
          </p:cNvSpPr>
          <p:nvPr/>
        </p:nvSpPr>
        <p:spPr bwMode="auto">
          <a:xfrm>
            <a:off x="2400008" y="1279512"/>
            <a:ext cx="288226" cy="268698"/>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130" name="Oval 88"/>
          <p:cNvSpPr>
            <a:spLocks noChangeArrowheads="1"/>
          </p:cNvSpPr>
          <p:nvPr/>
        </p:nvSpPr>
        <p:spPr bwMode="auto">
          <a:xfrm>
            <a:off x="2544817" y="1459108"/>
            <a:ext cx="215821" cy="178204"/>
          </a:xfrm>
          <a:prstGeom prst="ellipse">
            <a:avLst/>
          </a:prstGeom>
          <a:solidFill>
            <a:schemeClr val="accent1"/>
          </a:solidFill>
          <a:ln w="9525">
            <a:solidFill>
              <a:schemeClr val="tx1"/>
            </a:solidFill>
            <a:round/>
            <a:headEnd/>
            <a:tailEnd/>
          </a:ln>
        </p:spPr>
        <p:txBody>
          <a:bodyPr wrap="none">
            <a:prstTxWarp prst="textNoShape">
              <a:avLst/>
            </a:prstTxWarp>
          </a:bodyPr>
          <a:lstStyle/>
          <a:p>
            <a:endParaRPr lang="fr-FR"/>
          </a:p>
        </p:txBody>
      </p:sp>
      <p:sp>
        <p:nvSpPr>
          <p:cNvPr id="131" name="Oval 89"/>
          <p:cNvSpPr>
            <a:spLocks noChangeArrowheads="1"/>
          </p:cNvSpPr>
          <p:nvPr/>
        </p:nvSpPr>
        <p:spPr bwMode="auto">
          <a:xfrm>
            <a:off x="2615830" y="1413165"/>
            <a:ext cx="144809" cy="90494"/>
          </a:xfrm>
          <a:prstGeom prst="ellipse">
            <a:avLst/>
          </a:prstGeom>
          <a:solidFill>
            <a:schemeClr val="accent1"/>
          </a:solidFill>
          <a:ln w="9525">
            <a:solidFill>
              <a:schemeClr val="tx1"/>
            </a:solidFill>
            <a:round/>
            <a:headEnd/>
            <a:tailEnd/>
          </a:ln>
        </p:spPr>
        <p:txBody>
          <a:bodyPr wrap="none">
            <a:prstTxWarp prst="textNoShape">
              <a:avLst/>
            </a:prstTxWarp>
          </a:bodyPr>
          <a:lstStyle/>
          <a:p>
            <a:endParaRPr lang="fr-FR"/>
          </a:p>
        </p:txBody>
      </p:sp>
      <p:sp>
        <p:nvSpPr>
          <p:cNvPr id="132" name="Line 90"/>
          <p:cNvSpPr>
            <a:spLocks noChangeShapeType="1"/>
          </p:cNvSpPr>
          <p:nvPr/>
        </p:nvSpPr>
        <p:spPr bwMode="auto">
          <a:xfrm>
            <a:off x="2351274" y="849317"/>
            <a:ext cx="12532" cy="1413102"/>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133" name="Line 91"/>
          <p:cNvSpPr>
            <a:spLocks noChangeShapeType="1"/>
          </p:cNvSpPr>
          <p:nvPr/>
        </p:nvSpPr>
        <p:spPr bwMode="auto">
          <a:xfrm>
            <a:off x="2905448" y="847924"/>
            <a:ext cx="0" cy="1414494"/>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134" name="Line 93"/>
          <p:cNvSpPr>
            <a:spLocks noChangeShapeType="1"/>
          </p:cNvSpPr>
          <p:nvPr/>
        </p:nvSpPr>
        <p:spPr bwMode="auto">
          <a:xfrm flipV="1">
            <a:off x="2363806" y="1546818"/>
            <a:ext cx="72405" cy="90494"/>
          </a:xfrm>
          <a:prstGeom prst="line">
            <a:avLst/>
          </a:prstGeom>
          <a:noFill/>
          <a:ln w="34925">
            <a:solidFill>
              <a:schemeClr val="tx1"/>
            </a:solidFill>
            <a:round/>
            <a:headEnd/>
            <a:tailEnd/>
          </a:ln>
        </p:spPr>
        <p:txBody>
          <a:bodyPr wrap="none">
            <a:prstTxWarp prst="textNoShape">
              <a:avLst/>
            </a:prstTxWarp>
          </a:bodyPr>
          <a:lstStyle/>
          <a:p>
            <a:endParaRPr lang="fr-FR"/>
          </a:p>
        </p:txBody>
      </p:sp>
      <p:grpSp>
        <p:nvGrpSpPr>
          <p:cNvPr id="6" name="Group 94"/>
          <p:cNvGrpSpPr>
            <a:grpSpLocks/>
          </p:cNvGrpSpPr>
          <p:nvPr/>
        </p:nvGrpSpPr>
        <p:grpSpPr bwMode="auto">
          <a:xfrm>
            <a:off x="2370768" y="1466069"/>
            <a:ext cx="174050" cy="197695"/>
            <a:chOff x="489" y="1218"/>
            <a:chExt cx="231" cy="213"/>
          </a:xfrm>
        </p:grpSpPr>
        <p:sp>
          <p:nvSpPr>
            <p:cNvPr id="136" name="Line 95"/>
            <p:cNvSpPr>
              <a:spLocks noChangeShapeType="1"/>
            </p:cNvSpPr>
            <p:nvPr/>
          </p:nvSpPr>
          <p:spPr bwMode="auto">
            <a:xfrm flipV="1">
              <a:off x="489" y="1335"/>
              <a:ext cx="96" cy="9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37" name="Line 96"/>
            <p:cNvSpPr>
              <a:spLocks noChangeShapeType="1"/>
            </p:cNvSpPr>
            <p:nvPr/>
          </p:nvSpPr>
          <p:spPr bwMode="auto">
            <a:xfrm>
              <a:off x="576" y="1344"/>
              <a:ext cx="144"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38" name="Line 97"/>
            <p:cNvSpPr>
              <a:spLocks noChangeShapeType="1"/>
            </p:cNvSpPr>
            <p:nvPr/>
          </p:nvSpPr>
          <p:spPr bwMode="auto">
            <a:xfrm flipV="1">
              <a:off x="567" y="1218"/>
              <a:ext cx="0" cy="96"/>
            </a:xfrm>
            <a:prstGeom prst="line">
              <a:avLst/>
            </a:prstGeom>
            <a:noFill/>
            <a:ln w="34925">
              <a:solidFill>
                <a:schemeClr val="tx1"/>
              </a:solidFill>
              <a:round/>
              <a:headEnd/>
              <a:tailEnd/>
            </a:ln>
          </p:spPr>
          <p:txBody>
            <a:bodyPr wrap="none">
              <a:prstTxWarp prst="textNoShape">
                <a:avLst/>
              </a:prstTxWarp>
            </a:bodyPr>
            <a:lstStyle/>
            <a:p>
              <a:endParaRPr lang="fr-FR"/>
            </a:p>
          </p:txBody>
        </p:sp>
      </p:grpSp>
      <p:sp>
        <p:nvSpPr>
          <p:cNvPr id="139" name="Oval 162"/>
          <p:cNvSpPr>
            <a:spLocks noChangeArrowheads="1"/>
          </p:cNvSpPr>
          <p:nvPr/>
        </p:nvSpPr>
        <p:spPr bwMode="auto">
          <a:xfrm>
            <a:off x="4341008" y="1347731"/>
            <a:ext cx="288226" cy="239462"/>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140" name="Oval 163"/>
          <p:cNvSpPr>
            <a:spLocks noChangeArrowheads="1"/>
          </p:cNvSpPr>
          <p:nvPr/>
        </p:nvSpPr>
        <p:spPr bwMode="auto">
          <a:xfrm>
            <a:off x="4357717" y="1140290"/>
            <a:ext cx="271517" cy="217186"/>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141" name="Oval 165"/>
          <p:cNvSpPr>
            <a:spLocks noChangeArrowheads="1"/>
          </p:cNvSpPr>
          <p:nvPr/>
        </p:nvSpPr>
        <p:spPr bwMode="auto">
          <a:xfrm>
            <a:off x="5322648" y="2409994"/>
            <a:ext cx="271517" cy="217186"/>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142" name="Rectangle 67"/>
          <p:cNvSpPr>
            <a:spLocks noChangeArrowheads="1"/>
          </p:cNvSpPr>
          <p:nvPr/>
        </p:nvSpPr>
        <p:spPr bwMode="auto">
          <a:xfrm>
            <a:off x="6012932" y="963088"/>
            <a:ext cx="531812" cy="1139825"/>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143" name="Line 72"/>
          <p:cNvSpPr>
            <a:spLocks noChangeShapeType="1"/>
          </p:cNvSpPr>
          <p:nvPr/>
        </p:nvSpPr>
        <p:spPr bwMode="auto">
          <a:xfrm>
            <a:off x="6003407" y="855138"/>
            <a:ext cx="0" cy="1355725"/>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144" name="Line 73"/>
          <p:cNvSpPr>
            <a:spLocks noChangeShapeType="1"/>
          </p:cNvSpPr>
          <p:nvPr/>
        </p:nvSpPr>
        <p:spPr bwMode="auto">
          <a:xfrm>
            <a:off x="6544744" y="855138"/>
            <a:ext cx="0" cy="1355725"/>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145" name="Line 79"/>
          <p:cNvSpPr>
            <a:spLocks noChangeShapeType="1"/>
          </p:cNvSpPr>
          <p:nvPr/>
        </p:nvSpPr>
        <p:spPr bwMode="auto">
          <a:xfrm flipV="1">
            <a:off x="6068494" y="1499663"/>
            <a:ext cx="0" cy="79375"/>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46" name="Line 77"/>
          <p:cNvSpPr>
            <a:spLocks noChangeShapeType="1"/>
          </p:cNvSpPr>
          <p:nvPr/>
        </p:nvSpPr>
        <p:spPr bwMode="auto">
          <a:xfrm flipV="1">
            <a:off x="6011344" y="1591738"/>
            <a:ext cx="73025" cy="79375"/>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47" name="Line 78"/>
          <p:cNvSpPr>
            <a:spLocks noChangeShapeType="1"/>
          </p:cNvSpPr>
          <p:nvPr/>
        </p:nvSpPr>
        <p:spPr bwMode="auto">
          <a:xfrm>
            <a:off x="6076432" y="1599676"/>
            <a:ext cx="109537"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48" name="Line 77"/>
          <p:cNvSpPr>
            <a:spLocks noChangeShapeType="1"/>
          </p:cNvSpPr>
          <p:nvPr/>
        </p:nvSpPr>
        <p:spPr bwMode="auto">
          <a:xfrm flipV="1">
            <a:off x="6002877" y="1564221"/>
            <a:ext cx="71438" cy="77788"/>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149" name="Oval 164"/>
          <p:cNvSpPr>
            <a:spLocks noChangeArrowheads="1"/>
          </p:cNvSpPr>
          <p:nvPr/>
        </p:nvSpPr>
        <p:spPr bwMode="auto">
          <a:xfrm>
            <a:off x="5308625" y="1299114"/>
            <a:ext cx="288925" cy="239712"/>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151" name="Line 21"/>
          <p:cNvSpPr>
            <a:spLocks noChangeShapeType="1"/>
          </p:cNvSpPr>
          <p:nvPr/>
        </p:nvSpPr>
        <p:spPr bwMode="auto">
          <a:xfrm>
            <a:off x="5323554" y="1541220"/>
            <a:ext cx="99870" cy="46816"/>
          </a:xfrm>
          <a:prstGeom prst="line">
            <a:avLst/>
          </a:prstGeom>
          <a:noFill/>
          <a:ln w="28575">
            <a:solidFill>
              <a:srgbClr val="FF000C"/>
            </a:solidFill>
            <a:round/>
            <a:headEnd/>
            <a:tailEnd/>
          </a:ln>
        </p:spPr>
        <p:txBody>
          <a:bodyPr wrap="none">
            <a:prstTxWarp prst="textNoShape">
              <a:avLst/>
            </a:prstTxWarp>
          </a:bodyPr>
          <a:lstStyle/>
          <a:p>
            <a:endParaRPr lang="fr-FR"/>
          </a:p>
        </p:txBody>
      </p:sp>
      <p:sp>
        <p:nvSpPr>
          <p:cNvPr id="153" name="Oval 163"/>
          <p:cNvSpPr>
            <a:spLocks noChangeArrowheads="1"/>
          </p:cNvSpPr>
          <p:nvPr/>
        </p:nvSpPr>
        <p:spPr bwMode="auto">
          <a:xfrm>
            <a:off x="5420280" y="1107551"/>
            <a:ext cx="271462" cy="217487"/>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pic>
        <p:nvPicPr>
          <p:cNvPr id="75" name="Picture 10"/>
          <p:cNvPicPr>
            <a:picLocks noChangeAspect="1"/>
          </p:cNvPicPr>
          <p:nvPr/>
        </p:nvPicPr>
        <p:blipFill>
          <a:blip r:embed="rId2"/>
          <a:srcRect/>
          <a:stretch>
            <a:fillRect/>
          </a:stretch>
        </p:blipFill>
        <p:spPr bwMode="auto">
          <a:xfrm flipH="1">
            <a:off x="6223002" y="3396117"/>
            <a:ext cx="914400" cy="2465387"/>
          </a:xfrm>
          <a:prstGeom prst="rect">
            <a:avLst/>
          </a:prstGeom>
          <a:noFill/>
          <a:ln w="9525">
            <a:noFill/>
            <a:miter lim="800000"/>
            <a:headEnd/>
            <a:tailEnd/>
          </a:ln>
        </p:spPr>
      </p:pic>
      <p:sp>
        <p:nvSpPr>
          <p:cNvPr id="76" name="Rectangle 15"/>
          <p:cNvSpPr>
            <a:spLocks/>
          </p:cNvSpPr>
          <p:nvPr/>
        </p:nvSpPr>
        <p:spPr bwMode="auto">
          <a:xfrm rot="18900000">
            <a:off x="6248006" y="2710471"/>
            <a:ext cx="1207294" cy="646331"/>
          </a:xfrm>
          <a:prstGeom prst="rect">
            <a:avLst/>
          </a:prstGeom>
          <a:noFill/>
          <a:ln w="9525">
            <a:noFill/>
            <a:miter lim="800000"/>
            <a:headEnd/>
            <a:tailEnd/>
          </a:ln>
        </p:spPr>
        <p:txBody>
          <a:bodyPr wrap="none">
            <a:prstTxWarp prst="textNoShape">
              <a:avLst/>
            </a:prstTxWarp>
            <a:spAutoFit/>
          </a:bodyPr>
          <a:lstStyle/>
          <a:p>
            <a:r>
              <a:rPr lang="fr-FR" sz="1800" b="1" dirty="0" err="1" smtClean="0">
                <a:solidFill>
                  <a:schemeClr val="bg1"/>
                </a:solidFill>
              </a:rPr>
              <a:t>anti-IBP</a:t>
            </a:r>
            <a:endParaRPr lang="fr-FR" sz="1800" b="1" dirty="0" smtClean="0">
              <a:solidFill>
                <a:schemeClr val="bg1"/>
              </a:solidFill>
            </a:endParaRPr>
          </a:p>
          <a:p>
            <a:r>
              <a:rPr lang="fr-FR" sz="1800" b="1" dirty="0">
                <a:solidFill>
                  <a:schemeClr val="bg1"/>
                </a:solidFill>
              </a:rPr>
              <a:t> </a:t>
            </a:r>
            <a:r>
              <a:rPr lang="fr-FR" sz="1800" b="1" dirty="0" smtClean="0">
                <a:solidFill>
                  <a:schemeClr val="bg1"/>
                </a:solidFill>
              </a:rPr>
              <a:t>    </a:t>
            </a:r>
            <a:r>
              <a:rPr lang="fr-FR" sz="1800" b="1" dirty="0" err="1" smtClean="0">
                <a:solidFill>
                  <a:schemeClr val="bg1"/>
                </a:solidFill>
              </a:rPr>
              <a:t>anti-IgG</a:t>
            </a:r>
            <a:endParaRPr lang="fr-FR" sz="1800" b="1" dirty="0">
              <a:solidFill>
                <a:schemeClr val="bg1"/>
              </a:solidFill>
            </a:endParaRPr>
          </a:p>
        </p:txBody>
      </p:sp>
      <p:grpSp>
        <p:nvGrpSpPr>
          <p:cNvPr id="7" name="Grouper 118"/>
          <p:cNvGrpSpPr/>
          <p:nvPr/>
        </p:nvGrpSpPr>
        <p:grpSpPr>
          <a:xfrm>
            <a:off x="5273677" y="3662287"/>
            <a:ext cx="1066800" cy="545646"/>
            <a:chOff x="5273677" y="3645354"/>
            <a:chExt cx="1066800" cy="545646"/>
          </a:xfrm>
        </p:grpSpPr>
        <p:sp>
          <p:nvSpPr>
            <p:cNvPr id="77" name="Rectangle 16"/>
            <p:cNvSpPr>
              <a:spLocks/>
            </p:cNvSpPr>
            <p:nvPr/>
          </p:nvSpPr>
          <p:spPr bwMode="auto">
            <a:xfrm>
              <a:off x="5273677" y="3691392"/>
              <a:ext cx="184150" cy="350837"/>
            </a:xfrm>
            <a:prstGeom prst="rect">
              <a:avLst/>
            </a:prstGeom>
            <a:noFill/>
            <a:ln w="9525">
              <a:noFill/>
              <a:miter lim="800000"/>
              <a:headEnd/>
              <a:tailEnd/>
            </a:ln>
          </p:spPr>
          <p:txBody>
            <a:bodyPr wrap="none">
              <a:prstTxWarp prst="textNoShape">
                <a:avLst/>
              </a:prstTxWarp>
              <a:spAutoFit/>
            </a:bodyPr>
            <a:lstStyle/>
            <a:p>
              <a:endParaRPr lang="fr-FR" sz="1700">
                <a:solidFill>
                  <a:schemeClr val="bg1"/>
                </a:solidFill>
              </a:endParaRPr>
            </a:p>
          </p:txBody>
        </p:sp>
        <p:sp>
          <p:nvSpPr>
            <p:cNvPr id="80" name="Line 21"/>
            <p:cNvSpPr>
              <a:spLocks noChangeShapeType="1"/>
            </p:cNvSpPr>
            <p:nvPr/>
          </p:nvSpPr>
          <p:spPr bwMode="auto">
            <a:xfrm>
              <a:off x="6111877" y="3856492"/>
              <a:ext cx="228600" cy="0"/>
            </a:xfrm>
            <a:prstGeom prst="line">
              <a:avLst/>
            </a:prstGeom>
            <a:noFill/>
            <a:ln w="9525">
              <a:solidFill>
                <a:srgbClr val="FF000C"/>
              </a:solidFill>
              <a:round/>
              <a:headEnd/>
              <a:tailEnd/>
            </a:ln>
          </p:spPr>
          <p:txBody>
            <a:bodyPr wrap="none" anchor="ctr">
              <a:prstTxWarp prst="textNoShape">
                <a:avLst/>
              </a:prstTxWarp>
            </a:bodyPr>
            <a:lstStyle/>
            <a:p>
              <a:endParaRPr lang="fr-FR">
                <a:solidFill>
                  <a:schemeClr val="bg1"/>
                </a:solidFill>
              </a:endParaRPr>
            </a:p>
          </p:txBody>
        </p:sp>
        <p:sp>
          <p:nvSpPr>
            <p:cNvPr id="81" name="Rectangle 22"/>
            <p:cNvSpPr>
              <a:spLocks noChangeArrowheads="1"/>
            </p:cNvSpPr>
            <p:nvPr/>
          </p:nvSpPr>
          <p:spPr bwMode="auto">
            <a:xfrm>
              <a:off x="5377419" y="3645354"/>
              <a:ext cx="745016" cy="353943"/>
            </a:xfrm>
            <a:prstGeom prst="rect">
              <a:avLst/>
            </a:prstGeom>
            <a:noFill/>
            <a:ln w="9525">
              <a:noFill/>
              <a:miter lim="800000"/>
              <a:headEnd/>
              <a:tailEnd/>
            </a:ln>
          </p:spPr>
          <p:txBody>
            <a:bodyPr wrap="none">
              <a:prstTxWarp prst="textNoShape">
                <a:avLst/>
              </a:prstTxWarp>
              <a:spAutoFit/>
            </a:bodyPr>
            <a:lstStyle/>
            <a:p>
              <a:pPr algn="ctr"/>
              <a:r>
                <a:rPr lang="fr-FR" sz="1700" dirty="0" smtClean="0">
                  <a:solidFill>
                    <a:schemeClr val="bg1"/>
                  </a:solidFill>
                </a:rPr>
                <a:t>CP190</a:t>
              </a:r>
            </a:p>
          </p:txBody>
        </p:sp>
        <p:sp>
          <p:nvSpPr>
            <p:cNvPr id="158" name="Oval 163"/>
            <p:cNvSpPr>
              <a:spLocks noChangeArrowheads="1"/>
            </p:cNvSpPr>
            <p:nvPr/>
          </p:nvSpPr>
          <p:spPr bwMode="auto">
            <a:xfrm>
              <a:off x="5595937" y="3973512"/>
              <a:ext cx="271463" cy="217488"/>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grpSp>
      <p:sp>
        <p:nvSpPr>
          <p:cNvPr id="159" name="Oval 164"/>
          <p:cNvSpPr>
            <a:spLocks noChangeArrowheads="1"/>
          </p:cNvSpPr>
          <p:nvPr/>
        </p:nvSpPr>
        <p:spPr bwMode="auto">
          <a:xfrm>
            <a:off x="5977466" y="5079999"/>
            <a:ext cx="288226" cy="239461"/>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162" name="ZoneTexte 161"/>
          <p:cNvSpPr txBox="1"/>
          <p:nvPr/>
        </p:nvSpPr>
        <p:spPr>
          <a:xfrm>
            <a:off x="5554579" y="2318892"/>
            <a:ext cx="813043" cy="307777"/>
          </a:xfrm>
          <a:prstGeom prst="rect">
            <a:avLst/>
          </a:prstGeom>
          <a:noFill/>
        </p:spPr>
        <p:txBody>
          <a:bodyPr wrap="none" rtlCol="0">
            <a:spAutoFit/>
          </a:bodyPr>
          <a:lstStyle/>
          <a:p>
            <a:r>
              <a:rPr lang="en-US" sz="1400" b="1" dirty="0" smtClean="0"/>
              <a:t>complex</a:t>
            </a:r>
            <a:endParaRPr lang="fr-FR" sz="1400" dirty="0"/>
          </a:p>
        </p:txBody>
      </p:sp>
      <p:sp>
        <p:nvSpPr>
          <p:cNvPr id="166" name="Oval 164"/>
          <p:cNvSpPr>
            <a:spLocks noChangeArrowheads="1"/>
          </p:cNvSpPr>
          <p:nvPr/>
        </p:nvSpPr>
        <p:spPr bwMode="auto">
          <a:xfrm>
            <a:off x="5096935" y="2362200"/>
            <a:ext cx="288925" cy="239712"/>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169" name="Line 21"/>
          <p:cNvSpPr>
            <a:spLocks noChangeShapeType="1"/>
          </p:cNvSpPr>
          <p:nvPr/>
        </p:nvSpPr>
        <p:spPr bwMode="auto">
          <a:xfrm>
            <a:off x="6112932" y="1511301"/>
            <a:ext cx="99870" cy="46816"/>
          </a:xfrm>
          <a:prstGeom prst="line">
            <a:avLst/>
          </a:prstGeom>
          <a:noFill/>
          <a:ln w="28575">
            <a:solidFill>
              <a:srgbClr val="FF000C"/>
            </a:solidFill>
            <a:round/>
            <a:headEnd/>
            <a:tailEnd/>
          </a:ln>
        </p:spPr>
        <p:txBody>
          <a:bodyPr wrap="none">
            <a:prstTxWarp prst="textNoShape">
              <a:avLst/>
            </a:prstTxWarp>
          </a:bodyPr>
          <a:lstStyle/>
          <a:p>
            <a:endParaRPr lang="fr-FR"/>
          </a:p>
        </p:txBody>
      </p:sp>
      <p:sp>
        <p:nvSpPr>
          <p:cNvPr id="172" name="ZoneTexte 171"/>
          <p:cNvSpPr txBox="1"/>
          <p:nvPr/>
        </p:nvSpPr>
        <p:spPr>
          <a:xfrm>
            <a:off x="1418612" y="1150203"/>
            <a:ext cx="943588" cy="830997"/>
          </a:xfrm>
          <a:prstGeom prst="rect">
            <a:avLst/>
          </a:prstGeom>
          <a:noFill/>
        </p:spPr>
        <p:txBody>
          <a:bodyPr wrap="none" rtlCol="0">
            <a:spAutoFit/>
          </a:bodyPr>
          <a:lstStyle/>
          <a:p>
            <a:r>
              <a:rPr lang="en-US" sz="1600" b="1" dirty="0" smtClean="0">
                <a:solidFill>
                  <a:srgbClr val="FF6600"/>
                </a:solidFill>
              </a:rPr>
              <a:t>Insulator</a:t>
            </a:r>
          </a:p>
          <a:p>
            <a:r>
              <a:rPr lang="en-US" sz="1600" b="1" dirty="0" smtClean="0">
                <a:solidFill>
                  <a:srgbClr val="FF6600"/>
                </a:solidFill>
              </a:rPr>
              <a:t>Binding</a:t>
            </a:r>
          </a:p>
          <a:p>
            <a:r>
              <a:rPr lang="en-US" sz="1600" b="1" dirty="0" smtClean="0">
                <a:solidFill>
                  <a:srgbClr val="FF6600"/>
                </a:solidFill>
              </a:rPr>
              <a:t>Protein</a:t>
            </a:r>
          </a:p>
        </p:txBody>
      </p:sp>
      <p:grpSp>
        <p:nvGrpSpPr>
          <p:cNvPr id="8" name="Grouper 149"/>
          <p:cNvGrpSpPr/>
          <p:nvPr/>
        </p:nvGrpSpPr>
        <p:grpSpPr>
          <a:xfrm>
            <a:off x="427474" y="2902976"/>
            <a:ext cx="3884272" cy="3078724"/>
            <a:chOff x="427474" y="2902976"/>
            <a:chExt cx="3884272" cy="3078724"/>
          </a:xfrm>
        </p:grpSpPr>
        <p:sp>
          <p:nvSpPr>
            <p:cNvPr id="62" name="ZoneTexte 61"/>
            <p:cNvSpPr txBox="1"/>
            <p:nvPr/>
          </p:nvSpPr>
          <p:spPr>
            <a:xfrm>
              <a:off x="609600" y="5027593"/>
              <a:ext cx="3657600" cy="954107"/>
            </a:xfrm>
            <a:prstGeom prst="rect">
              <a:avLst/>
            </a:prstGeom>
            <a:noFill/>
          </p:spPr>
          <p:txBody>
            <a:bodyPr wrap="square" rtlCol="0">
              <a:spAutoFit/>
            </a:bodyPr>
            <a:lstStyle/>
            <a:p>
              <a:r>
                <a:rPr lang="fr-FR" sz="1400" b="1" dirty="0" smtClean="0">
                  <a:solidFill>
                    <a:srgbClr val="FFFFFF"/>
                  </a:solidFill>
                </a:rPr>
                <a:t>= </a:t>
              </a:r>
              <a:r>
                <a:rPr lang="fr-FR" sz="1400" b="1" dirty="0" err="1" smtClean="0">
                  <a:solidFill>
                    <a:srgbClr val="FFFFFF"/>
                  </a:solidFill>
                </a:rPr>
                <a:t>involved</a:t>
              </a:r>
              <a:r>
                <a:rPr lang="fr-FR" sz="1400" b="1" dirty="0" smtClean="0">
                  <a:solidFill>
                    <a:srgbClr val="FFFFFF"/>
                  </a:solidFill>
                </a:rPr>
                <a:t> in </a:t>
              </a:r>
              <a:r>
                <a:rPr lang="fr-FR" sz="1400" b="1" dirty="0" err="1" smtClean="0">
                  <a:solidFill>
                    <a:srgbClr val="FFFFFF"/>
                  </a:solidFill>
                </a:rPr>
                <a:t>insulator-based</a:t>
              </a:r>
              <a:r>
                <a:rPr lang="fr-FR" sz="1400" b="1" dirty="0" smtClean="0">
                  <a:solidFill>
                    <a:srgbClr val="FFFFFF"/>
                  </a:solidFill>
                </a:rPr>
                <a:t> DNA looping ?</a:t>
              </a:r>
            </a:p>
            <a:p>
              <a:r>
                <a:rPr lang="fr-FR" sz="1400" dirty="0" smtClean="0">
                  <a:solidFill>
                    <a:srgbClr val="FFFFFF"/>
                  </a:solidFill>
                </a:rPr>
                <a:t>  </a:t>
              </a:r>
            </a:p>
            <a:p>
              <a:r>
                <a:rPr lang="fr-FR" sz="1400" dirty="0" smtClean="0">
                  <a:solidFill>
                    <a:srgbClr val="FFFFFF"/>
                  </a:solidFill>
                </a:rPr>
                <a:t>  Hou et al., Mol Cell, 2012</a:t>
              </a:r>
            </a:p>
            <a:p>
              <a:r>
                <a:rPr lang="fr-FR" sz="1400" dirty="0" smtClean="0">
                  <a:solidFill>
                    <a:srgbClr val="FFFFFF"/>
                  </a:solidFill>
                </a:rPr>
                <a:t>  </a:t>
              </a:r>
              <a:endParaRPr lang="fr-FR" sz="1400" dirty="0">
                <a:solidFill>
                  <a:srgbClr val="FFFFFF"/>
                </a:solidFill>
              </a:endParaRPr>
            </a:p>
          </p:txBody>
        </p:sp>
        <p:sp>
          <p:nvSpPr>
            <p:cNvPr id="58" name="ZoneTexte 57"/>
            <p:cNvSpPr txBox="1"/>
            <p:nvPr/>
          </p:nvSpPr>
          <p:spPr>
            <a:xfrm>
              <a:off x="2743200" y="3577165"/>
              <a:ext cx="1568546" cy="584776"/>
            </a:xfrm>
            <a:prstGeom prst="rect">
              <a:avLst/>
            </a:prstGeom>
            <a:noFill/>
          </p:spPr>
          <p:txBody>
            <a:bodyPr wrap="none" rtlCol="0">
              <a:spAutoFit/>
            </a:bodyPr>
            <a:lstStyle/>
            <a:p>
              <a:pPr algn="ctr"/>
              <a:r>
                <a:rPr lang="fr-FR" b="1" dirty="0" smtClean="0">
                  <a:solidFill>
                    <a:schemeClr val="bg1"/>
                  </a:solidFill>
                </a:rPr>
                <a:t>CP190 </a:t>
              </a:r>
              <a:r>
                <a:rPr lang="fr-FR" sz="1400" b="1" dirty="0" smtClean="0">
                  <a:solidFill>
                    <a:schemeClr val="bg1"/>
                  </a:solidFill>
                </a:rPr>
                <a:t>(+</a:t>
              </a:r>
              <a:r>
                <a:rPr lang="fr-FR" sz="1400" b="1" dirty="0" err="1" smtClean="0">
                  <a:solidFill>
                    <a:schemeClr val="bg1"/>
                  </a:solidFill>
                </a:rPr>
                <a:t>Cohesin</a:t>
              </a:r>
              <a:endParaRPr lang="fr-FR" sz="1400" b="1" dirty="0" smtClean="0">
                <a:solidFill>
                  <a:schemeClr val="bg1"/>
                </a:solidFill>
              </a:endParaRPr>
            </a:p>
            <a:p>
              <a:pPr algn="ctr"/>
              <a:r>
                <a:rPr lang="fr-FR" sz="1400" b="1" dirty="0" err="1" smtClean="0">
                  <a:solidFill>
                    <a:schemeClr val="bg1"/>
                  </a:solidFill>
                </a:rPr>
                <a:t>Chromator</a:t>
              </a:r>
              <a:r>
                <a:rPr lang="fr-FR" sz="1400" b="1" dirty="0" smtClean="0">
                  <a:solidFill>
                    <a:schemeClr val="bg1"/>
                  </a:solidFill>
                </a:rPr>
                <a:t>...) </a:t>
              </a:r>
              <a:endParaRPr lang="fr-FR" sz="1400" dirty="0">
                <a:solidFill>
                  <a:schemeClr val="bg1"/>
                </a:solidFill>
              </a:endParaRPr>
            </a:p>
          </p:txBody>
        </p:sp>
        <p:grpSp>
          <p:nvGrpSpPr>
            <p:cNvPr id="9" name="Grouper 134"/>
            <p:cNvGrpSpPr/>
            <p:nvPr/>
          </p:nvGrpSpPr>
          <p:grpSpPr>
            <a:xfrm>
              <a:off x="1252310" y="2902976"/>
              <a:ext cx="1842022" cy="2334572"/>
              <a:chOff x="1252310" y="2902976"/>
              <a:chExt cx="1842022" cy="2334572"/>
            </a:xfrm>
          </p:grpSpPr>
          <p:grpSp>
            <p:nvGrpSpPr>
              <p:cNvPr id="10" name="Grouper 240"/>
              <p:cNvGrpSpPr/>
              <p:nvPr/>
            </p:nvGrpSpPr>
            <p:grpSpPr>
              <a:xfrm>
                <a:off x="1252310" y="2902976"/>
                <a:ext cx="1842022" cy="2334572"/>
                <a:chOff x="3091961" y="2307605"/>
                <a:chExt cx="1842022" cy="2334572"/>
              </a:xfrm>
            </p:grpSpPr>
            <p:grpSp>
              <p:nvGrpSpPr>
                <p:cNvPr id="11" name="Grouper 224"/>
                <p:cNvGrpSpPr/>
                <p:nvPr/>
              </p:nvGrpSpPr>
              <p:grpSpPr>
                <a:xfrm>
                  <a:off x="3091961" y="2307605"/>
                  <a:ext cx="1659884" cy="1384366"/>
                  <a:chOff x="3168161" y="2206005"/>
                  <a:chExt cx="1659884" cy="1384366"/>
                </a:xfrm>
              </p:grpSpPr>
              <p:sp>
                <p:nvSpPr>
                  <p:cNvPr id="52" name="Freeform 42"/>
                  <p:cNvSpPr>
                    <a:spLocks/>
                  </p:cNvSpPr>
                  <p:nvPr/>
                </p:nvSpPr>
                <p:spPr bwMode="auto">
                  <a:xfrm rot="11632196">
                    <a:off x="4398020" y="2206005"/>
                    <a:ext cx="430025" cy="1185347"/>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54" name="AutoShape 7"/>
                  <p:cNvSpPr>
                    <a:spLocks/>
                  </p:cNvSpPr>
                  <p:nvPr/>
                </p:nvSpPr>
                <p:spPr bwMode="auto">
                  <a:xfrm>
                    <a:off x="4304490" y="32420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55" name="AutoShape 7"/>
                  <p:cNvSpPr>
                    <a:spLocks/>
                  </p:cNvSpPr>
                  <p:nvPr/>
                </p:nvSpPr>
                <p:spPr bwMode="auto">
                  <a:xfrm>
                    <a:off x="4456890" y="3280112"/>
                    <a:ext cx="160338" cy="214313"/>
                  </a:xfrm>
                  <a:prstGeom prst="triangle">
                    <a:avLst>
                      <a:gd name="adj" fmla="val 50000"/>
                    </a:avLst>
                  </a:prstGeom>
                  <a:solidFill>
                    <a:srgbClr val="008000"/>
                  </a:solidFill>
                  <a:ln w="19050">
                    <a:solidFill>
                      <a:schemeClr val="tx1"/>
                    </a:solidFill>
                    <a:miter lim="800000"/>
                    <a:headEnd/>
                    <a:tailEnd/>
                  </a:ln>
                </p:spPr>
                <p:txBody>
                  <a:bodyPr lIns="0" tIns="0" rIns="0" bIns="0">
                    <a:prstTxWarp prst="textNoShape">
                      <a:avLst/>
                    </a:prstTxWarp>
                  </a:bodyPr>
                  <a:lstStyle/>
                  <a:p>
                    <a:endParaRPr lang="fr-FR" sz="1200"/>
                  </a:p>
                </p:txBody>
              </p:sp>
              <p:pic>
                <p:nvPicPr>
                  <p:cNvPr id="56" name="Picture 68"/>
                  <p:cNvPicPr>
                    <a:picLocks noChangeAspect="1"/>
                  </p:cNvPicPr>
                  <p:nvPr/>
                </p:nvPicPr>
                <p:blipFill>
                  <a:blip r:embed="rId3"/>
                  <a:srcRect/>
                  <a:stretch>
                    <a:fillRect/>
                  </a:stretch>
                </p:blipFill>
                <p:spPr bwMode="auto">
                  <a:xfrm>
                    <a:off x="3168161" y="3328433"/>
                    <a:ext cx="1100138" cy="261938"/>
                  </a:xfrm>
                  <a:prstGeom prst="rect">
                    <a:avLst/>
                  </a:prstGeom>
                  <a:noFill/>
                  <a:ln w="9525">
                    <a:noFill/>
                    <a:miter lim="800000"/>
                    <a:headEnd/>
                    <a:tailEnd/>
                  </a:ln>
                </p:spPr>
              </p:pic>
            </p:grpSp>
            <p:grpSp>
              <p:nvGrpSpPr>
                <p:cNvPr id="12" name="Group 1087"/>
                <p:cNvGrpSpPr>
                  <a:grpSpLocks/>
                </p:cNvGrpSpPr>
                <p:nvPr/>
              </p:nvGrpSpPr>
              <p:grpSpPr bwMode="auto">
                <a:xfrm rot="16877770">
                  <a:off x="3985147" y="2948945"/>
                  <a:ext cx="389201" cy="231702"/>
                  <a:chOff x="3599" y="1102"/>
                  <a:chExt cx="385" cy="146"/>
                </a:xfrm>
              </p:grpSpPr>
              <p:grpSp>
                <p:nvGrpSpPr>
                  <p:cNvPr id="13" name="Group 36"/>
                  <p:cNvGrpSpPr>
                    <a:grpSpLocks/>
                  </p:cNvGrpSpPr>
                  <p:nvPr/>
                </p:nvGrpSpPr>
                <p:grpSpPr bwMode="auto">
                  <a:xfrm>
                    <a:off x="3599" y="1102"/>
                    <a:ext cx="286" cy="1"/>
                    <a:chOff x="0" y="0"/>
                    <a:chExt cx="391" cy="1"/>
                  </a:xfrm>
                </p:grpSpPr>
                <p:sp>
                  <p:nvSpPr>
                    <p:cNvPr id="50"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51"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48"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49"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grpSp>
              <p:nvGrpSpPr>
                <p:cNvPr id="14" name="Group 1105"/>
                <p:cNvGrpSpPr>
                  <a:grpSpLocks/>
                </p:cNvGrpSpPr>
                <p:nvPr/>
              </p:nvGrpSpPr>
              <p:grpSpPr bwMode="auto">
                <a:xfrm rot="2931981">
                  <a:off x="4512465" y="3665341"/>
                  <a:ext cx="611188" cy="231848"/>
                  <a:chOff x="3599" y="1102"/>
                  <a:chExt cx="385" cy="146"/>
                </a:xfrm>
              </p:grpSpPr>
              <p:grpSp>
                <p:nvGrpSpPr>
                  <p:cNvPr id="15" name="Group 36"/>
                  <p:cNvGrpSpPr>
                    <a:grpSpLocks/>
                  </p:cNvGrpSpPr>
                  <p:nvPr/>
                </p:nvGrpSpPr>
                <p:grpSpPr bwMode="auto">
                  <a:xfrm>
                    <a:off x="3599" y="1102"/>
                    <a:ext cx="286" cy="1"/>
                    <a:chOff x="0" y="0"/>
                    <a:chExt cx="391" cy="1"/>
                  </a:xfrm>
                </p:grpSpPr>
                <p:sp>
                  <p:nvSpPr>
                    <p:cNvPr id="45"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46"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43"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44"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pic>
              <p:nvPicPr>
                <p:cNvPr id="39" name="Picture 68"/>
                <p:cNvPicPr>
                  <a:picLocks noChangeAspect="1"/>
                </p:cNvPicPr>
                <p:nvPr/>
              </p:nvPicPr>
              <p:blipFill>
                <a:blip r:embed="rId3"/>
                <a:srcRect/>
                <a:stretch>
                  <a:fillRect/>
                </a:stretch>
              </p:blipFill>
              <p:spPr bwMode="auto">
                <a:xfrm rot="3036705">
                  <a:off x="4225345" y="3961139"/>
                  <a:ext cx="1100138" cy="261938"/>
                </a:xfrm>
                <a:prstGeom prst="rect">
                  <a:avLst/>
                </a:prstGeom>
                <a:noFill/>
                <a:ln w="9525">
                  <a:noFill/>
                  <a:miter lim="800000"/>
                  <a:headEnd/>
                  <a:tailEnd/>
                </a:ln>
              </p:spPr>
            </p:pic>
          </p:grpSp>
          <p:sp>
            <p:nvSpPr>
              <p:cNvPr id="57" name="Oval 1187"/>
              <p:cNvSpPr>
                <a:spLocks noChangeArrowheads="1"/>
              </p:cNvSpPr>
              <p:nvPr/>
            </p:nvSpPr>
            <p:spPr bwMode="auto">
              <a:xfrm>
                <a:off x="2465917" y="3859211"/>
                <a:ext cx="336550" cy="230188"/>
              </a:xfrm>
              <a:prstGeom prst="ellipse">
                <a:avLst/>
              </a:prstGeom>
              <a:solidFill>
                <a:srgbClr val="008000"/>
              </a:solidFill>
              <a:ln w="9525">
                <a:solidFill>
                  <a:schemeClr val="tx1"/>
                </a:solidFill>
                <a:round/>
                <a:headEnd/>
                <a:tailEnd/>
              </a:ln>
            </p:spPr>
            <p:txBody>
              <a:bodyPr wrap="none" anchor="ctr">
                <a:prstTxWarp prst="textNoShape">
                  <a:avLst/>
                </a:prstTxWarp>
              </a:bodyPr>
              <a:lstStyle/>
              <a:p>
                <a:pPr algn="ctr" eaLnBrk="0" hangingPunct="0"/>
                <a:endParaRPr lang="fr-FR" sz="1200"/>
              </a:p>
            </p:txBody>
          </p:sp>
          <p:sp>
            <p:nvSpPr>
              <p:cNvPr id="167" name="Oval 163"/>
              <p:cNvSpPr>
                <a:spLocks noChangeArrowheads="1"/>
              </p:cNvSpPr>
              <p:nvPr/>
            </p:nvSpPr>
            <p:spPr bwMode="auto">
              <a:xfrm>
                <a:off x="2506126" y="3677180"/>
                <a:ext cx="271463" cy="217488"/>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168" name="Oval 1187"/>
              <p:cNvSpPr>
                <a:spLocks noChangeArrowheads="1"/>
              </p:cNvSpPr>
              <p:nvPr/>
            </p:nvSpPr>
            <p:spPr bwMode="auto">
              <a:xfrm>
                <a:off x="2295352" y="3786586"/>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sp>
          <p:nvSpPr>
            <p:cNvPr id="109" name="Oval 163"/>
            <p:cNvSpPr>
              <a:spLocks noChangeArrowheads="1"/>
            </p:cNvSpPr>
            <p:nvPr/>
          </p:nvSpPr>
          <p:spPr bwMode="auto">
            <a:xfrm>
              <a:off x="427474" y="5067300"/>
              <a:ext cx="271463" cy="217488"/>
            </a:xfrm>
            <a:prstGeom prst="ellipse">
              <a:avLst/>
            </a:prstGeom>
            <a:solidFill>
              <a:srgbClr val="0000FF"/>
            </a:solidFill>
            <a:ln w="9525">
              <a:solidFill>
                <a:schemeClr val="tx1"/>
              </a:solidFill>
              <a:round/>
              <a:headEnd/>
              <a:tailEnd/>
            </a:ln>
          </p:spPr>
          <p:txBody>
            <a:bodyPr wrap="none">
              <a:prstTxWarp prst="textNoShape">
                <a:avLst/>
              </a:prstTxWarp>
            </a:bodyPr>
            <a:lstStyle/>
            <a:p>
              <a:pPr algn="ctr"/>
              <a:endParaRPr lang="fr-FR" sz="1100" b="1" baseline="30000" dirty="0"/>
            </a:p>
          </p:txBody>
        </p:sp>
      </p:grpSp>
      <p:sp>
        <p:nvSpPr>
          <p:cNvPr id="121" name="ZoneTexte 120"/>
          <p:cNvSpPr txBox="1"/>
          <p:nvPr/>
        </p:nvSpPr>
        <p:spPr>
          <a:xfrm>
            <a:off x="2531533" y="3330602"/>
            <a:ext cx="291629" cy="369332"/>
          </a:xfrm>
          <a:prstGeom prst="rect">
            <a:avLst/>
          </a:prstGeom>
          <a:noFill/>
        </p:spPr>
        <p:txBody>
          <a:bodyPr wrap="none" rtlCol="0">
            <a:spAutoFit/>
          </a:bodyPr>
          <a:lstStyle/>
          <a:p>
            <a:pPr algn="ctr"/>
            <a:r>
              <a:rPr lang="fr-FR" b="1" dirty="0" smtClean="0">
                <a:solidFill>
                  <a:schemeClr val="bg1"/>
                </a:solidFill>
              </a:rPr>
              <a:t>?</a:t>
            </a:r>
            <a:endParaRPr lang="fr-FR" dirty="0">
              <a:solidFill>
                <a:schemeClr val="bg1"/>
              </a:solidFill>
            </a:endParaRPr>
          </a:p>
        </p:txBody>
      </p:sp>
      <p:sp>
        <p:nvSpPr>
          <p:cNvPr id="111" name="ZoneTexte 110"/>
          <p:cNvSpPr txBox="1"/>
          <p:nvPr/>
        </p:nvSpPr>
        <p:spPr>
          <a:xfrm>
            <a:off x="5943600" y="5867400"/>
            <a:ext cx="1582484" cy="369332"/>
          </a:xfrm>
          <a:prstGeom prst="rect">
            <a:avLst/>
          </a:prstGeom>
          <a:noFill/>
        </p:spPr>
        <p:txBody>
          <a:bodyPr wrap="none" rtlCol="0">
            <a:spAutoFit/>
          </a:bodyPr>
          <a:lstStyle/>
          <a:p>
            <a:r>
              <a:rPr lang="fr-FR" b="1" dirty="0" smtClean="0">
                <a:solidFill>
                  <a:srgbClr val="FFFFFF"/>
                </a:solidFill>
              </a:rPr>
              <a:t>&gt; 20 </a:t>
            </a:r>
            <a:r>
              <a:rPr lang="fr-FR" b="1" dirty="0" err="1" smtClean="0">
                <a:solidFill>
                  <a:srgbClr val="FFFFFF"/>
                </a:solidFill>
              </a:rPr>
              <a:t>co-factors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1" name="ZoneTexte 36"/>
          <p:cNvSpPr txBox="1">
            <a:spLocks noChangeArrowheads="1"/>
          </p:cNvSpPr>
          <p:nvPr/>
        </p:nvSpPr>
        <p:spPr bwMode="auto">
          <a:xfrm>
            <a:off x="6952489" y="5281607"/>
            <a:ext cx="648234" cy="307777"/>
          </a:xfrm>
          <a:prstGeom prst="rect">
            <a:avLst/>
          </a:prstGeom>
          <a:noFill/>
          <a:ln w="9525">
            <a:noFill/>
            <a:miter lim="800000"/>
            <a:headEnd/>
            <a:tailEnd/>
          </a:ln>
        </p:spPr>
        <p:txBody>
          <a:bodyPr wrap="none">
            <a:prstTxWarp prst="textNoShape">
              <a:avLst/>
            </a:prstTxWarp>
            <a:spAutoFit/>
          </a:bodyPr>
          <a:lstStyle/>
          <a:p>
            <a:r>
              <a:rPr lang="fr-FR" sz="1400" b="1" dirty="0" smtClean="0">
                <a:solidFill>
                  <a:schemeClr val="bg1"/>
                </a:solidFill>
              </a:rPr>
              <a:t>CP190</a:t>
            </a:r>
            <a:endParaRPr lang="fr-FR" sz="1400" b="1" dirty="0">
              <a:solidFill>
                <a:schemeClr val="bg1"/>
              </a:solidFill>
            </a:endParaRPr>
          </a:p>
        </p:txBody>
      </p:sp>
      <p:sp>
        <p:nvSpPr>
          <p:cNvPr id="12" name="ZoneTexte 37"/>
          <p:cNvSpPr txBox="1">
            <a:spLocks noChangeArrowheads="1"/>
          </p:cNvSpPr>
          <p:nvPr/>
        </p:nvSpPr>
        <p:spPr bwMode="auto">
          <a:xfrm>
            <a:off x="6588430" y="5662606"/>
            <a:ext cx="1377300" cy="523220"/>
          </a:xfrm>
          <a:prstGeom prst="rect">
            <a:avLst/>
          </a:prstGeom>
          <a:noFill/>
          <a:ln w="9525">
            <a:noFill/>
            <a:miter lim="800000"/>
            <a:headEnd/>
            <a:tailEnd/>
          </a:ln>
        </p:spPr>
        <p:txBody>
          <a:bodyPr wrap="none">
            <a:prstTxWarp prst="textNoShape">
              <a:avLst/>
            </a:prstTxWarp>
            <a:spAutoFit/>
          </a:bodyPr>
          <a:lstStyle/>
          <a:p>
            <a:pPr algn="ctr"/>
            <a:r>
              <a:rPr lang="fr-FR" sz="1400" b="1" dirty="0" smtClean="0">
                <a:solidFill>
                  <a:schemeClr val="bg1"/>
                </a:solidFill>
              </a:rPr>
              <a:t>H3 </a:t>
            </a:r>
          </a:p>
          <a:p>
            <a:pPr algn="ctr"/>
            <a:r>
              <a:rPr lang="fr-FR" sz="1400" b="1" dirty="0" smtClean="0">
                <a:solidFill>
                  <a:schemeClr val="bg1"/>
                </a:solidFill>
              </a:rPr>
              <a:t>(100x </a:t>
            </a:r>
            <a:r>
              <a:rPr lang="fr-FR" sz="1400" b="1" dirty="0" err="1" smtClean="0">
                <a:solidFill>
                  <a:schemeClr val="bg1"/>
                </a:solidFill>
              </a:rPr>
              <a:t>exposure</a:t>
            </a:r>
            <a:r>
              <a:rPr lang="fr-FR" sz="1400" b="1" dirty="0" smtClean="0">
                <a:solidFill>
                  <a:schemeClr val="bg1"/>
                </a:solidFill>
              </a:rPr>
              <a:t>)</a:t>
            </a:r>
            <a:endParaRPr lang="fr-FR" sz="1400" b="1" dirty="0">
              <a:solidFill>
                <a:schemeClr val="bg1"/>
              </a:solidFill>
            </a:endParaRPr>
          </a:p>
        </p:txBody>
      </p:sp>
      <p:sp>
        <p:nvSpPr>
          <p:cNvPr id="14" name="Rectangle 25"/>
          <p:cNvSpPr>
            <a:spLocks noChangeArrowheads="1"/>
          </p:cNvSpPr>
          <p:nvPr/>
        </p:nvSpPr>
        <p:spPr bwMode="auto">
          <a:xfrm>
            <a:off x="2912530" y="1080742"/>
            <a:ext cx="4724400" cy="2120349"/>
          </a:xfrm>
          <a:prstGeom prst="rect">
            <a:avLst/>
          </a:prstGeom>
          <a:solidFill>
            <a:srgbClr val="A3C9CD"/>
          </a:solidFill>
          <a:ln w="9525">
            <a:solidFill>
              <a:schemeClr val="tx1"/>
            </a:solidFill>
            <a:miter lim="800000"/>
            <a:headEnd/>
            <a:tailEnd/>
          </a:ln>
        </p:spPr>
        <p:txBody>
          <a:bodyPr wrap="none">
            <a:prstTxWarp prst="textNoShape">
              <a:avLst/>
            </a:prstTxWarp>
          </a:bodyPr>
          <a:lstStyle/>
          <a:p>
            <a:endParaRPr lang="fr-FR"/>
          </a:p>
        </p:txBody>
      </p:sp>
      <p:sp>
        <p:nvSpPr>
          <p:cNvPr id="15" name="Text Box 27"/>
          <p:cNvSpPr txBox="1">
            <a:spLocks noChangeArrowheads="1"/>
          </p:cNvSpPr>
          <p:nvPr/>
        </p:nvSpPr>
        <p:spPr bwMode="auto">
          <a:xfrm>
            <a:off x="3998599" y="1015307"/>
            <a:ext cx="736578" cy="307680"/>
          </a:xfrm>
          <a:prstGeom prst="rect">
            <a:avLst/>
          </a:prstGeom>
          <a:noFill/>
          <a:ln w="9525">
            <a:noFill/>
            <a:miter lim="800000"/>
            <a:headEnd/>
            <a:tailEnd/>
          </a:ln>
        </p:spPr>
        <p:txBody>
          <a:bodyPr wrap="none">
            <a:prstTxWarp prst="textNoShape">
              <a:avLst/>
            </a:prstTxWarp>
            <a:spAutoFit/>
          </a:bodyPr>
          <a:lstStyle/>
          <a:p>
            <a:pPr marL="457200" indent="-457200" algn="ctr" eaLnBrk="0" hangingPunct="0">
              <a:buFont typeface="Times" charset="0"/>
              <a:buNone/>
            </a:pPr>
            <a:r>
              <a:rPr lang="en-US" sz="1400" b="1" dirty="0" smtClean="0">
                <a:solidFill>
                  <a:schemeClr val="tx1"/>
                </a:solidFill>
              </a:rPr>
              <a:t>washes     </a:t>
            </a:r>
            <a:endParaRPr lang="en-US" sz="1400" b="1" dirty="0">
              <a:solidFill>
                <a:schemeClr val="tx1"/>
              </a:solidFill>
            </a:endParaRPr>
          </a:p>
        </p:txBody>
      </p:sp>
      <p:sp>
        <p:nvSpPr>
          <p:cNvPr id="16" name="Rectangle 28"/>
          <p:cNvSpPr>
            <a:spLocks noChangeArrowheads="1"/>
          </p:cNvSpPr>
          <p:nvPr/>
        </p:nvSpPr>
        <p:spPr bwMode="auto">
          <a:xfrm>
            <a:off x="4101636" y="1398168"/>
            <a:ext cx="531895" cy="1138835"/>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17" name="Oval 31"/>
          <p:cNvSpPr>
            <a:spLocks noChangeArrowheads="1"/>
          </p:cNvSpPr>
          <p:nvPr/>
        </p:nvSpPr>
        <p:spPr bwMode="auto">
          <a:xfrm>
            <a:off x="4128092" y="1768498"/>
            <a:ext cx="288226" cy="239462"/>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18" name="Oval 32"/>
          <p:cNvSpPr>
            <a:spLocks noChangeArrowheads="1"/>
          </p:cNvSpPr>
          <p:nvPr/>
        </p:nvSpPr>
        <p:spPr bwMode="auto">
          <a:xfrm>
            <a:off x="4272901" y="1928603"/>
            <a:ext cx="215821" cy="158713"/>
          </a:xfrm>
          <a:prstGeom prst="ellipse">
            <a:avLst/>
          </a:prstGeom>
          <a:solidFill>
            <a:schemeClr val="accent1"/>
          </a:solidFill>
          <a:ln w="9525">
            <a:solidFill>
              <a:schemeClr val="tx1"/>
            </a:solidFill>
            <a:round/>
            <a:headEnd/>
            <a:tailEnd/>
          </a:ln>
        </p:spPr>
        <p:txBody>
          <a:bodyPr wrap="none">
            <a:prstTxWarp prst="textNoShape">
              <a:avLst/>
            </a:prstTxWarp>
          </a:bodyPr>
          <a:lstStyle/>
          <a:p>
            <a:endParaRPr lang="fr-FR"/>
          </a:p>
        </p:txBody>
      </p:sp>
      <p:sp>
        <p:nvSpPr>
          <p:cNvPr id="19" name="Oval 33"/>
          <p:cNvSpPr>
            <a:spLocks noChangeArrowheads="1"/>
          </p:cNvSpPr>
          <p:nvPr/>
        </p:nvSpPr>
        <p:spPr bwMode="auto">
          <a:xfrm>
            <a:off x="4343913" y="1888229"/>
            <a:ext cx="144809" cy="79356"/>
          </a:xfrm>
          <a:prstGeom prst="ellipse">
            <a:avLst/>
          </a:prstGeom>
          <a:solidFill>
            <a:schemeClr val="accent1"/>
          </a:solidFill>
          <a:ln w="9525">
            <a:solidFill>
              <a:schemeClr val="tx1"/>
            </a:solidFill>
            <a:round/>
            <a:headEnd/>
            <a:tailEnd/>
          </a:ln>
        </p:spPr>
        <p:txBody>
          <a:bodyPr wrap="none">
            <a:prstTxWarp prst="textNoShape">
              <a:avLst/>
            </a:prstTxWarp>
          </a:bodyPr>
          <a:lstStyle/>
          <a:p>
            <a:endParaRPr lang="fr-FR"/>
          </a:p>
        </p:txBody>
      </p:sp>
      <p:sp>
        <p:nvSpPr>
          <p:cNvPr id="20" name="Line 34"/>
          <p:cNvSpPr>
            <a:spLocks noChangeShapeType="1"/>
          </p:cNvSpPr>
          <p:nvPr/>
        </p:nvSpPr>
        <p:spPr bwMode="auto">
          <a:xfrm>
            <a:off x="4091890" y="1289575"/>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21" name="Line 35"/>
          <p:cNvSpPr>
            <a:spLocks noChangeShapeType="1"/>
          </p:cNvSpPr>
          <p:nvPr/>
        </p:nvSpPr>
        <p:spPr bwMode="auto">
          <a:xfrm>
            <a:off x="4633532" y="1289575"/>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22" name="Line 37"/>
          <p:cNvSpPr>
            <a:spLocks noChangeShapeType="1"/>
          </p:cNvSpPr>
          <p:nvPr/>
        </p:nvSpPr>
        <p:spPr bwMode="auto">
          <a:xfrm flipV="1">
            <a:off x="4091890" y="2007959"/>
            <a:ext cx="72405" cy="7935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23" name="Line 39"/>
          <p:cNvSpPr>
            <a:spLocks noChangeShapeType="1"/>
          </p:cNvSpPr>
          <p:nvPr/>
        </p:nvSpPr>
        <p:spPr bwMode="auto">
          <a:xfrm flipV="1">
            <a:off x="4098851" y="2039980"/>
            <a:ext cx="72405" cy="7935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24" name="Line 40"/>
          <p:cNvSpPr>
            <a:spLocks noChangeShapeType="1"/>
          </p:cNvSpPr>
          <p:nvPr/>
        </p:nvSpPr>
        <p:spPr bwMode="auto">
          <a:xfrm>
            <a:off x="4164294" y="2046942"/>
            <a:ext cx="108607"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25" name="Line 41"/>
          <p:cNvSpPr>
            <a:spLocks noChangeShapeType="1"/>
          </p:cNvSpPr>
          <p:nvPr/>
        </p:nvSpPr>
        <p:spPr bwMode="auto">
          <a:xfrm flipV="1">
            <a:off x="4157332" y="1942525"/>
            <a:ext cx="0" cy="7935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26" name="Oval 42"/>
          <p:cNvSpPr>
            <a:spLocks noChangeArrowheads="1"/>
          </p:cNvSpPr>
          <p:nvPr/>
        </p:nvSpPr>
        <p:spPr bwMode="auto">
          <a:xfrm>
            <a:off x="4362014" y="1957840"/>
            <a:ext cx="271517" cy="217186"/>
          </a:xfrm>
          <a:prstGeom prst="ellipse">
            <a:avLst/>
          </a:prstGeom>
          <a:solidFill>
            <a:srgbClr val="FFFF99"/>
          </a:solidFill>
          <a:ln w="9525">
            <a:solidFill>
              <a:schemeClr val="tx1"/>
            </a:solidFill>
            <a:round/>
            <a:headEnd/>
            <a:tailEnd/>
          </a:ln>
        </p:spPr>
        <p:txBody>
          <a:bodyPr wrap="none">
            <a:prstTxWarp prst="textNoShape">
              <a:avLst/>
            </a:prstTxWarp>
          </a:bodyPr>
          <a:lstStyle/>
          <a:p>
            <a:endParaRPr lang="fr-FR"/>
          </a:p>
        </p:txBody>
      </p:sp>
      <p:sp>
        <p:nvSpPr>
          <p:cNvPr id="27" name="Oval 43"/>
          <p:cNvSpPr>
            <a:spLocks noChangeArrowheads="1"/>
          </p:cNvSpPr>
          <p:nvPr/>
        </p:nvSpPr>
        <p:spPr bwMode="auto">
          <a:xfrm>
            <a:off x="4144801" y="1561057"/>
            <a:ext cx="271517" cy="217186"/>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28" name="Text Box 44"/>
          <p:cNvSpPr txBox="1">
            <a:spLocks noChangeArrowheads="1"/>
          </p:cNvSpPr>
          <p:nvPr/>
        </p:nvSpPr>
        <p:spPr bwMode="auto">
          <a:xfrm>
            <a:off x="3004428" y="1027837"/>
            <a:ext cx="774172" cy="307680"/>
          </a:xfrm>
          <a:prstGeom prst="rect">
            <a:avLst/>
          </a:prstGeom>
          <a:noFill/>
          <a:ln w="9525">
            <a:noFill/>
            <a:miter lim="800000"/>
            <a:headEnd/>
            <a:tailEnd/>
          </a:ln>
        </p:spPr>
        <p:txBody>
          <a:bodyPr wrap="none">
            <a:prstTxWarp prst="textNoShape">
              <a:avLst/>
            </a:prstTxWarp>
            <a:spAutoFit/>
          </a:bodyPr>
          <a:lstStyle/>
          <a:p>
            <a:pPr eaLnBrk="0" hangingPunct="0"/>
            <a:r>
              <a:rPr lang="en-US" sz="1400" b="1" dirty="0" smtClean="0">
                <a:solidFill>
                  <a:schemeClr val="tx1"/>
                </a:solidFill>
              </a:rPr>
              <a:t>extracts</a:t>
            </a:r>
            <a:endParaRPr lang="en-US" sz="1400" dirty="0">
              <a:solidFill>
                <a:schemeClr val="tx1"/>
              </a:solidFill>
            </a:endParaRPr>
          </a:p>
        </p:txBody>
      </p:sp>
      <p:sp>
        <p:nvSpPr>
          <p:cNvPr id="29" name="Rectangle 45"/>
          <p:cNvSpPr>
            <a:spLocks noChangeArrowheads="1"/>
          </p:cNvSpPr>
          <p:nvPr/>
        </p:nvSpPr>
        <p:spPr bwMode="auto">
          <a:xfrm>
            <a:off x="3108858" y="1398168"/>
            <a:ext cx="541642" cy="1193132"/>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30" name="Oval 46"/>
          <p:cNvSpPr>
            <a:spLocks noChangeArrowheads="1"/>
          </p:cNvSpPr>
          <p:nvPr/>
        </p:nvSpPr>
        <p:spPr bwMode="auto">
          <a:xfrm>
            <a:off x="3277338" y="1615354"/>
            <a:ext cx="271517" cy="217186"/>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31" name="Oval 47"/>
          <p:cNvSpPr>
            <a:spLocks noChangeArrowheads="1"/>
          </p:cNvSpPr>
          <p:nvPr/>
        </p:nvSpPr>
        <p:spPr bwMode="auto">
          <a:xfrm>
            <a:off x="4199104" y="2756973"/>
            <a:ext cx="271517" cy="217186"/>
          </a:xfrm>
          <a:prstGeom prst="ellipse">
            <a:avLst/>
          </a:prstGeom>
          <a:solidFill>
            <a:srgbClr val="FFCC00"/>
          </a:solidFill>
          <a:ln w="9525">
            <a:solidFill>
              <a:schemeClr val="tx1"/>
            </a:solidFill>
            <a:round/>
            <a:headEnd/>
            <a:tailEnd/>
          </a:ln>
        </p:spPr>
        <p:txBody>
          <a:bodyPr wrap="none">
            <a:prstTxWarp prst="textNoShape">
              <a:avLst/>
            </a:prstTxWarp>
          </a:bodyPr>
          <a:lstStyle/>
          <a:p>
            <a:endParaRPr lang="fr-FR"/>
          </a:p>
        </p:txBody>
      </p:sp>
      <p:sp>
        <p:nvSpPr>
          <p:cNvPr id="32" name="Line 48"/>
          <p:cNvSpPr>
            <a:spLocks noChangeShapeType="1"/>
          </p:cNvSpPr>
          <p:nvPr/>
        </p:nvSpPr>
        <p:spPr bwMode="auto">
          <a:xfrm>
            <a:off x="4321635" y="2383859"/>
            <a:ext cx="0" cy="271483"/>
          </a:xfrm>
          <a:prstGeom prst="line">
            <a:avLst/>
          </a:prstGeom>
          <a:noFill/>
          <a:ln w="9525">
            <a:solidFill>
              <a:schemeClr val="tx1"/>
            </a:solidFill>
            <a:round/>
            <a:headEnd/>
            <a:tailEnd type="triangle" w="med" len="med"/>
          </a:ln>
        </p:spPr>
        <p:txBody>
          <a:bodyPr wrap="none">
            <a:prstTxWarp prst="textNoShape">
              <a:avLst/>
            </a:prstTxWarp>
          </a:bodyPr>
          <a:lstStyle/>
          <a:p>
            <a:endParaRPr lang="fr-FR"/>
          </a:p>
        </p:txBody>
      </p:sp>
      <p:sp>
        <p:nvSpPr>
          <p:cNvPr id="33" name="Oval 49"/>
          <p:cNvSpPr>
            <a:spLocks noChangeArrowheads="1"/>
          </p:cNvSpPr>
          <p:nvPr/>
        </p:nvSpPr>
        <p:spPr bwMode="auto">
          <a:xfrm>
            <a:off x="5151503" y="2754189"/>
            <a:ext cx="270125" cy="217186"/>
          </a:xfrm>
          <a:prstGeom prst="ellipse">
            <a:avLst/>
          </a:prstGeom>
          <a:solidFill>
            <a:srgbClr val="FFFF99"/>
          </a:solidFill>
          <a:ln w="9525">
            <a:solidFill>
              <a:schemeClr val="tx1"/>
            </a:solidFill>
            <a:round/>
            <a:headEnd/>
            <a:tailEnd/>
          </a:ln>
        </p:spPr>
        <p:txBody>
          <a:bodyPr wrap="none">
            <a:prstTxWarp prst="textNoShape">
              <a:avLst/>
            </a:prstTxWarp>
          </a:bodyPr>
          <a:lstStyle/>
          <a:p>
            <a:endParaRPr lang="fr-FR"/>
          </a:p>
        </p:txBody>
      </p:sp>
      <p:sp>
        <p:nvSpPr>
          <p:cNvPr id="34" name="Text Box 50"/>
          <p:cNvSpPr txBox="1">
            <a:spLocks noChangeArrowheads="1"/>
          </p:cNvSpPr>
          <p:nvPr/>
        </p:nvSpPr>
        <p:spPr bwMode="auto">
          <a:xfrm>
            <a:off x="4946821" y="1013915"/>
            <a:ext cx="687844" cy="304896"/>
          </a:xfrm>
          <a:prstGeom prst="rect">
            <a:avLst/>
          </a:prstGeom>
          <a:noFill/>
          <a:ln w="9525">
            <a:noFill/>
            <a:miter lim="800000"/>
            <a:headEnd/>
            <a:tailEnd/>
          </a:ln>
        </p:spPr>
        <p:txBody>
          <a:bodyPr wrap="none">
            <a:prstTxWarp prst="textNoShape">
              <a:avLst/>
            </a:prstTxWarp>
            <a:spAutoFit/>
          </a:bodyPr>
          <a:lstStyle/>
          <a:p>
            <a:pPr eaLnBrk="0" hangingPunct="0"/>
            <a:r>
              <a:rPr lang="en-US" sz="1400" b="1" dirty="0">
                <a:solidFill>
                  <a:schemeClr val="tx1"/>
                </a:solidFill>
              </a:rPr>
              <a:t>   salt </a:t>
            </a:r>
          </a:p>
        </p:txBody>
      </p:sp>
      <p:sp>
        <p:nvSpPr>
          <p:cNvPr id="35" name="Rectangle 51"/>
          <p:cNvSpPr>
            <a:spLocks noChangeArrowheads="1"/>
          </p:cNvSpPr>
          <p:nvPr/>
        </p:nvSpPr>
        <p:spPr bwMode="auto">
          <a:xfrm>
            <a:off x="5052643" y="1398168"/>
            <a:ext cx="531895" cy="1138835"/>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36" name="Line 57"/>
          <p:cNvSpPr>
            <a:spLocks noChangeShapeType="1"/>
          </p:cNvSpPr>
          <p:nvPr/>
        </p:nvSpPr>
        <p:spPr bwMode="auto">
          <a:xfrm>
            <a:off x="5042896" y="1289575"/>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37" name="Line 58"/>
          <p:cNvSpPr>
            <a:spLocks noChangeShapeType="1"/>
          </p:cNvSpPr>
          <p:nvPr/>
        </p:nvSpPr>
        <p:spPr bwMode="auto">
          <a:xfrm>
            <a:off x="5584538" y="1289575"/>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grpSp>
        <p:nvGrpSpPr>
          <p:cNvPr id="2" name="Group 59"/>
          <p:cNvGrpSpPr>
            <a:grpSpLocks/>
          </p:cNvGrpSpPr>
          <p:nvPr/>
        </p:nvGrpSpPr>
        <p:grpSpPr bwMode="auto">
          <a:xfrm>
            <a:off x="5042896" y="1934172"/>
            <a:ext cx="181011" cy="175420"/>
            <a:chOff x="528" y="1218"/>
            <a:chExt cx="240" cy="213"/>
          </a:xfrm>
        </p:grpSpPr>
        <p:sp>
          <p:nvSpPr>
            <p:cNvPr id="68" name="Line 60"/>
            <p:cNvSpPr>
              <a:spLocks noChangeShapeType="1"/>
            </p:cNvSpPr>
            <p:nvPr/>
          </p:nvSpPr>
          <p:spPr bwMode="auto">
            <a:xfrm flipV="1">
              <a:off x="528" y="1296"/>
              <a:ext cx="96" cy="96"/>
            </a:xfrm>
            <a:prstGeom prst="line">
              <a:avLst/>
            </a:prstGeom>
            <a:noFill/>
            <a:ln w="34925">
              <a:solidFill>
                <a:schemeClr val="tx1"/>
              </a:solidFill>
              <a:round/>
              <a:headEnd/>
              <a:tailEnd/>
            </a:ln>
          </p:spPr>
          <p:txBody>
            <a:bodyPr wrap="none">
              <a:prstTxWarp prst="textNoShape">
                <a:avLst/>
              </a:prstTxWarp>
            </a:bodyPr>
            <a:lstStyle/>
            <a:p>
              <a:endParaRPr lang="fr-FR"/>
            </a:p>
          </p:txBody>
        </p:sp>
        <p:grpSp>
          <p:nvGrpSpPr>
            <p:cNvPr id="3" name="Group 61"/>
            <p:cNvGrpSpPr>
              <a:grpSpLocks/>
            </p:cNvGrpSpPr>
            <p:nvPr/>
          </p:nvGrpSpPr>
          <p:grpSpPr bwMode="auto">
            <a:xfrm>
              <a:off x="537" y="1218"/>
              <a:ext cx="231" cy="213"/>
              <a:chOff x="489" y="1218"/>
              <a:chExt cx="231" cy="213"/>
            </a:xfrm>
          </p:grpSpPr>
          <p:sp>
            <p:nvSpPr>
              <p:cNvPr id="70" name="Line 62"/>
              <p:cNvSpPr>
                <a:spLocks noChangeShapeType="1"/>
              </p:cNvSpPr>
              <p:nvPr/>
            </p:nvSpPr>
            <p:spPr bwMode="auto">
              <a:xfrm flipV="1">
                <a:off x="489" y="1335"/>
                <a:ext cx="96" cy="9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71" name="Line 63"/>
              <p:cNvSpPr>
                <a:spLocks noChangeShapeType="1"/>
              </p:cNvSpPr>
              <p:nvPr/>
            </p:nvSpPr>
            <p:spPr bwMode="auto">
              <a:xfrm>
                <a:off x="576" y="1344"/>
                <a:ext cx="144"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72" name="Line 64"/>
              <p:cNvSpPr>
                <a:spLocks noChangeShapeType="1"/>
              </p:cNvSpPr>
              <p:nvPr/>
            </p:nvSpPr>
            <p:spPr bwMode="auto">
              <a:xfrm flipV="1">
                <a:off x="567" y="1218"/>
                <a:ext cx="0" cy="96"/>
              </a:xfrm>
              <a:prstGeom prst="line">
                <a:avLst/>
              </a:prstGeom>
              <a:noFill/>
              <a:ln w="34925">
                <a:solidFill>
                  <a:schemeClr val="tx1"/>
                </a:solidFill>
                <a:round/>
                <a:headEnd/>
                <a:tailEnd/>
              </a:ln>
            </p:spPr>
            <p:txBody>
              <a:bodyPr wrap="none">
                <a:prstTxWarp prst="textNoShape">
                  <a:avLst/>
                </a:prstTxWarp>
              </a:bodyPr>
              <a:lstStyle/>
              <a:p>
                <a:endParaRPr lang="fr-FR"/>
              </a:p>
            </p:txBody>
          </p:sp>
        </p:grpSp>
      </p:grpSp>
      <p:sp>
        <p:nvSpPr>
          <p:cNvPr id="39" name="Line 65"/>
          <p:cNvSpPr>
            <a:spLocks noChangeShapeType="1"/>
          </p:cNvSpPr>
          <p:nvPr/>
        </p:nvSpPr>
        <p:spPr bwMode="auto">
          <a:xfrm>
            <a:off x="5260110" y="2428410"/>
            <a:ext cx="0" cy="271483"/>
          </a:xfrm>
          <a:prstGeom prst="line">
            <a:avLst/>
          </a:prstGeom>
          <a:noFill/>
          <a:ln w="9525">
            <a:solidFill>
              <a:schemeClr val="tx1"/>
            </a:solidFill>
            <a:round/>
            <a:headEnd/>
            <a:tailEnd type="triangle" w="med" len="med"/>
          </a:ln>
        </p:spPr>
        <p:txBody>
          <a:bodyPr wrap="none">
            <a:prstTxWarp prst="textNoShape">
              <a:avLst/>
            </a:prstTxWarp>
          </a:bodyPr>
          <a:lstStyle/>
          <a:p>
            <a:endParaRPr lang="fr-FR"/>
          </a:p>
        </p:txBody>
      </p:sp>
      <p:sp>
        <p:nvSpPr>
          <p:cNvPr id="40" name="Rectangle 67"/>
          <p:cNvSpPr>
            <a:spLocks noChangeArrowheads="1"/>
          </p:cNvSpPr>
          <p:nvPr/>
        </p:nvSpPr>
        <p:spPr bwMode="auto">
          <a:xfrm>
            <a:off x="5945169" y="1405129"/>
            <a:ext cx="531895" cy="1138835"/>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41" name="Line 72"/>
          <p:cNvSpPr>
            <a:spLocks noChangeShapeType="1"/>
          </p:cNvSpPr>
          <p:nvPr/>
        </p:nvSpPr>
        <p:spPr bwMode="auto">
          <a:xfrm>
            <a:off x="5935422" y="1296536"/>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42" name="Line 73"/>
          <p:cNvSpPr>
            <a:spLocks noChangeShapeType="1"/>
          </p:cNvSpPr>
          <p:nvPr/>
        </p:nvSpPr>
        <p:spPr bwMode="auto">
          <a:xfrm>
            <a:off x="6477064" y="1296536"/>
            <a:ext cx="0" cy="1356021"/>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44" name="Line 80"/>
          <p:cNvSpPr>
            <a:spLocks noChangeShapeType="1"/>
          </p:cNvSpPr>
          <p:nvPr/>
        </p:nvSpPr>
        <p:spPr bwMode="auto">
          <a:xfrm>
            <a:off x="6098332" y="2435371"/>
            <a:ext cx="0" cy="271483"/>
          </a:xfrm>
          <a:prstGeom prst="line">
            <a:avLst/>
          </a:prstGeom>
          <a:noFill/>
          <a:ln w="9525">
            <a:solidFill>
              <a:schemeClr val="tx1"/>
            </a:solidFill>
            <a:round/>
            <a:headEnd/>
            <a:tailEnd type="triangle" w="med" len="med"/>
          </a:ln>
        </p:spPr>
        <p:txBody>
          <a:bodyPr wrap="none">
            <a:prstTxWarp prst="textNoShape">
              <a:avLst/>
            </a:prstTxWarp>
          </a:bodyPr>
          <a:lstStyle/>
          <a:p>
            <a:endParaRPr lang="fr-FR"/>
          </a:p>
        </p:txBody>
      </p:sp>
      <p:sp>
        <p:nvSpPr>
          <p:cNvPr id="45" name="Text Box 82"/>
          <p:cNvSpPr txBox="1">
            <a:spLocks noChangeArrowheads="1"/>
          </p:cNvSpPr>
          <p:nvPr/>
        </p:nvSpPr>
        <p:spPr bwMode="auto">
          <a:xfrm>
            <a:off x="5666690" y="999993"/>
            <a:ext cx="1216954" cy="307680"/>
          </a:xfrm>
          <a:prstGeom prst="rect">
            <a:avLst/>
          </a:prstGeom>
          <a:noFill/>
          <a:ln w="9525">
            <a:noFill/>
            <a:miter lim="800000"/>
            <a:headEnd/>
            <a:tailEnd/>
          </a:ln>
        </p:spPr>
        <p:txBody>
          <a:bodyPr wrap="none">
            <a:prstTxWarp prst="textNoShape">
              <a:avLst/>
            </a:prstTxWarp>
            <a:spAutoFit/>
          </a:bodyPr>
          <a:lstStyle/>
          <a:p>
            <a:pPr eaLnBrk="0" hangingPunct="0"/>
            <a:r>
              <a:rPr lang="en-US" sz="1400" b="1" dirty="0">
                <a:solidFill>
                  <a:srgbClr val="FF0000"/>
                </a:solidFill>
              </a:rPr>
              <a:t>+</a:t>
            </a:r>
            <a:r>
              <a:rPr lang="en-US" sz="1400" b="1" dirty="0" smtClean="0">
                <a:solidFill>
                  <a:srgbClr val="FF0000"/>
                </a:solidFill>
              </a:rPr>
              <a:t>peptide 1-20 </a:t>
            </a:r>
            <a:endParaRPr lang="en-US" sz="1400" b="1" dirty="0">
              <a:solidFill>
                <a:srgbClr val="FF0000"/>
              </a:solidFill>
            </a:endParaRPr>
          </a:p>
        </p:txBody>
      </p:sp>
      <p:sp>
        <p:nvSpPr>
          <p:cNvPr id="46" name="Oval 83"/>
          <p:cNvSpPr>
            <a:spLocks noChangeArrowheads="1"/>
          </p:cNvSpPr>
          <p:nvPr/>
        </p:nvSpPr>
        <p:spPr bwMode="auto">
          <a:xfrm>
            <a:off x="3385945" y="1943917"/>
            <a:ext cx="271517" cy="217186"/>
          </a:xfrm>
          <a:prstGeom prst="ellipse">
            <a:avLst/>
          </a:prstGeom>
          <a:solidFill>
            <a:srgbClr val="3366FF"/>
          </a:solidFill>
          <a:ln w="9525">
            <a:solidFill>
              <a:schemeClr val="tx1"/>
            </a:solidFill>
            <a:round/>
            <a:headEnd/>
            <a:tailEnd/>
          </a:ln>
        </p:spPr>
        <p:txBody>
          <a:bodyPr wrap="none">
            <a:prstTxWarp prst="textNoShape">
              <a:avLst/>
            </a:prstTxWarp>
          </a:bodyPr>
          <a:lstStyle/>
          <a:p>
            <a:endParaRPr lang="fr-FR"/>
          </a:p>
        </p:txBody>
      </p:sp>
      <p:sp>
        <p:nvSpPr>
          <p:cNvPr id="47" name="Oval 84"/>
          <p:cNvSpPr>
            <a:spLocks noChangeArrowheads="1"/>
          </p:cNvSpPr>
          <p:nvPr/>
        </p:nvSpPr>
        <p:spPr bwMode="auto">
          <a:xfrm>
            <a:off x="3278730" y="2156927"/>
            <a:ext cx="270125" cy="217186"/>
          </a:xfrm>
          <a:prstGeom prst="ellipse">
            <a:avLst/>
          </a:prstGeom>
          <a:solidFill>
            <a:srgbClr val="FFCC00"/>
          </a:solidFill>
          <a:ln w="9525">
            <a:solidFill>
              <a:schemeClr val="tx1"/>
            </a:solidFill>
            <a:round/>
            <a:headEnd/>
            <a:tailEnd/>
          </a:ln>
        </p:spPr>
        <p:txBody>
          <a:bodyPr wrap="none">
            <a:prstTxWarp prst="textNoShape">
              <a:avLst/>
            </a:prstTxWarp>
          </a:bodyPr>
          <a:lstStyle/>
          <a:p>
            <a:endParaRPr lang="fr-FR"/>
          </a:p>
        </p:txBody>
      </p:sp>
      <p:sp>
        <p:nvSpPr>
          <p:cNvPr id="48" name="Oval 87"/>
          <p:cNvSpPr>
            <a:spLocks noChangeArrowheads="1"/>
          </p:cNvSpPr>
          <p:nvPr/>
        </p:nvSpPr>
        <p:spPr bwMode="auto">
          <a:xfrm>
            <a:off x="3145060" y="1719770"/>
            <a:ext cx="288226" cy="268698"/>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49" name="Oval 88"/>
          <p:cNvSpPr>
            <a:spLocks noChangeArrowheads="1"/>
          </p:cNvSpPr>
          <p:nvPr/>
        </p:nvSpPr>
        <p:spPr bwMode="auto">
          <a:xfrm>
            <a:off x="3289869" y="1899366"/>
            <a:ext cx="215821" cy="178204"/>
          </a:xfrm>
          <a:prstGeom prst="ellipse">
            <a:avLst/>
          </a:prstGeom>
          <a:solidFill>
            <a:schemeClr val="accent1"/>
          </a:solidFill>
          <a:ln w="9525">
            <a:solidFill>
              <a:schemeClr val="tx1"/>
            </a:solidFill>
            <a:round/>
            <a:headEnd/>
            <a:tailEnd/>
          </a:ln>
        </p:spPr>
        <p:txBody>
          <a:bodyPr wrap="none">
            <a:prstTxWarp prst="textNoShape">
              <a:avLst/>
            </a:prstTxWarp>
          </a:bodyPr>
          <a:lstStyle/>
          <a:p>
            <a:endParaRPr lang="fr-FR"/>
          </a:p>
        </p:txBody>
      </p:sp>
      <p:sp>
        <p:nvSpPr>
          <p:cNvPr id="50" name="Oval 89"/>
          <p:cNvSpPr>
            <a:spLocks noChangeArrowheads="1"/>
          </p:cNvSpPr>
          <p:nvPr/>
        </p:nvSpPr>
        <p:spPr bwMode="auto">
          <a:xfrm>
            <a:off x="3360882" y="1853423"/>
            <a:ext cx="144809" cy="90494"/>
          </a:xfrm>
          <a:prstGeom prst="ellipse">
            <a:avLst/>
          </a:prstGeom>
          <a:solidFill>
            <a:schemeClr val="accent1"/>
          </a:solidFill>
          <a:ln w="9525">
            <a:solidFill>
              <a:schemeClr val="tx1"/>
            </a:solidFill>
            <a:round/>
            <a:headEnd/>
            <a:tailEnd/>
          </a:ln>
        </p:spPr>
        <p:txBody>
          <a:bodyPr wrap="none">
            <a:prstTxWarp prst="textNoShape">
              <a:avLst/>
            </a:prstTxWarp>
          </a:bodyPr>
          <a:lstStyle/>
          <a:p>
            <a:endParaRPr lang="fr-FR"/>
          </a:p>
        </p:txBody>
      </p:sp>
      <p:sp>
        <p:nvSpPr>
          <p:cNvPr id="51" name="Line 90"/>
          <p:cNvSpPr>
            <a:spLocks noChangeShapeType="1"/>
          </p:cNvSpPr>
          <p:nvPr/>
        </p:nvSpPr>
        <p:spPr bwMode="auto">
          <a:xfrm>
            <a:off x="3096326" y="1289575"/>
            <a:ext cx="12532" cy="1413102"/>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52" name="Line 91"/>
          <p:cNvSpPr>
            <a:spLocks noChangeShapeType="1"/>
          </p:cNvSpPr>
          <p:nvPr/>
        </p:nvSpPr>
        <p:spPr bwMode="auto">
          <a:xfrm>
            <a:off x="3650500" y="1288182"/>
            <a:ext cx="0" cy="1414494"/>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53" name="Line 93"/>
          <p:cNvSpPr>
            <a:spLocks noChangeShapeType="1"/>
          </p:cNvSpPr>
          <p:nvPr/>
        </p:nvSpPr>
        <p:spPr bwMode="auto">
          <a:xfrm flipV="1">
            <a:off x="3108858" y="1987076"/>
            <a:ext cx="72405" cy="90494"/>
          </a:xfrm>
          <a:prstGeom prst="line">
            <a:avLst/>
          </a:prstGeom>
          <a:noFill/>
          <a:ln w="34925">
            <a:solidFill>
              <a:schemeClr val="tx1"/>
            </a:solidFill>
            <a:round/>
            <a:headEnd/>
            <a:tailEnd/>
          </a:ln>
        </p:spPr>
        <p:txBody>
          <a:bodyPr wrap="none">
            <a:prstTxWarp prst="textNoShape">
              <a:avLst/>
            </a:prstTxWarp>
          </a:bodyPr>
          <a:lstStyle/>
          <a:p>
            <a:endParaRPr lang="fr-FR"/>
          </a:p>
        </p:txBody>
      </p:sp>
      <p:grpSp>
        <p:nvGrpSpPr>
          <p:cNvPr id="4" name="Group 94"/>
          <p:cNvGrpSpPr>
            <a:grpSpLocks/>
          </p:cNvGrpSpPr>
          <p:nvPr/>
        </p:nvGrpSpPr>
        <p:grpSpPr bwMode="auto">
          <a:xfrm>
            <a:off x="3115820" y="1906327"/>
            <a:ext cx="174050" cy="197695"/>
            <a:chOff x="489" y="1218"/>
            <a:chExt cx="231" cy="213"/>
          </a:xfrm>
        </p:grpSpPr>
        <p:sp>
          <p:nvSpPr>
            <p:cNvPr id="60" name="Line 95"/>
            <p:cNvSpPr>
              <a:spLocks noChangeShapeType="1"/>
            </p:cNvSpPr>
            <p:nvPr/>
          </p:nvSpPr>
          <p:spPr bwMode="auto">
            <a:xfrm flipV="1">
              <a:off x="489" y="1335"/>
              <a:ext cx="96" cy="9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61" name="Line 96"/>
            <p:cNvSpPr>
              <a:spLocks noChangeShapeType="1"/>
            </p:cNvSpPr>
            <p:nvPr/>
          </p:nvSpPr>
          <p:spPr bwMode="auto">
            <a:xfrm>
              <a:off x="576" y="1344"/>
              <a:ext cx="144"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62" name="Line 97"/>
            <p:cNvSpPr>
              <a:spLocks noChangeShapeType="1"/>
            </p:cNvSpPr>
            <p:nvPr/>
          </p:nvSpPr>
          <p:spPr bwMode="auto">
            <a:xfrm flipV="1">
              <a:off x="567" y="1218"/>
              <a:ext cx="0" cy="96"/>
            </a:xfrm>
            <a:prstGeom prst="line">
              <a:avLst/>
            </a:prstGeom>
            <a:noFill/>
            <a:ln w="34925">
              <a:solidFill>
                <a:schemeClr val="tx1"/>
              </a:solidFill>
              <a:round/>
              <a:headEnd/>
              <a:tailEnd/>
            </a:ln>
          </p:spPr>
          <p:txBody>
            <a:bodyPr wrap="none">
              <a:prstTxWarp prst="textNoShape">
                <a:avLst/>
              </a:prstTxWarp>
            </a:bodyPr>
            <a:lstStyle/>
            <a:p>
              <a:endParaRPr lang="fr-FR"/>
            </a:p>
          </p:txBody>
        </p:sp>
      </p:grpSp>
      <p:sp>
        <p:nvSpPr>
          <p:cNvPr id="56" name="Oval 162"/>
          <p:cNvSpPr>
            <a:spLocks noChangeArrowheads="1"/>
          </p:cNvSpPr>
          <p:nvPr/>
        </p:nvSpPr>
        <p:spPr bwMode="auto">
          <a:xfrm>
            <a:off x="5086060" y="1787989"/>
            <a:ext cx="288226" cy="239462"/>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57" name="Oval 163"/>
          <p:cNvSpPr>
            <a:spLocks noChangeArrowheads="1"/>
          </p:cNvSpPr>
          <p:nvPr/>
        </p:nvSpPr>
        <p:spPr bwMode="auto">
          <a:xfrm>
            <a:off x="5102769" y="1580548"/>
            <a:ext cx="271517" cy="217186"/>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59" name="Oval 165"/>
          <p:cNvSpPr>
            <a:spLocks noChangeArrowheads="1"/>
          </p:cNvSpPr>
          <p:nvPr/>
        </p:nvSpPr>
        <p:spPr bwMode="auto">
          <a:xfrm>
            <a:off x="6067700" y="2850252"/>
            <a:ext cx="271517" cy="217186"/>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73" name="Rectangle 168"/>
          <p:cNvSpPr>
            <a:spLocks noChangeArrowheads="1"/>
          </p:cNvSpPr>
          <p:nvPr/>
        </p:nvSpPr>
        <p:spPr bwMode="auto">
          <a:xfrm>
            <a:off x="3860796" y="792162"/>
            <a:ext cx="1819275" cy="274638"/>
          </a:xfrm>
          <a:prstGeom prst="rect">
            <a:avLst/>
          </a:prstGeom>
          <a:noFill/>
          <a:ln w="9525">
            <a:noFill/>
            <a:miter lim="800000"/>
            <a:headEnd/>
            <a:tailEnd/>
          </a:ln>
        </p:spPr>
        <p:txBody>
          <a:bodyPr wrap="none">
            <a:prstTxWarp prst="textNoShape">
              <a:avLst/>
            </a:prstTxWarp>
            <a:spAutoFit/>
          </a:bodyPr>
          <a:lstStyle/>
          <a:p>
            <a:r>
              <a:rPr lang="fr-FR"/>
              <a:t>Affinity Chromatography</a:t>
            </a:r>
          </a:p>
        </p:txBody>
      </p:sp>
      <p:grpSp>
        <p:nvGrpSpPr>
          <p:cNvPr id="5" name="Group 166"/>
          <p:cNvGrpSpPr>
            <a:grpSpLocks/>
          </p:cNvGrpSpPr>
          <p:nvPr/>
        </p:nvGrpSpPr>
        <p:grpSpPr bwMode="auto">
          <a:xfrm>
            <a:off x="2841407" y="3368673"/>
            <a:ext cx="3759200" cy="587376"/>
            <a:chOff x="-127" y="1856"/>
            <a:chExt cx="2368" cy="370"/>
          </a:xfrm>
        </p:grpSpPr>
        <p:sp>
          <p:nvSpPr>
            <p:cNvPr id="75" name="Rectangle 19"/>
            <p:cNvSpPr>
              <a:spLocks/>
            </p:cNvSpPr>
            <p:nvPr/>
          </p:nvSpPr>
          <p:spPr bwMode="auto">
            <a:xfrm>
              <a:off x="717" y="1920"/>
              <a:ext cx="1524" cy="88"/>
            </a:xfrm>
            <a:prstGeom prst="rect">
              <a:avLst/>
            </a:prstGeom>
            <a:solidFill>
              <a:srgbClr val="FF6600"/>
            </a:solidFill>
            <a:ln w="9525">
              <a:noFill/>
              <a:miter lim="800000"/>
              <a:headEnd/>
              <a:tailEnd/>
            </a:ln>
          </p:spPr>
          <p:txBody>
            <a:bodyPr wrap="none" anchor="ctr">
              <a:prstTxWarp prst="textNoShape">
                <a:avLst/>
              </a:prstTxWarp>
            </a:bodyPr>
            <a:lstStyle/>
            <a:p>
              <a:endParaRPr lang="fr-FR"/>
            </a:p>
          </p:txBody>
        </p:sp>
        <p:sp>
          <p:nvSpPr>
            <p:cNvPr id="76" name="Rectangle 20"/>
            <p:cNvSpPr>
              <a:spLocks/>
            </p:cNvSpPr>
            <p:nvPr/>
          </p:nvSpPr>
          <p:spPr bwMode="auto">
            <a:xfrm>
              <a:off x="-127" y="1856"/>
              <a:ext cx="882" cy="194"/>
            </a:xfrm>
            <a:prstGeom prst="rect">
              <a:avLst/>
            </a:prstGeom>
            <a:noFill/>
            <a:ln w="9525">
              <a:noFill/>
              <a:miter lim="800000"/>
              <a:headEnd/>
              <a:tailEnd/>
            </a:ln>
          </p:spPr>
          <p:txBody>
            <a:bodyPr wrap="none">
              <a:prstTxWarp prst="textNoShape">
                <a:avLst/>
              </a:prstTxWarp>
              <a:spAutoFit/>
            </a:bodyPr>
            <a:lstStyle/>
            <a:p>
              <a:r>
                <a:rPr lang="fr-FR" sz="1400" dirty="0" err="1" smtClean="0">
                  <a:solidFill>
                    <a:srgbClr val="FF6600"/>
                  </a:solidFill>
                </a:rPr>
                <a:t>Insulator</a:t>
              </a:r>
              <a:r>
                <a:rPr lang="fr-FR" sz="1400" dirty="0" smtClean="0">
                  <a:solidFill>
                    <a:srgbClr val="FF6600"/>
                  </a:solidFill>
                </a:rPr>
                <a:t> </a:t>
              </a:r>
              <a:r>
                <a:rPr lang="fr-FR" sz="1400" dirty="0" err="1" smtClean="0">
                  <a:solidFill>
                    <a:srgbClr val="FF6600"/>
                  </a:solidFill>
                </a:rPr>
                <a:t>Protein</a:t>
              </a:r>
              <a:endParaRPr lang="fr-FR" sz="1400" dirty="0">
                <a:solidFill>
                  <a:srgbClr val="FF6600"/>
                </a:solidFill>
              </a:endParaRPr>
            </a:p>
          </p:txBody>
        </p:sp>
        <p:sp>
          <p:nvSpPr>
            <p:cNvPr id="77" name="Line 21"/>
            <p:cNvSpPr>
              <a:spLocks noChangeShapeType="1"/>
            </p:cNvSpPr>
            <p:nvPr/>
          </p:nvSpPr>
          <p:spPr bwMode="auto">
            <a:xfrm>
              <a:off x="740" y="2048"/>
              <a:ext cx="192"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78" name="Rectangle 29"/>
            <p:cNvSpPr>
              <a:spLocks/>
            </p:cNvSpPr>
            <p:nvPr/>
          </p:nvSpPr>
          <p:spPr bwMode="auto">
            <a:xfrm>
              <a:off x="1588" y="2032"/>
              <a:ext cx="514" cy="194"/>
            </a:xfrm>
            <a:prstGeom prst="rect">
              <a:avLst/>
            </a:prstGeom>
            <a:noFill/>
            <a:ln w="9525">
              <a:noFill/>
              <a:miter lim="800000"/>
              <a:headEnd/>
              <a:tailEnd/>
            </a:ln>
          </p:spPr>
          <p:txBody>
            <a:bodyPr wrap="none">
              <a:prstTxWarp prst="textNoShape">
                <a:avLst/>
              </a:prstTxWarp>
              <a:spAutoFit/>
            </a:bodyPr>
            <a:lstStyle/>
            <a:p>
              <a:r>
                <a:rPr lang="fr-FR" sz="1400" dirty="0">
                  <a:solidFill>
                    <a:srgbClr val="FF6600"/>
                  </a:solidFill>
                </a:rPr>
                <a:t>peptides</a:t>
              </a:r>
            </a:p>
          </p:txBody>
        </p:sp>
      </p:grpSp>
      <p:sp>
        <p:nvSpPr>
          <p:cNvPr id="86" name="Rectangle 67"/>
          <p:cNvSpPr>
            <a:spLocks noChangeArrowheads="1"/>
          </p:cNvSpPr>
          <p:nvPr/>
        </p:nvSpPr>
        <p:spPr bwMode="auto">
          <a:xfrm>
            <a:off x="6757984" y="1403346"/>
            <a:ext cx="531812" cy="1139825"/>
          </a:xfrm>
          <a:prstGeom prst="rect">
            <a:avLst/>
          </a:prstGeom>
          <a:solidFill>
            <a:srgbClr val="969696"/>
          </a:solidFill>
          <a:ln w="9525">
            <a:solidFill>
              <a:schemeClr val="tx1"/>
            </a:solidFill>
            <a:miter lim="800000"/>
            <a:headEnd/>
            <a:tailEnd/>
          </a:ln>
        </p:spPr>
        <p:txBody>
          <a:bodyPr wrap="none">
            <a:prstTxWarp prst="textNoShape">
              <a:avLst/>
            </a:prstTxWarp>
          </a:bodyPr>
          <a:lstStyle/>
          <a:p>
            <a:endParaRPr lang="fr-FR"/>
          </a:p>
        </p:txBody>
      </p:sp>
      <p:sp>
        <p:nvSpPr>
          <p:cNvPr id="87" name="Line 72"/>
          <p:cNvSpPr>
            <a:spLocks noChangeShapeType="1"/>
          </p:cNvSpPr>
          <p:nvPr/>
        </p:nvSpPr>
        <p:spPr bwMode="auto">
          <a:xfrm>
            <a:off x="6748459" y="1295396"/>
            <a:ext cx="0" cy="1355725"/>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88" name="Line 73"/>
          <p:cNvSpPr>
            <a:spLocks noChangeShapeType="1"/>
          </p:cNvSpPr>
          <p:nvPr/>
        </p:nvSpPr>
        <p:spPr bwMode="auto">
          <a:xfrm>
            <a:off x="7289796" y="1295396"/>
            <a:ext cx="0" cy="1355725"/>
          </a:xfrm>
          <a:prstGeom prst="line">
            <a:avLst/>
          </a:prstGeom>
          <a:noFill/>
          <a:ln w="9525">
            <a:solidFill>
              <a:schemeClr val="tx1"/>
            </a:solidFill>
            <a:round/>
            <a:headEnd/>
            <a:tailEnd/>
          </a:ln>
        </p:spPr>
        <p:txBody>
          <a:bodyPr wrap="none">
            <a:prstTxWarp prst="textNoShape">
              <a:avLst/>
            </a:prstTxWarp>
          </a:bodyPr>
          <a:lstStyle/>
          <a:p>
            <a:endParaRPr lang="fr-FR"/>
          </a:p>
        </p:txBody>
      </p:sp>
      <p:sp>
        <p:nvSpPr>
          <p:cNvPr id="99" name="Oval 163"/>
          <p:cNvSpPr>
            <a:spLocks noChangeArrowheads="1"/>
          </p:cNvSpPr>
          <p:nvPr/>
        </p:nvSpPr>
        <p:spPr bwMode="auto">
          <a:xfrm>
            <a:off x="6165332" y="1547809"/>
            <a:ext cx="271462" cy="217487"/>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101" name="Line 21"/>
          <p:cNvSpPr>
            <a:spLocks noChangeShapeType="1"/>
          </p:cNvSpPr>
          <p:nvPr/>
        </p:nvSpPr>
        <p:spPr bwMode="auto">
          <a:xfrm flipH="1">
            <a:off x="3704229" y="3716332"/>
            <a:ext cx="589740" cy="1461881"/>
          </a:xfrm>
          <a:prstGeom prst="line">
            <a:avLst/>
          </a:prstGeom>
          <a:noFill/>
          <a:ln w="28575">
            <a:solidFill>
              <a:schemeClr val="bg1"/>
            </a:solidFill>
            <a:prstDash val="sysDash"/>
            <a:round/>
            <a:headEnd/>
            <a:tailEnd/>
          </a:ln>
        </p:spPr>
        <p:txBody>
          <a:bodyPr wrap="none">
            <a:prstTxWarp prst="textNoShape">
              <a:avLst/>
            </a:prstTxWarp>
          </a:bodyPr>
          <a:lstStyle/>
          <a:p>
            <a:endParaRPr lang="fr-FR"/>
          </a:p>
        </p:txBody>
      </p:sp>
      <p:sp>
        <p:nvSpPr>
          <p:cNvPr id="102" name="Line 21"/>
          <p:cNvSpPr>
            <a:spLocks noChangeShapeType="1"/>
          </p:cNvSpPr>
          <p:nvPr/>
        </p:nvSpPr>
        <p:spPr bwMode="auto">
          <a:xfrm>
            <a:off x="6441317" y="4469861"/>
            <a:ext cx="36106" cy="843733"/>
          </a:xfrm>
          <a:prstGeom prst="line">
            <a:avLst/>
          </a:prstGeom>
          <a:noFill/>
          <a:ln w="28575">
            <a:solidFill>
              <a:srgbClr val="2B0EFF"/>
            </a:solidFill>
            <a:prstDash val="sysDash"/>
            <a:round/>
            <a:headEnd/>
            <a:tailEnd/>
          </a:ln>
        </p:spPr>
        <p:txBody>
          <a:bodyPr wrap="none">
            <a:prstTxWarp prst="textNoShape">
              <a:avLst/>
            </a:prstTxWarp>
          </a:bodyPr>
          <a:lstStyle/>
          <a:p>
            <a:endParaRPr lang="fr-FR"/>
          </a:p>
        </p:txBody>
      </p:sp>
      <p:sp>
        <p:nvSpPr>
          <p:cNvPr id="113" name="Oval 163"/>
          <p:cNvSpPr>
            <a:spLocks noChangeArrowheads="1"/>
          </p:cNvSpPr>
          <p:nvPr/>
        </p:nvSpPr>
        <p:spPr bwMode="auto">
          <a:xfrm>
            <a:off x="6704959" y="5330819"/>
            <a:ext cx="271463" cy="217488"/>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grpSp>
        <p:nvGrpSpPr>
          <p:cNvPr id="6" name="Grouper 123"/>
          <p:cNvGrpSpPr/>
          <p:nvPr/>
        </p:nvGrpSpPr>
        <p:grpSpPr>
          <a:xfrm>
            <a:off x="4344769" y="3729033"/>
            <a:ext cx="2175917" cy="647696"/>
            <a:chOff x="4344769" y="3729033"/>
            <a:chExt cx="2175917" cy="647696"/>
          </a:xfrm>
        </p:grpSpPr>
        <p:sp>
          <p:nvSpPr>
            <p:cNvPr id="79" name="Line 21"/>
            <p:cNvSpPr>
              <a:spLocks noChangeShapeType="1"/>
            </p:cNvSpPr>
            <p:nvPr/>
          </p:nvSpPr>
          <p:spPr bwMode="auto">
            <a:xfrm>
              <a:off x="4344769" y="3729033"/>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80" name="Line 21"/>
            <p:cNvSpPr>
              <a:spLocks noChangeShapeType="1"/>
            </p:cNvSpPr>
            <p:nvPr/>
          </p:nvSpPr>
          <p:spPr bwMode="auto">
            <a:xfrm>
              <a:off x="4522569" y="3779833"/>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81" name="Line 21"/>
            <p:cNvSpPr>
              <a:spLocks noChangeShapeType="1"/>
            </p:cNvSpPr>
            <p:nvPr/>
          </p:nvSpPr>
          <p:spPr bwMode="auto">
            <a:xfrm>
              <a:off x="4674969" y="3825871"/>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82" name="Line 21"/>
            <p:cNvSpPr>
              <a:spLocks noChangeShapeType="1"/>
            </p:cNvSpPr>
            <p:nvPr/>
          </p:nvSpPr>
          <p:spPr bwMode="auto">
            <a:xfrm>
              <a:off x="4827369" y="3881433"/>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83" name="Line 21"/>
            <p:cNvSpPr>
              <a:spLocks noChangeShapeType="1"/>
            </p:cNvSpPr>
            <p:nvPr/>
          </p:nvSpPr>
          <p:spPr bwMode="auto">
            <a:xfrm>
              <a:off x="4979769" y="3932233"/>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84" name="Line 21"/>
            <p:cNvSpPr>
              <a:spLocks noChangeShapeType="1"/>
            </p:cNvSpPr>
            <p:nvPr/>
          </p:nvSpPr>
          <p:spPr bwMode="auto">
            <a:xfrm>
              <a:off x="5132169" y="3970333"/>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85" name="Line 21"/>
            <p:cNvSpPr>
              <a:spLocks noChangeShapeType="1"/>
            </p:cNvSpPr>
            <p:nvPr/>
          </p:nvSpPr>
          <p:spPr bwMode="auto">
            <a:xfrm>
              <a:off x="5233769" y="4021133"/>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127" name="Line 21"/>
            <p:cNvSpPr>
              <a:spLocks noChangeShapeType="1"/>
            </p:cNvSpPr>
            <p:nvPr/>
          </p:nvSpPr>
          <p:spPr bwMode="auto">
            <a:xfrm>
              <a:off x="5293020" y="4067696"/>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128" name="Line 21"/>
            <p:cNvSpPr>
              <a:spLocks noChangeShapeType="1"/>
            </p:cNvSpPr>
            <p:nvPr/>
          </p:nvSpPr>
          <p:spPr bwMode="auto">
            <a:xfrm>
              <a:off x="5470820" y="4118496"/>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129" name="Line 21"/>
            <p:cNvSpPr>
              <a:spLocks noChangeShapeType="1"/>
            </p:cNvSpPr>
            <p:nvPr/>
          </p:nvSpPr>
          <p:spPr bwMode="auto">
            <a:xfrm>
              <a:off x="5623220" y="4164534"/>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130" name="Line 21"/>
            <p:cNvSpPr>
              <a:spLocks noChangeShapeType="1"/>
            </p:cNvSpPr>
            <p:nvPr/>
          </p:nvSpPr>
          <p:spPr bwMode="auto">
            <a:xfrm>
              <a:off x="5775620" y="4220096"/>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131" name="Line 21"/>
            <p:cNvSpPr>
              <a:spLocks noChangeShapeType="1"/>
            </p:cNvSpPr>
            <p:nvPr/>
          </p:nvSpPr>
          <p:spPr bwMode="auto">
            <a:xfrm>
              <a:off x="5928020" y="4270896"/>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132" name="Line 21"/>
            <p:cNvSpPr>
              <a:spLocks noChangeShapeType="1"/>
            </p:cNvSpPr>
            <p:nvPr/>
          </p:nvSpPr>
          <p:spPr bwMode="auto">
            <a:xfrm>
              <a:off x="6080420" y="4308996"/>
              <a:ext cx="304800" cy="0"/>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133" name="Line 21"/>
            <p:cNvSpPr>
              <a:spLocks noChangeShapeType="1"/>
            </p:cNvSpPr>
            <p:nvPr/>
          </p:nvSpPr>
          <p:spPr bwMode="auto">
            <a:xfrm>
              <a:off x="6215886" y="4376729"/>
              <a:ext cx="304800" cy="0"/>
            </a:xfrm>
            <a:prstGeom prst="line">
              <a:avLst/>
            </a:prstGeom>
            <a:noFill/>
            <a:ln w="57150" cap="flat" cmpd="sng" algn="ctr">
              <a:solidFill>
                <a:srgbClr val="FF6600"/>
              </a:solidFill>
              <a:prstDash val="solid"/>
              <a:round/>
              <a:headEnd type="none" w="med" len="med"/>
              <a:tailEnd type="none" w="med" len="med"/>
            </a:ln>
          </p:spPr>
          <p:txBody>
            <a:bodyPr wrap="none" anchor="ctr">
              <a:prstTxWarp prst="textNoShape">
                <a:avLst/>
              </a:prstTxWarp>
            </a:bodyPr>
            <a:lstStyle/>
            <a:p>
              <a:endParaRPr lang="fr-FR"/>
            </a:p>
          </p:txBody>
        </p:sp>
      </p:grpSp>
      <p:sp>
        <p:nvSpPr>
          <p:cNvPr id="135" name="Line 21"/>
          <p:cNvSpPr>
            <a:spLocks noChangeShapeType="1"/>
          </p:cNvSpPr>
          <p:nvPr/>
        </p:nvSpPr>
        <p:spPr bwMode="auto">
          <a:xfrm>
            <a:off x="5111003" y="4851640"/>
            <a:ext cx="0" cy="313791"/>
          </a:xfrm>
          <a:prstGeom prst="line">
            <a:avLst/>
          </a:prstGeom>
          <a:noFill/>
          <a:ln w="28575">
            <a:solidFill>
              <a:srgbClr val="FF6600"/>
            </a:solidFill>
            <a:round/>
            <a:headEnd/>
            <a:tailEnd type="triangle"/>
          </a:ln>
        </p:spPr>
        <p:txBody>
          <a:bodyPr wrap="none" anchor="ctr">
            <a:prstTxWarp prst="textNoShape">
              <a:avLst/>
            </a:prstTxWarp>
          </a:bodyPr>
          <a:lstStyle/>
          <a:p>
            <a:endParaRPr lang="fr-FR"/>
          </a:p>
        </p:txBody>
      </p:sp>
      <p:sp>
        <p:nvSpPr>
          <p:cNvPr id="136" name="Line 21"/>
          <p:cNvSpPr>
            <a:spLocks noChangeShapeType="1"/>
          </p:cNvSpPr>
          <p:nvPr/>
        </p:nvSpPr>
        <p:spPr bwMode="auto">
          <a:xfrm flipH="1">
            <a:off x="5110058" y="4067697"/>
            <a:ext cx="221881" cy="792688"/>
          </a:xfrm>
          <a:prstGeom prst="line">
            <a:avLst/>
          </a:prstGeom>
          <a:noFill/>
          <a:ln w="28575">
            <a:solidFill>
              <a:srgbClr val="FF6600"/>
            </a:solidFill>
            <a:round/>
            <a:headEnd/>
            <a:tailEnd/>
          </a:ln>
        </p:spPr>
        <p:txBody>
          <a:bodyPr wrap="none" anchor="ctr">
            <a:prstTxWarp prst="textNoShape">
              <a:avLst/>
            </a:prstTxWarp>
          </a:bodyPr>
          <a:lstStyle/>
          <a:p>
            <a:endParaRPr lang="fr-FR"/>
          </a:p>
        </p:txBody>
      </p:sp>
      <p:sp>
        <p:nvSpPr>
          <p:cNvPr id="137" name="ZoneTexte 136"/>
          <p:cNvSpPr txBox="1"/>
          <p:nvPr/>
        </p:nvSpPr>
        <p:spPr>
          <a:xfrm>
            <a:off x="4856061" y="4317995"/>
            <a:ext cx="401773" cy="261610"/>
          </a:xfrm>
          <a:prstGeom prst="rect">
            <a:avLst/>
          </a:prstGeom>
          <a:noFill/>
        </p:spPr>
        <p:txBody>
          <a:bodyPr wrap="none" rtlCol="0">
            <a:spAutoFit/>
          </a:bodyPr>
          <a:lstStyle/>
          <a:p>
            <a:r>
              <a:rPr lang="fr-FR" sz="1100" dirty="0" smtClean="0">
                <a:solidFill>
                  <a:srgbClr val="FF6600"/>
                </a:solidFill>
              </a:rPr>
              <a:t>p10</a:t>
            </a:r>
            <a:endParaRPr lang="fr-FR" sz="1100" dirty="0">
              <a:solidFill>
                <a:srgbClr val="FF6600"/>
              </a:solidFill>
            </a:endParaRPr>
          </a:p>
        </p:txBody>
      </p:sp>
      <p:grpSp>
        <p:nvGrpSpPr>
          <p:cNvPr id="7" name="Grouper 224"/>
          <p:cNvGrpSpPr/>
          <p:nvPr/>
        </p:nvGrpSpPr>
        <p:grpSpPr>
          <a:xfrm>
            <a:off x="687614" y="3825871"/>
            <a:ext cx="1856647" cy="1634352"/>
            <a:chOff x="3168161" y="1956019"/>
            <a:chExt cx="1856647" cy="1634352"/>
          </a:xfrm>
        </p:grpSpPr>
        <p:sp>
          <p:nvSpPr>
            <p:cNvPr id="154" name="Freeform 42"/>
            <p:cNvSpPr>
              <a:spLocks/>
            </p:cNvSpPr>
            <p:nvPr/>
          </p:nvSpPr>
          <p:spPr bwMode="auto">
            <a:xfrm rot="11804957">
              <a:off x="4333147" y="1956019"/>
              <a:ext cx="691661" cy="1504435"/>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155" name="AutoShape 7"/>
            <p:cNvSpPr>
              <a:spLocks/>
            </p:cNvSpPr>
            <p:nvPr/>
          </p:nvSpPr>
          <p:spPr bwMode="auto">
            <a:xfrm>
              <a:off x="4266390" y="32928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pic>
          <p:nvPicPr>
            <p:cNvPr id="156" name="Picture 68"/>
            <p:cNvPicPr>
              <a:picLocks noChangeAspect="1"/>
            </p:cNvPicPr>
            <p:nvPr/>
          </p:nvPicPr>
          <p:blipFill>
            <a:blip r:embed="rId2"/>
            <a:srcRect/>
            <a:stretch>
              <a:fillRect/>
            </a:stretch>
          </p:blipFill>
          <p:spPr bwMode="auto">
            <a:xfrm>
              <a:off x="3168161" y="3328433"/>
              <a:ext cx="1100138" cy="261938"/>
            </a:xfrm>
            <a:prstGeom prst="rect">
              <a:avLst/>
            </a:prstGeom>
            <a:noFill/>
            <a:ln w="9525">
              <a:noFill/>
              <a:miter lim="800000"/>
              <a:headEnd/>
              <a:tailEnd/>
            </a:ln>
          </p:spPr>
        </p:pic>
      </p:grpSp>
      <p:grpSp>
        <p:nvGrpSpPr>
          <p:cNvPr id="8" name="Group 1087"/>
          <p:cNvGrpSpPr>
            <a:grpSpLocks/>
          </p:cNvGrpSpPr>
          <p:nvPr/>
        </p:nvGrpSpPr>
        <p:grpSpPr bwMode="auto">
          <a:xfrm rot="16877770">
            <a:off x="1530918" y="4564368"/>
            <a:ext cx="388189" cy="231702"/>
            <a:chOff x="3738" y="1052"/>
            <a:chExt cx="384" cy="146"/>
          </a:xfrm>
        </p:grpSpPr>
        <p:grpSp>
          <p:nvGrpSpPr>
            <p:cNvPr id="9" name="Group 36"/>
            <p:cNvGrpSpPr>
              <a:grpSpLocks/>
            </p:cNvGrpSpPr>
            <p:nvPr/>
          </p:nvGrpSpPr>
          <p:grpSpPr bwMode="auto">
            <a:xfrm>
              <a:off x="3738" y="1052"/>
              <a:ext cx="312" cy="6"/>
              <a:chOff x="191" y="-50"/>
              <a:chExt cx="429" cy="6"/>
            </a:xfrm>
          </p:grpSpPr>
          <p:sp>
            <p:nvSpPr>
              <p:cNvPr id="161" name="Line 37"/>
              <p:cNvSpPr>
                <a:spLocks noChangeShapeType="1"/>
              </p:cNvSpPr>
              <p:nvPr/>
            </p:nvSpPr>
            <p:spPr bwMode="auto">
              <a:xfrm>
                <a:off x="282" y="-45"/>
                <a:ext cx="338"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162" name="Line 38"/>
              <p:cNvSpPr>
                <a:spLocks noChangeShapeType="1"/>
              </p:cNvSpPr>
              <p:nvPr/>
            </p:nvSpPr>
            <p:spPr bwMode="auto">
              <a:xfrm>
                <a:off x="191" y="-50"/>
                <a:ext cx="337"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159" name="Line 42"/>
            <p:cNvSpPr>
              <a:spLocks noChangeShapeType="1"/>
            </p:cNvSpPr>
            <p:nvPr/>
          </p:nvSpPr>
          <p:spPr bwMode="auto">
            <a:xfrm>
              <a:off x="3752" y="105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160" name="Line 43"/>
            <p:cNvSpPr>
              <a:spLocks noChangeShapeType="1"/>
            </p:cNvSpPr>
            <p:nvPr/>
          </p:nvSpPr>
          <p:spPr bwMode="auto">
            <a:xfrm>
              <a:off x="3738" y="118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pic>
        <p:nvPicPr>
          <p:cNvPr id="163" name="Picture 68"/>
          <p:cNvPicPr>
            <a:picLocks noChangeAspect="1"/>
          </p:cNvPicPr>
          <p:nvPr/>
        </p:nvPicPr>
        <p:blipFill>
          <a:blip r:embed="rId2"/>
          <a:srcRect/>
          <a:stretch>
            <a:fillRect/>
          </a:stretch>
        </p:blipFill>
        <p:spPr bwMode="auto">
          <a:xfrm rot="3036705">
            <a:off x="2114386" y="5432641"/>
            <a:ext cx="535140" cy="366552"/>
          </a:xfrm>
          <a:prstGeom prst="rect">
            <a:avLst/>
          </a:prstGeom>
          <a:noFill/>
          <a:ln w="9525">
            <a:noFill/>
            <a:miter lim="800000"/>
            <a:headEnd/>
            <a:tailEnd/>
          </a:ln>
        </p:spPr>
      </p:pic>
      <p:sp>
        <p:nvSpPr>
          <p:cNvPr id="164" name="Oval 133"/>
          <p:cNvSpPr>
            <a:spLocks noChangeArrowheads="1"/>
          </p:cNvSpPr>
          <p:nvPr/>
        </p:nvSpPr>
        <p:spPr bwMode="auto">
          <a:xfrm>
            <a:off x="1644342" y="4753785"/>
            <a:ext cx="439836" cy="447254"/>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a:r>
              <a:rPr lang="fr-FR" sz="1200" b="1" dirty="0" smtClean="0">
                <a:solidFill>
                  <a:schemeClr val="tx1"/>
                </a:solidFill>
              </a:rPr>
              <a:t>IBP</a:t>
            </a:r>
            <a:endParaRPr lang="fr-FR" sz="1200" b="1" dirty="0">
              <a:solidFill>
                <a:schemeClr val="tx1"/>
              </a:solidFill>
            </a:endParaRPr>
          </a:p>
        </p:txBody>
      </p:sp>
      <p:sp>
        <p:nvSpPr>
          <p:cNvPr id="166" name="Oval 133"/>
          <p:cNvSpPr>
            <a:spLocks noChangeArrowheads="1"/>
          </p:cNvSpPr>
          <p:nvPr/>
        </p:nvSpPr>
        <p:spPr bwMode="auto">
          <a:xfrm>
            <a:off x="2025955" y="5051161"/>
            <a:ext cx="360206" cy="294247"/>
          </a:xfrm>
          <a:prstGeom prst="ellipse">
            <a:avLst/>
          </a:prstGeom>
          <a:solidFill>
            <a:srgbClr val="008000"/>
          </a:solidFill>
          <a:ln w="9525">
            <a:solidFill>
              <a:schemeClr val="tx1"/>
            </a:solidFill>
            <a:round/>
            <a:headEnd/>
            <a:tailEnd/>
          </a:ln>
        </p:spPr>
        <p:txBody>
          <a:bodyPr wrap="none" anchor="ctr">
            <a:prstTxWarp prst="textNoShape">
              <a:avLst/>
            </a:prstTxWarp>
          </a:bodyPr>
          <a:lstStyle/>
          <a:p>
            <a:pPr algn="ctr"/>
            <a:endParaRPr lang="fr-FR" sz="1400" b="1" dirty="0"/>
          </a:p>
        </p:txBody>
      </p:sp>
      <p:sp>
        <p:nvSpPr>
          <p:cNvPr id="167" name="AutoShape 7"/>
          <p:cNvSpPr>
            <a:spLocks/>
          </p:cNvSpPr>
          <p:nvPr/>
        </p:nvSpPr>
        <p:spPr bwMode="auto">
          <a:xfrm>
            <a:off x="2065243" y="5251564"/>
            <a:ext cx="160338" cy="214313"/>
          </a:xfrm>
          <a:prstGeom prst="triangle">
            <a:avLst>
              <a:gd name="adj" fmla="val 50000"/>
            </a:avLst>
          </a:prstGeom>
          <a:solidFill>
            <a:srgbClr val="00FF00"/>
          </a:solidFill>
          <a:ln w="19050">
            <a:solidFill>
              <a:schemeClr val="tx1"/>
            </a:solidFill>
            <a:miter lim="800000"/>
            <a:headEnd/>
            <a:tailEnd/>
          </a:ln>
        </p:spPr>
        <p:txBody>
          <a:bodyPr lIns="0" tIns="0" rIns="0" bIns="0">
            <a:prstTxWarp prst="textNoShape">
              <a:avLst/>
            </a:prstTxWarp>
          </a:bodyPr>
          <a:lstStyle/>
          <a:p>
            <a:endParaRPr lang="fr-FR" sz="1200"/>
          </a:p>
        </p:txBody>
      </p:sp>
      <p:pic>
        <p:nvPicPr>
          <p:cNvPr id="169" name="Image 168"/>
          <p:cNvPicPr>
            <a:picLocks noChangeAspect="1"/>
          </p:cNvPicPr>
          <p:nvPr/>
        </p:nvPicPr>
        <p:blipFill>
          <a:blip r:embed="rId3"/>
          <a:stretch>
            <a:fillRect/>
          </a:stretch>
        </p:blipFill>
        <p:spPr>
          <a:xfrm>
            <a:off x="3689732" y="5281607"/>
            <a:ext cx="2910875" cy="913112"/>
          </a:xfrm>
          <a:prstGeom prst="rect">
            <a:avLst/>
          </a:prstGeom>
        </p:spPr>
      </p:pic>
      <p:sp>
        <p:nvSpPr>
          <p:cNvPr id="139" name="ZoneTexte 138"/>
          <p:cNvSpPr txBox="1"/>
          <p:nvPr/>
        </p:nvSpPr>
        <p:spPr>
          <a:xfrm>
            <a:off x="6299631" y="2759150"/>
            <a:ext cx="780682" cy="369332"/>
          </a:xfrm>
          <a:prstGeom prst="rect">
            <a:avLst/>
          </a:prstGeom>
          <a:noFill/>
        </p:spPr>
        <p:txBody>
          <a:bodyPr wrap="none" rtlCol="0">
            <a:spAutoFit/>
          </a:bodyPr>
          <a:lstStyle/>
          <a:p>
            <a:r>
              <a:rPr lang="en-US" b="1" dirty="0" smtClean="0"/>
              <a:t>CP190</a:t>
            </a:r>
            <a:endParaRPr lang="fr-FR" dirty="0"/>
          </a:p>
        </p:txBody>
      </p:sp>
      <p:sp>
        <p:nvSpPr>
          <p:cNvPr id="141" name="ZoneTexte 140"/>
          <p:cNvSpPr txBox="1"/>
          <p:nvPr/>
        </p:nvSpPr>
        <p:spPr>
          <a:xfrm>
            <a:off x="3048000" y="152400"/>
            <a:ext cx="3583032" cy="707886"/>
          </a:xfrm>
          <a:prstGeom prst="rect">
            <a:avLst/>
          </a:prstGeom>
          <a:noFill/>
        </p:spPr>
        <p:txBody>
          <a:bodyPr wrap="none" rtlCol="0">
            <a:spAutoFit/>
          </a:bodyPr>
          <a:lstStyle/>
          <a:p>
            <a:pPr algn="ctr"/>
            <a:r>
              <a:rPr lang="fr-FR" sz="2000" b="1" dirty="0" err="1" smtClean="0">
                <a:solidFill>
                  <a:schemeClr val="bg1"/>
                </a:solidFill>
              </a:rPr>
              <a:t>Functionnal</a:t>
            </a:r>
            <a:r>
              <a:rPr lang="fr-FR" sz="2000" b="1" dirty="0" smtClean="0">
                <a:solidFill>
                  <a:schemeClr val="bg1"/>
                </a:solidFill>
              </a:rPr>
              <a:t> mutant of looping</a:t>
            </a:r>
          </a:p>
          <a:p>
            <a:pPr algn="ctr"/>
            <a:r>
              <a:rPr lang="fr-FR" sz="2000" b="1" dirty="0" smtClean="0">
                <a:solidFill>
                  <a:schemeClr val="bg1"/>
                </a:solidFill>
              </a:rPr>
              <a:t>(a </a:t>
            </a:r>
            <a:r>
              <a:rPr lang="fr-FR" sz="2000" b="1" dirty="0" err="1" smtClean="0">
                <a:solidFill>
                  <a:schemeClr val="bg1"/>
                </a:solidFill>
              </a:rPr>
              <a:t>novel</a:t>
            </a:r>
            <a:r>
              <a:rPr lang="fr-FR" sz="2000" b="1" dirty="0" smtClean="0">
                <a:solidFill>
                  <a:schemeClr val="bg1"/>
                </a:solidFill>
              </a:rPr>
              <a:t> </a:t>
            </a:r>
            <a:r>
              <a:rPr lang="fr-FR" sz="2000" b="1" dirty="0" err="1" smtClean="0">
                <a:solidFill>
                  <a:schemeClr val="bg1"/>
                </a:solidFill>
              </a:rPr>
              <a:t>Biochemical</a:t>
            </a:r>
            <a:r>
              <a:rPr lang="fr-FR" sz="2000" b="1" dirty="0" smtClean="0">
                <a:solidFill>
                  <a:schemeClr val="bg1"/>
                </a:solidFill>
              </a:rPr>
              <a:t> technique) </a:t>
            </a:r>
            <a:endParaRPr lang="fr-FR" sz="2000" b="1" dirty="0">
              <a:solidFill>
                <a:schemeClr val="bg1"/>
              </a:solidFill>
            </a:endParaRPr>
          </a:p>
        </p:txBody>
      </p:sp>
      <p:sp>
        <p:nvSpPr>
          <p:cNvPr id="134" name="ZoneTexte 133"/>
          <p:cNvSpPr txBox="1"/>
          <p:nvPr/>
        </p:nvSpPr>
        <p:spPr>
          <a:xfrm>
            <a:off x="5892801" y="1303868"/>
            <a:ext cx="733619" cy="307777"/>
          </a:xfrm>
          <a:prstGeom prst="rect">
            <a:avLst/>
          </a:prstGeom>
          <a:noFill/>
        </p:spPr>
        <p:txBody>
          <a:bodyPr wrap="none" rtlCol="0">
            <a:spAutoFit/>
          </a:bodyPr>
          <a:lstStyle/>
          <a:p>
            <a:r>
              <a:rPr lang="en-US" sz="1400" b="1" dirty="0" smtClean="0">
                <a:solidFill>
                  <a:schemeClr val="tx1"/>
                </a:solidFill>
              </a:rPr>
              <a:t>CP190</a:t>
            </a:r>
            <a:endParaRPr lang="fr-FR" sz="1400" dirty="0">
              <a:solidFill>
                <a:schemeClr val="tx1"/>
              </a:solidFill>
            </a:endParaRPr>
          </a:p>
        </p:txBody>
      </p:sp>
      <p:grpSp>
        <p:nvGrpSpPr>
          <p:cNvPr id="10" name="Grouper 124"/>
          <p:cNvGrpSpPr/>
          <p:nvPr/>
        </p:nvGrpSpPr>
        <p:grpSpPr>
          <a:xfrm>
            <a:off x="5931759" y="1756829"/>
            <a:ext cx="1170013" cy="569924"/>
            <a:chOff x="5931759" y="1756829"/>
            <a:chExt cx="1170013" cy="569924"/>
          </a:xfrm>
        </p:grpSpPr>
        <p:grpSp>
          <p:nvGrpSpPr>
            <p:cNvPr id="13" name="Group 74"/>
            <p:cNvGrpSpPr>
              <a:grpSpLocks/>
            </p:cNvGrpSpPr>
            <p:nvPr/>
          </p:nvGrpSpPr>
          <p:grpSpPr bwMode="auto">
            <a:xfrm>
              <a:off x="5952131" y="1948094"/>
              <a:ext cx="207467" cy="176812"/>
              <a:chOff x="548" y="1232"/>
              <a:chExt cx="273" cy="215"/>
            </a:xfrm>
          </p:grpSpPr>
          <p:sp>
            <p:nvSpPr>
              <p:cNvPr id="63" name="Line 75"/>
              <p:cNvSpPr>
                <a:spLocks noChangeShapeType="1"/>
              </p:cNvSpPr>
              <p:nvPr/>
            </p:nvSpPr>
            <p:spPr bwMode="auto">
              <a:xfrm flipV="1">
                <a:off x="548" y="1322"/>
                <a:ext cx="95" cy="96"/>
              </a:xfrm>
              <a:prstGeom prst="line">
                <a:avLst/>
              </a:prstGeom>
              <a:noFill/>
              <a:ln w="34925">
                <a:solidFill>
                  <a:schemeClr val="tx1"/>
                </a:solidFill>
                <a:round/>
                <a:headEnd/>
                <a:tailEnd/>
              </a:ln>
            </p:spPr>
            <p:txBody>
              <a:bodyPr wrap="none">
                <a:prstTxWarp prst="textNoShape">
                  <a:avLst/>
                </a:prstTxWarp>
              </a:bodyPr>
              <a:lstStyle/>
              <a:p>
                <a:endParaRPr lang="fr-FR"/>
              </a:p>
            </p:txBody>
          </p:sp>
          <p:grpSp>
            <p:nvGrpSpPr>
              <p:cNvPr id="38" name="Group 76"/>
              <p:cNvGrpSpPr>
                <a:grpSpLocks/>
              </p:cNvGrpSpPr>
              <p:nvPr/>
            </p:nvGrpSpPr>
            <p:grpSpPr bwMode="auto">
              <a:xfrm>
                <a:off x="580" y="1232"/>
                <a:ext cx="241" cy="215"/>
                <a:chOff x="532" y="1232"/>
                <a:chExt cx="241" cy="215"/>
              </a:xfrm>
            </p:grpSpPr>
            <p:sp>
              <p:nvSpPr>
                <p:cNvPr id="65" name="Line 77"/>
                <p:cNvSpPr>
                  <a:spLocks noChangeShapeType="1"/>
                </p:cNvSpPr>
                <p:nvPr/>
              </p:nvSpPr>
              <p:spPr bwMode="auto">
                <a:xfrm flipV="1">
                  <a:off x="532" y="1351"/>
                  <a:ext cx="95" cy="96"/>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66" name="Line 78"/>
                <p:cNvSpPr>
                  <a:spLocks noChangeShapeType="1"/>
                </p:cNvSpPr>
                <p:nvPr/>
              </p:nvSpPr>
              <p:spPr bwMode="auto">
                <a:xfrm>
                  <a:off x="630" y="1356"/>
                  <a:ext cx="143"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67" name="Line 79"/>
                <p:cNvSpPr>
                  <a:spLocks noChangeShapeType="1"/>
                </p:cNvSpPr>
                <p:nvPr/>
              </p:nvSpPr>
              <p:spPr bwMode="auto">
                <a:xfrm flipV="1">
                  <a:off x="609" y="1232"/>
                  <a:ext cx="0" cy="96"/>
                </a:xfrm>
                <a:prstGeom prst="line">
                  <a:avLst/>
                </a:prstGeom>
                <a:noFill/>
                <a:ln w="34925">
                  <a:solidFill>
                    <a:schemeClr val="tx1"/>
                  </a:solidFill>
                  <a:round/>
                  <a:headEnd/>
                  <a:tailEnd/>
                </a:ln>
              </p:spPr>
              <p:txBody>
                <a:bodyPr wrap="none">
                  <a:prstTxWarp prst="textNoShape">
                    <a:avLst/>
                  </a:prstTxWarp>
                </a:bodyPr>
                <a:lstStyle/>
                <a:p>
                  <a:endParaRPr lang="fr-FR"/>
                </a:p>
              </p:txBody>
            </p:sp>
          </p:grpSp>
        </p:grpSp>
        <p:sp>
          <p:nvSpPr>
            <p:cNvPr id="89" name="Line 79"/>
            <p:cNvSpPr>
              <a:spLocks noChangeShapeType="1"/>
            </p:cNvSpPr>
            <p:nvPr/>
          </p:nvSpPr>
          <p:spPr bwMode="auto">
            <a:xfrm flipV="1">
              <a:off x="6813546" y="1939921"/>
              <a:ext cx="0" cy="79375"/>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91" name="Line 77"/>
            <p:cNvSpPr>
              <a:spLocks noChangeShapeType="1"/>
            </p:cNvSpPr>
            <p:nvPr/>
          </p:nvSpPr>
          <p:spPr bwMode="auto">
            <a:xfrm flipV="1">
              <a:off x="6756396" y="2031996"/>
              <a:ext cx="73025" cy="79375"/>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92" name="Line 78"/>
            <p:cNvSpPr>
              <a:spLocks noChangeShapeType="1"/>
            </p:cNvSpPr>
            <p:nvPr/>
          </p:nvSpPr>
          <p:spPr bwMode="auto">
            <a:xfrm>
              <a:off x="6821484" y="2039934"/>
              <a:ext cx="109537" cy="0"/>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93" name="Line 77"/>
            <p:cNvSpPr>
              <a:spLocks noChangeShapeType="1"/>
            </p:cNvSpPr>
            <p:nvPr/>
          </p:nvSpPr>
          <p:spPr bwMode="auto">
            <a:xfrm flipV="1">
              <a:off x="6747929" y="2004479"/>
              <a:ext cx="71438" cy="77788"/>
            </a:xfrm>
            <a:prstGeom prst="line">
              <a:avLst/>
            </a:prstGeom>
            <a:noFill/>
            <a:ln w="34925">
              <a:solidFill>
                <a:schemeClr val="tx1"/>
              </a:solidFill>
              <a:round/>
              <a:headEnd/>
              <a:tailEnd/>
            </a:ln>
          </p:spPr>
          <p:txBody>
            <a:bodyPr wrap="none">
              <a:prstTxWarp prst="textNoShape">
                <a:avLst/>
              </a:prstTxWarp>
            </a:bodyPr>
            <a:lstStyle/>
            <a:p>
              <a:endParaRPr lang="fr-FR"/>
            </a:p>
          </p:txBody>
        </p:sp>
        <p:sp>
          <p:nvSpPr>
            <p:cNvPr id="94" name="Oval 164"/>
            <p:cNvSpPr>
              <a:spLocks noChangeArrowheads="1"/>
            </p:cNvSpPr>
            <p:nvPr/>
          </p:nvSpPr>
          <p:spPr bwMode="auto">
            <a:xfrm>
              <a:off x="6053677" y="1798634"/>
              <a:ext cx="288925" cy="239712"/>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96" name="Line 21"/>
            <p:cNvSpPr>
              <a:spLocks noChangeShapeType="1"/>
            </p:cNvSpPr>
            <p:nvPr/>
          </p:nvSpPr>
          <p:spPr bwMode="auto">
            <a:xfrm flipV="1">
              <a:off x="6035641" y="1816095"/>
              <a:ext cx="34925" cy="46037"/>
            </a:xfrm>
            <a:prstGeom prst="line">
              <a:avLst/>
            </a:prstGeom>
            <a:noFill/>
            <a:ln w="28575">
              <a:solidFill>
                <a:srgbClr val="FF000C"/>
              </a:solidFill>
              <a:round/>
              <a:headEnd/>
              <a:tailEnd/>
            </a:ln>
          </p:spPr>
          <p:txBody>
            <a:bodyPr wrap="none">
              <a:prstTxWarp prst="textNoShape">
                <a:avLst/>
              </a:prstTxWarp>
            </a:bodyPr>
            <a:lstStyle/>
            <a:p>
              <a:endParaRPr lang="fr-FR"/>
            </a:p>
          </p:txBody>
        </p:sp>
        <p:sp>
          <p:nvSpPr>
            <p:cNvPr id="97" name="Line 21"/>
            <p:cNvSpPr>
              <a:spLocks noChangeShapeType="1"/>
            </p:cNvSpPr>
            <p:nvPr/>
          </p:nvSpPr>
          <p:spPr bwMode="auto">
            <a:xfrm flipV="1">
              <a:off x="6247837" y="2045226"/>
              <a:ext cx="85725" cy="33337"/>
            </a:xfrm>
            <a:prstGeom prst="line">
              <a:avLst/>
            </a:prstGeom>
            <a:noFill/>
            <a:ln w="28575">
              <a:solidFill>
                <a:srgbClr val="FF000C"/>
              </a:solidFill>
              <a:round/>
              <a:headEnd/>
              <a:tailEnd/>
            </a:ln>
          </p:spPr>
          <p:txBody>
            <a:bodyPr wrap="none">
              <a:prstTxWarp prst="textNoShape">
                <a:avLst/>
              </a:prstTxWarp>
            </a:bodyPr>
            <a:lstStyle/>
            <a:p>
              <a:endParaRPr lang="fr-FR"/>
            </a:p>
          </p:txBody>
        </p:sp>
        <p:sp>
          <p:nvSpPr>
            <p:cNvPr id="98" name="Line 21"/>
            <p:cNvSpPr>
              <a:spLocks noChangeShapeType="1"/>
            </p:cNvSpPr>
            <p:nvPr/>
          </p:nvSpPr>
          <p:spPr bwMode="auto">
            <a:xfrm flipV="1">
              <a:off x="6380595" y="1920126"/>
              <a:ext cx="2749" cy="74465"/>
            </a:xfrm>
            <a:prstGeom prst="line">
              <a:avLst/>
            </a:prstGeom>
            <a:noFill/>
            <a:ln w="28575">
              <a:solidFill>
                <a:srgbClr val="FF000C"/>
              </a:solidFill>
              <a:round/>
              <a:headEnd/>
              <a:tailEnd/>
            </a:ln>
          </p:spPr>
          <p:txBody>
            <a:bodyPr wrap="none">
              <a:prstTxWarp prst="textNoShape">
                <a:avLst/>
              </a:prstTxWarp>
            </a:bodyPr>
            <a:lstStyle/>
            <a:p>
              <a:endParaRPr lang="fr-FR"/>
            </a:p>
          </p:txBody>
        </p:sp>
        <p:sp>
          <p:nvSpPr>
            <p:cNvPr id="100" name="Line 21"/>
            <p:cNvSpPr>
              <a:spLocks noChangeShapeType="1"/>
            </p:cNvSpPr>
            <p:nvPr/>
          </p:nvSpPr>
          <p:spPr bwMode="auto">
            <a:xfrm flipH="1" flipV="1">
              <a:off x="6328840" y="1816098"/>
              <a:ext cx="55989" cy="50015"/>
            </a:xfrm>
            <a:prstGeom prst="line">
              <a:avLst/>
            </a:prstGeom>
            <a:noFill/>
            <a:ln w="28575">
              <a:solidFill>
                <a:srgbClr val="FF000C"/>
              </a:solidFill>
              <a:round/>
              <a:headEnd/>
              <a:tailEnd/>
            </a:ln>
          </p:spPr>
          <p:txBody>
            <a:bodyPr wrap="none">
              <a:prstTxWarp prst="textNoShape">
                <a:avLst/>
              </a:prstTxWarp>
            </a:bodyPr>
            <a:lstStyle/>
            <a:p>
              <a:endParaRPr lang="fr-FR"/>
            </a:p>
          </p:txBody>
        </p:sp>
        <p:sp>
          <p:nvSpPr>
            <p:cNvPr id="111" name="Line 21"/>
            <p:cNvSpPr>
              <a:spLocks noChangeShapeType="1"/>
            </p:cNvSpPr>
            <p:nvPr/>
          </p:nvSpPr>
          <p:spPr bwMode="auto">
            <a:xfrm flipV="1">
              <a:off x="6104210" y="1758155"/>
              <a:ext cx="84138" cy="33337"/>
            </a:xfrm>
            <a:prstGeom prst="line">
              <a:avLst/>
            </a:prstGeom>
            <a:noFill/>
            <a:ln w="28575">
              <a:solidFill>
                <a:srgbClr val="FF000C"/>
              </a:solidFill>
              <a:round/>
              <a:headEnd/>
              <a:tailEnd/>
            </a:ln>
          </p:spPr>
          <p:txBody>
            <a:bodyPr wrap="none">
              <a:prstTxWarp prst="textNoShape">
                <a:avLst/>
              </a:prstTxWarp>
            </a:bodyPr>
            <a:lstStyle/>
            <a:p>
              <a:endParaRPr lang="fr-FR"/>
            </a:p>
          </p:txBody>
        </p:sp>
        <p:sp>
          <p:nvSpPr>
            <p:cNvPr id="112" name="Line 21"/>
            <p:cNvSpPr>
              <a:spLocks noChangeShapeType="1"/>
            </p:cNvSpPr>
            <p:nvPr/>
          </p:nvSpPr>
          <p:spPr bwMode="auto">
            <a:xfrm>
              <a:off x="6233692" y="1756829"/>
              <a:ext cx="67469" cy="32427"/>
            </a:xfrm>
            <a:prstGeom prst="line">
              <a:avLst/>
            </a:prstGeom>
            <a:noFill/>
            <a:ln w="28575">
              <a:solidFill>
                <a:srgbClr val="FF000C"/>
              </a:solidFill>
              <a:round/>
              <a:headEnd/>
              <a:tailEnd/>
            </a:ln>
          </p:spPr>
          <p:txBody>
            <a:bodyPr wrap="none">
              <a:prstTxWarp prst="textNoShape">
                <a:avLst/>
              </a:prstTxWarp>
            </a:bodyPr>
            <a:lstStyle/>
            <a:p>
              <a:endParaRPr lang="fr-FR"/>
            </a:p>
          </p:txBody>
        </p:sp>
        <p:sp>
          <p:nvSpPr>
            <p:cNvPr id="138" name="Oval 164"/>
            <p:cNvSpPr>
              <a:spLocks noChangeArrowheads="1"/>
            </p:cNvSpPr>
            <p:nvPr/>
          </p:nvSpPr>
          <p:spPr bwMode="auto">
            <a:xfrm>
              <a:off x="6813546" y="1783803"/>
              <a:ext cx="288226" cy="239461"/>
            </a:xfrm>
            <a:prstGeom prst="ellipse">
              <a:avLst/>
            </a:prstGeom>
            <a:solidFill>
              <a:srgbClr val="FF6600"/>
            </a:solidFill>
            <a:ln w="9525">
              <a:solidFill>
                <a:schemeClr val="tx1"/>
              </a:solidFill>
              <a:round/>
              <a:headEnd/>
              <a:tailEnd/>
            </a:ln>
          </p:spPr>
          <p:txBody>
            <a:bodyPr wrap="none">
              <a:prstTxWarp prst="textNoShape">
                <a:avLst/>
              </a:prstTxWarp>
            </a:bodyPr>
            <a:lstStyle/>
            <a:p>
              <a:endParaRPr lang="fr-FR"/>
            </a:p>
          </p:txBody>
        </p:sp>
        <p:sp>
          <p:nvSpPr>
            <p:cNvPr id="140" name="ZoneTexte 139"/>
            <p:cNvSpPr txBox="1"/>
            <p:nvPr/>
          </p:nvSpPr>
          <p:spPr>
            <a:xfrm>
              <a:off x="5931759" y="1988199"/>
              <a:ext cx="526707" cy="338554"/>
            </a:xfrm>
            <a:prstGeom prst="rect">
              <a:avLst/>
            </a:prstGeom>
            <a:noFill/>
          </p:spPr>
          <p:txBody>
            <a:bodyPr wrap="none" rtlCol="0">
              <a:spAutoFit/>
            </a:bodyPr>
            <a:lstStyle/>
            <a:p>
              <a:r>
                <a:rPr lang="en-US" sz="1600" b="1" dirty="0" smtClean="0">
                  <a:solidFill>
                    <a:schemeClr val="tx1"/>
                  </a:solidFill>
                </a:rPr>
                <a:t>IBP</a:t>
              </a:r>
              <a:endParaRPr lang="fr-FR" sz="1600" dirty="0">
                <a:solidFill>
                  <a:schemeClr val="tx1"/>
                </a:solidFill>
              </a:endParaRPr>
            </a:p>
          </p:txBody>
        </p:sp>
      </p:grpSp>
      <p:sp>
        <p:nvSpPr>
          <p:cNvPr id="126" name="Oval 133"/>
          <p:cNvSpPr>
            <a:spLocks noChangeArrowheads="1"/>
          </p:cNvSpPr>
          <p:nvPr/>
        </p:nvSpPr>
        <p:spPr bwMode="auto">
          <a:xfrm rot="2083324">
            <a:off x="1939169" y="4865587"/>
            <a:ext cx="639425" cy="379346"/>
          </a:xfrm>
          <a:prstGeom prst="ellipse">
            <a:avLst/>
          </a:prstGeom>
          <a:solidFill>
            <a:srgbClr val="3366FF"/>
          </a:solidFill>
          <a:ln w="9525">
            <a:solidFill>
              <a:schemeClr val="tx1"/>
            </a:solidFill>
            <a:round/>
            <a:headEnd/>
            <a:tailEnd/>
          </a:ln>
        </p:spPr>
        <p:txBody>
          <a:bodyPr wrap="none" anchor="ctr">
            <a:prstTxWarp prst="textNoShape">
              <a:avLst/>
            </a:prstTxWarp>
          </a:bodyPr>
          <a:lstStyle/>
          <a:p>
            <a:pPr algn="ctr"/>
            <a:r>
              <a:rPr lang="fr-FR" sz="1600" b="1" dirty="0" smtClean="0">
                <a:solidFill>
                  <a:schemeClr val="tx1"/>
                </a:solidFill>
              </a:rPr>
              <a:t>CP190</a:t>
            </a:r>
            <a:endParaRPr lang="fr-FR" sz="16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500" fill="hold"/>
                                        <p:tgtEl>
                                          <p:spTgt spid="137"/>
                                        </p:tgtEl>
                                        <p:attrNameLst>
                                          <p:attrName>ppt_x</p:attrName>
                                        </p:attrNameLst>
                                      </p:cBhvr>
                                      <p:tavLst>
                                        <p:tav tm="0">
                                          <p:val>
                                            <p:strVal val="#ppt_x"/>
                                          </p:val>
                                        </p:tav>
                                        <p:tav tm="100000">
                                          <p:val>
                                            <p:strVal val="#ppt_x"/>
                                          </p:val>
                                        </p:tav>
                                      </p:tavLst>
                                    </p:anim>
                                    <p:anim calcmode="lin" valueType="num">
                                      <p:cBhvr additive="base">
                                        <p:cTn id="8"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93" name="ZoneTexte 92"/>
          <p:cNvSpPr txBox="1"/>
          <p:nvPr/>
        </p:nvSpPr>
        <p:spPr>
          <a:xfrm>
            <a:off x="2779768" y="296328"/>
            <a:ext cx="3316232" cy="461665"/>
          </a:xfrm>
          <a:prstGeom prst="rect">
            <a:avLst/>
          </a:prstGeom>
          <a:noFill/>
        </p:spPr>
        <p:txBody>
          <a:bodyPr wrap="none" rtlCol="0">
            <a:spAutoFit/>
          </a:bodyPr>
          <a:lstStyle/>
          <a:p>
            <a:pPr defTabSz="457200"/>
            <a:r>
              <a:rPr lang="fr-FR" sz="2400" b="1" dirty="0" err="1" smtClean="0">
                <a:solidFill>
                  <a:prstClr val="white"/>
                </a:solidFill>
              </a:rPr>
              <a:t>Functional</a:t>
            </a:r>
            <a:r>
              <a:rPr lang="fr-FR" sz="2400" b="1" dirty="0" smtClean="0">
                <a:solidFill>
                  <a:prstClr val="white"/>
                </a:solidFill>
              </a:rPr>
              <a:t> KO of looping </a:t>
            </a:r>
            <a:endParaRPr lang="fr-FR" sz="2400" b="1" dirty="0">
              <a:solidFill>
                <a:prstClr val="white"/>
              </a:solidFill>
            </a:endParaRPr>
          </a:p>
        </p:txBody>
      </p:sp>
      <p:grpSp>
        <p:nvGrpSpPr>
          <p:cNvPr id="2" name="Grouper 224"/>
          <p:cNvGrpSpPr/>
          <p:nvPr/>
        </p:nvGrpSpPr>
        <p:grpSpPr>
          <a:xfrm>
            <a:off x="4191000" y="3686671"/>
            <a:ext cx="1258567" cy="297559"/>
            <a:chOff x="3168161" y="3292812"/>
            <a:chExt cx="1258567" cy="297559"/>
          </a:xfrm>
        </p:grpSpPr>
        <p:sp>
          <p:nvSpPr>
            <p:cNvPr id="81" name="AutoShape 7"/>
            <p:cNvSpPr>
              <a:spLocks/>
            </p:cNvSpPr>
            <p:nvPr/>
          </p:nvSpPr>
          <p:spPr bwMode="auto">
            <a:xfrm>
              <a:off x="4266390" y="32928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pic>
          <p:nvPicPr>
            <p:cNvPr id="82" name="Picture 68"/>
            <p:cNvPicPr>
              <a:picLocks noChangeAspect="1"/>
            </p:cNvPicPr>
            <p:nvPr/>
          </p:nvPicPr>
          <p:blipFill>
            <a:blip r:embed="rId2"/>
            <a:srcRect/>
            <a:stretch>
              <a:fillRect/>
            </a:stretch>
          </p:blipFill>
          <p:spPr bwMode="auto">
            <a:xfrm>
              <a:off x="3168161" y="3328433"/>
              <a:ext cx="1100138" cy="261938"/>
            </a:xfrm>
            <a:prstGeom prst="rect">
              <a:avLst/>
            </a:prstGeom>
            <a:noFill/>
            <a:ln w="9525">
              <a:noFill/>
              <a:miter lim="800000"/>
              <a:headEnd/>
              <a:tailEnd/>
            </a:ln>
          </p:spPr>
        </p:pic>
      </p:grpSp>
      <p:grpSp>
        <p:nvGrpSpPr>
          <p:cNvPr id="3" name="Group 1087"/>
          <p:cNvGrpSpPr>
            <a:grpSpLocks/>
          </p:cNvGrpSpPr>
          <p:nvPr/>
        </p:nvGrpSpPr>
        <p:grpSpPr bwMode="auto">
          <a:xfrm>
            <a:off x="5587564" y="3593269"/>
            <a:ext cx="388189" cy="231702"/>
            <a:chOff x="3738" y="1052"/>
            <a:chExt cx="384" cy="146"/>
          </a:xfrm>
        </p:grpSpPr>
        <p:grpSp>
          <p:nvGrpSpPr>
            <p:cNvPr id="4" name="Group 36"/>
            <p:cNvGrpSpPr>
              <a:grpSpLocks/>
            </p:cNvGrpSpPr>
            <p:nvPr/>
          </p:nvGrpSpPr>
          <p:grpSpPr bwMode="auto">
            <a:xfrm>
              <a:off x="3738" y="1052"/>
              <a:ext cx="312" cy="6"/>
              <a:chOff x="191" y="-50"/>
              <a:chExt cx="429" cy="6"/>
            </a:xfrm>
          </p:grpSpPr>
          <p:sp>
            <p:nvSpPr>
              <p:cNvPr id="87" name="Line 37"/>
              <p:cNvSpPr>
                <a:spLocks noChangeShapeType="1"/>
              </p:cNvSpPr>
              <p:nvPr/>
            </p:nvSpPr>
            <p:spPr bwMode="auto">
              <a:xfrm>
                <a:off x="282" y="-45"/>
                <a:ext cx="338" cy="1"/>
              </a:xfrm>
              <a:prstGeom prst="line">
                <a:avLst/>
              </a:prstGeom>
              <a:noFill/>
              <a:ln w="34925">
                <a:solidFill>
                  <a:srgbClr val="FF000C"/>
                </a:solidFill>
                <a:round/>
                <a:headEnd/>
                <a:tailEnd type="triangle" w="lg" len="med"/>
              </a:ln>
            </p:spPr>
            <p:txBody>
              <a:bodyPr lIns="0" tIns="0" rIns="0" bIns="0">
                <a:prstTxWarp prst="textNoShape">
                  <a:avLst/>
                </a:prstTxWarp>
              </a:bodyPr>
              <a:lstStyle/>
              <a:p>
                <a:pPr defTabSz="457200"/>
                <a:endParaRPr lang="fr-FR">
                  <a:solidFill>
                    <a:prstClr val="black"/>
                  </a:solidFill>
                </a:endParaRPr>
              </a:p>
            </p:txBody>
          </p:sp>
          <p:sp>
            <p:nvSpPr>
              <p:cNvPr id="88" name="Line 38"/>
              <p:cNvSpPr>
                <a:spLocks noChangeShapeType="1"/>
              </p:cNvSpPr>
              <p:nvPr/>
            </p:nvSpPr>
            <p:spPr bwMode="auto">
              <a:xfrm>
                <a:off x="191" y="-50"/>
                <a:ext cx="337" cy="1"/>
              </a:xfrm>
              <a:prstGeom prst="line">
                <a:avLst/>
              </a:prstGeom>
              <a:noFill/>
              <a:ln w="34925">
                <a:solidFill>
                  <a:srgbClr val="FF000C"/>
                </a:solidFill>
                <a:round/>
                <a:headEnd/>
                <a:tailEnd/>
              </a:ln>
            </p:spPr>
            <p:txBody>
              <a:bodyPr lIns="0" tIns="0" rIns="0" bIns="0">
                <a:prstTxWarp prst="textNoShape">
                  <a:avLst/>
                </a:prstTxWarp>
              </a:bodyPr>
              <a:lstStyle/>
              <a:p>
                <a:pPr defTabSz="457200"/>
                <a:endParaRPr lang="fr-FR">
                  <a:solidFill>
                    <a:prstClr val="black"/>
                  </a:solidFill>
                </a:endParaRPr>
              </a:p>
            </p:txBody>
          </p:sp>
        </p:grpSp>
        <p:sp>
          <p:nvSpPr>
            <p:cNvPr id="85" name="Line 42"/>
            <p:cNvSpPr>
              <a:spLocks noChangeShapeType="1"/>
            </p:cNvSpPr>
            <p:nvPr/>
          </p:nvSpPr>
          <p:spPr bwMode="auto">
            <a:xfrm>
              <a:off x="3752" y="1054"/>
              <a:ext cx="0" cy="144"/>
            </a:xfrm>
            <a:prstGeom prst="line">
              <a:avLst/>
            </a:prstGeom>
            <a:noFill/>
            <a:ln w="4445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sp>
          <p:nvSpPr>
            <p:cNvPr id="86" name="Line 43"/>
            <p:cNvSpPr>
              <a:spLocks noChangeShapeType="1"/>
            </p:cNvSpPr>
            <p:nvPr/>
          </p:nvSpPr>
          <p:spPr bwMode="auto">
            <a:xfrm>
              <a:off x="3738" y="1180"/>
              <a:ext cx="384" cy="0"/>
            </a:xfrm>
            <a:prstGeom prst="line">
              <a:avLst/>
            </a:prstGeom>
            <a:noFill/>
            <a:ln w="6350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grpSp>
      <p:sp>
        <p:nvSpPr>
          <p:cNvPr id="90" name="ZoneTexte 89"/>
          <p:cNvSpPr txBox="1"/>
          <p:nvPr/>
        </p:nvSpPr>
        <p:spPr>
          <a:xfrm>
            <a:off x="4827410" y="3906413"/>
            <a:ext cx="1034057" cy="646331"/>
          </a:xfrm>
          <a:prstGeom prst="rect">
            <a:avLst/>
          </a:prstGeom>
          <a:noFill/>
        </p:spPr>
        <p:txBody>
          <a:bodyPr wrap="none" rtlCol="0">
            <a:spAutoFit/>
          </a:bodyPr>
          <a:lstStyle/>
          <a:p>
            <a:pPr algn="ctr" defTabSz="457200"/>
            <a:r>
              <a:rPr lang="fr-FR" dirty="0" err="1" smtClean="0">
                <a:solidFill>
                  <a:prstClr val="white"/>
                </a:solidFill>
              </a:rPr>
              <a:t>synthetic</a:t>
            </a:r>
            <a:endParaRPr lang="fr-FR" dirty="0" smtClean="0">
              <a:solidFill>
                <a:prstClr val="white"/>
              </a:solidFill>
            </a:endParaRPr>
          </a:p>
          <a:p>
            <a:pPr algn="ctr" defTabSz="457200"/>
            <a:r>
              <a:rPr lang="fr-FR" dirty="0" smtClean="0">
                <a:solidFill>
                  <a:prstClr val="white"/>
                </a:solidFill>
              </a:rPr>
              <a:t>mutant</a:t>
            </a:r>
            <a:endParaRPr lang="fr-FR" dirty="0">
              <a:solidFill>
                <a:prstClr val="white"/>
              </a:solidFill>
            </a:endParaRPr>
          </a:p>
        </p:txBody>
      </p:sp>
      <p:sp>
        <p:nvSpPr>
          <p:cNvPr id="91" name="Oval 133"/>
          <p:cNvSpPr>
            <a:spLocks noChangeArrowheads="1"/>
          </p:cNvSpPr>
          <p:nvPr/>
        </p:nvSpPr>
        <p:spPr bwMode="auto">
          <a:xfrm>
            <a:off x="5057052" y="3277792"/>
            <a:ext cx="530512" cy="447254"/>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defTabSz="457200"/>
            <a:r>
              <a:rPr lang="fr-FR" sz="1200" b="1" dirty="0" smtClean="0">
                <a:solidFill>
                  <a:prstClr val="black"/>
                </a:solidFill>
              </a:rPr>
              <a:t>mutant</a:t>
            </a:r>
            <a:endParaRPr lang="fr-FR" sz="1200" b="1" dirty="0">
              <a:solidFill>
                <a:prstClr val="black"/>
              </a:solidFill>
            </a:endParaRPr>
          </a:p>
        </p:txBody>
      </p:sp>
      <p:sp>
        <p:nvSpPr>
          <p:cNvPr id="94" name="Oval 133"/>
          <p:cNvSpPr>
            <a:spLocks noChangeArrowheads="1"/>
          </p:cNvSpPr>
          <p:nvPr/>
        </p:nvSpPr>
        <p:spPr bwMode="auto">
          <a:xfrm>
            <a:off x="7132981" y="3420979"/>
            <a:ext cx="360206" cy="294247"/>
          </a:xfrm>
          <a:prstGeom prst="ellipse">
            <a:avLst/>
          </a:prstGeom>
          <a:solidFill>
            <a:srgbClr val="008000"/>
          </a:solidFill>
          <a:ln w="9525">
            <a:solidFill>
              <a:schemeClr val="tx1"/>
            </a:solidFill>
            <a:round/>
            <a:headEnd/>
            <a:tailEnd/>
          </a:ln>
        </p:spPr>
        <p:txBody>
          <a:bodyPr wrap="none" anchor="ctr">
            <a:prstTxWarp prst="textNoShape">
              <a:avLst/>
            </a:prstTxWarp>
          </a:bodyPr>
          <a:lstStyle/>
          <a:p>
            <a:pPr algn="ctr" defTabSz="457200"/>
            <a:endParaRPr lang="fr-FR" sz="1400" b="1" dirty="0">
              <a:solidFill>
                <a:prstClr val="black"/>
              </a:solidFill>
            </a:endParaRPr>
          </a:p>
        </p:txBody>
      </p:sp>
      <p:cxnSp>
        <p:nvCxnSpPr>
          <p:cNvPr id="96" name="Connecteur droit 95"/>
          <p:cNvCxnSpPr/>
          <p:nvPr/>
        </p:nvCxnSpPr>
        <p:spPr>
          <a:xfrm rot="10800000">
            <a:off x="5377356" y="3839276"/>
            <a:ext cx="2346697" cy="158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5" name="Group 1087"/>
          <p:cNvGrpSpPr>
            <a:grpSpLocks/>
          </p:cNvGrpSpPr>
          <p:nvPr/>
        </p:nvGrpSpPr>
        <p:grpSpPr bwMode="auto">
          <a:xfrm>
            <a:off x="7536611" y="3593269"/>
            <a:ext cx="388189" cy="231702"/>
            <a:chOff x="3738" y="1052"/>
            <a:chExt cx="384" cy="146"/>
          </a:xfrm>
        </p:grpSpPr>
        <p:grpSp>
          <p:nvGrpSpPr>
            <p:cNvPr id="6" name="Group 36"/>
            <p:cNvGrpSpPr>
              <a:grpSpLocks/>
            </p:cNvGrpSpPr>
            <p:nvPr/>
          </p:nvGrpSpPr>
          <p:grpSpPr bwMode="auto">
            <a:xfrm>
              <a:off x="3738" y="1052"/>
              <a:ext cx="312" cy="6"/>
              <a:chOff x="191" y="-50"/>
              <a:chExt cx="429" cy="6"/>
            </a:xfrm>
          </p:grpSpPr>
          <p:sp>
            <p:nvSpPr>
              <p:cNvPr id="102" name="Line 37"/>
              <p:cNvSpPr>
                <a:spLocks noChangeShapeType="1"/>
              </p:cNvSpPr>
              <p:nvPr/>
            </p:nvSpPr>
            <p:spPr bwMode="auto">
              <a:xfrm>
                <a:off x="282" y="-45"/>
                <a:ext cx="338" cy="1"/>
              </a:xfrm>
              <a:prstGeom prst="line">
                <a:avLst/>
              </a:prstGeom>
              <a:noFill/>
              <a:ln w="34925">
                <a:solidFill>
                  <a:srgbClr val="FF000C"/>
                </a:solidFill>
                <a:round/>
                <a:headEnd/>
                <a:tailEnd type="triangle" w="lg" len="med"/>
              </a:ln>
            </p:spPr>
            <p:txBody>
              <a:bodyPr lIns="0" tIns="0" rIns="0" bIns="0">
                <a:prstTxWarp prst="textNoShape">
                  <a:avLst/>
                </a:prstTxWarp>
              </a:bodyPr>
              <a:lstStyle/>
              <a:p>
                <a:pPr defTabSz="457200"/>
                <a:endParaRPr lang="fr-FR">
                  <a:solidFill>
                    <a:prstClr val="black"/>
                  </a:solidFill>
                </a:endParaRPr>
              </a:p>
            </p:txBody>
          </p:sp>
          <p:sp>
            <p:nvSpPr>
              <p:cNvPr id="103" name="Line 38"/>
              <p:cNvSpPr>
                <a:spLocks noChangeShapeType="1"/>
              </p:cNvSpPr>
              <p:nvPr/>
            </p:nvSpPr>
            <p:spPr bwMode="auto">
              <a:xfrm>
                <a:off x="191" y="-50"/>
                <a:ext cx="337" cy="1"/>
              </a:xfrm>
              <a:prstGeom prst="line">
                <a:avLst/>
              </a:prstGeom>
              <a:noFill/>
              <a:ln w="34925">
                <a:solidFill>
                  <a:srgbClr val="FF000C"/>
                </a:solidFill>
                <a:round/>
                <a:headEnd/>
                <a:tailEnd/>
              </a:ln>
            </p:spPr>
            <p:txBody>
              <a:bodyPr lIns="0" tIns="0" rIns="0" bIns="0">
                <a:prstTxWarp prst="textNoShape">
                  <a:avLst/>
                </a:prstTxWarp>
              </a:bodyPr>
              <a:lstStyle/>
              <a:p>
                <a:pPr defTabSz="457200"/>
                <a:endParaRPr lang="fr-FR">
                  <a:solidFill>
                    <a:prstClr val="black"/>
                  </a:solidFill>
                </a:endParaRPr>
              </a:p>
            </p:txBody>
          </p:sp>
        </p:grpSp>
        <p:sp>
          <p:nvSpPr>
            <p:cNvPr id="100" name="Line 42"/>
            <p:cNvSpPr>
              <a:spLocks noChangeShapeType="1"/>
            </p:cNvSpPr>
            <p:nvPr/>
          </p:nvSpPr>
          <p:spPr bwMode="auto">
            <a:xfrm>
              <a:off x="3752" y="1054"/>
              <a:ext cx="0" cy="144"/>
            </a:xfrm>
            <a:prstGeom prst="line">
              <a:avLst/>
            </a:prstGeom>
            <a:noFill/>
            <a:ln w="4445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sp>
          <p:nvSpPr>
            <p:cNvPr id="101" name="Line 43"/>
            <p:cNvSpPr>
              <a:spLocks noChangeShapeType="1"/>
            </p:cNvSpPr>
            <p:nvPr/>
          </p:nvSpPr>
          <p:spPr bwMode="auto">
            <a:xfrm>
              <a:off x="3738" y="1180"/>
              <a:ext cx="384" cy="0"/>
            </a:xfrm>
            <a:prstGeom prst="line">
              <a:avLst/>
            </a:prstGeom>
            <a:noFill/>
            <a:ln w="6350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grpSp>
      <p:sp>
        <p:nvSpPr>
          <p:cNvPr id="104" name="AutoShape 7"/>
          <p:cNvSpPr>
            <a:spLocks/>
          </p:cNvSpPr>
          <p:nvPr/>
        </p:nvSpPr>
        <p:spPr bwMode="auto">
          <a:xfrm>
            <a:off x="7249444" y="3673971"/>
            <a:ext cx="160338" cy="214313"/>
          </a:xfrm>
          <a:prstGeom prst="triangle">
            <a:avLst>
              <a:gd name="adj" fmla="val 50000"/>
            </a:avLst>
          </a:prstGeom>
          <a:solidFill>
            <a:srgbClr val="00009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grpSp>
        <p:nvGrpSpPr>
          <p:cNvPr id="7" name="Grouper 57"/>
          <p:cNvGrpSpPr/>
          <p:nvPr/>
        </p:nvGrpSpPr>
        <p:grpSpPr>
          <a:xfrm>
            <a:off x="381000" y="2372327"/>
            <a:ext cx="2778423" cy="2057616"/>
            <a:chOff x="995366" y="2372327"/>
            <a:chExt cx="2778423" cy="2057616"/>
          </a:xfrm>
        </p:grpSpPr>
        <p:grpSp>
          <p:nvGrpSpPr>
            <p:cNvPr id="8" name="Grouper 224"/>
            <p:cNvGrpSpPr/>
            <p:nvPr/>
          </p:nvGrpSpPr>
          <p:grpSpPr>
            <a:xfrm>
              <a:off x="1741470" y="2372327"/>
              <a:ext cx="1856647" cy="1634352"/>
              <a:chOff x="3168161" y="1956019"/>
              <a:chExt cx="1856647" cy="1634352"/>
            </a:xfrm>
          </p:grpSpPr>
          <p:sp>
            <p:nvSpPr>
              <p:cNvPr id="18" name="Freeform 42"/>
              <p:cNvSpPr>
                <a:spLocks/>
              </p:cNvSpPr>
              <p:nvPr/>
            </p:nvSpPr>
            <p:spPr bwMode="auto">
              <a:xfrm rot="11804957">
                <a:off x="4333147" y="1956019"/>
                <a:ext cx="691661" cy="1504435"/>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pPr defTabSz="457200"/>
                <a:endParaRPr lang="fr-FR">
                  <a:solidFill>
                    <a:prstClr val="black"/>
                  </a:solidFill>
                </a:endParaRPr>
              </a:p>
            </p:txBody>
          </p:sp>
          <p:sp>
            <p:nvSpPr>
              <p:cNvPr id="19" name="AutoShape 7"/>
              <p:cNvSpPr>
                <a:spLocks/>
              </p:cNvSpPr>
              <p:nvPr/>
            </p:nvSpPr>
            <p:spPr bwMode="auto">
              <a:xfrm>
                <a:off x="4266390" y="32928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pic>
            <p:nvPicPr>
              <p:cNvPr id="21" name="Picture 68"/>
              <p:cNvPicPr>
                <a:picLocks noChangeAspect="1"/>
              </p:cNvPicPr>
              <p:nvPr/>
            </p:nvPicPr>
            <p:blipFill>
              <a:blip r:embed="rId2"/>
              <a:srcRect/>
              <a:stretch>
                <a:fillRect/>
              </a:stretch>
            </p:blipFill>
            <p:spPr bwMode="auto">
              <a:xfrm>
                <a:off x="3168161" y="3328433"/>
                <a:ext cx="1100138" cy="261938"/>
              </a:xfrm>
              <a:prstGeom prst="rect">
                <a:avLst/>
              </a:prstGeom>
              <a:noFill/>
              <a:ln w="9525">
                <a:noFill/>
                <a:miter lim="800000"/>
                <a:headEnd/>
                <a:tailEnd/>
              </a:ln>
            </p:spPr>
          </p:pic>
        </p:grpSp>
        <p:grpSp>
          <p:nvGrpSpPr>
            <p:cNvPr id="9" name="Group 1087"/>
            <p:cNvGrpSpPr>
              <a:grpSpLocks/>
            </p:cNvGrpSpPr>
            <p:nvPr/>
          </p:nvGrpSpPr>
          <p:grpSpPr bwMode="auto">
            <a:xfrm rot="16877770">
              <a:off x="2584774" y="3110824"/>
              <a:ext cx="388189" cy="231702"/>
              <a:chOff x="3738" y="1052"/>
              <a:chExt cx="384" cy="146"/>
            </a:xfrm>
          </p:grpSpPr>
          <p:grpSp>
            <p:nvGrpSpPr>
              <p:cNvPr id="10" name="Group 36"/>
              <p:cNvGrpSpPr>
                <a:grpSpLocks/>
              </p:cNvGrpSpPr>
              <p:nvPr/>
            </p:nvGrpSpPr>
            <p:grpSpPr bwMode="auto">
              <a:xfrm>
                <a:off x="3738" y="1052"/>
                <a:ext cx="312" cy="6"/>
                <a:chOff x="191" y="-50"/>
                <a:chExt cx="429" cy="6"/>
              </a:xfrm>
            </p:grpSpPr>
            <p:sp>
              <p:nvSpPr>
                <p:cNvPr id="16" name="Line 37"/>
                <p:cNvSpPr>
                  <a:spLocks noChangeShapeType="1"/>
                </p:cNvSpPr>
                <p:nvPr/>
              </p:nvSpPr>
              <p:spPr bwMode="auto">
                <a:xfrm>
                  <a:off x="282" y="-45"/>
                  <a:ext cx="338" cy="1"/>
                </a:xfrm>
                <a:prstGeom prst="line">
                  <a:avLst/>
                </a:prstGeom>
                <a:noFill/>
                <a:ln w="34925">
                  <a:solidFill>
                    <a:srgbClr val="FF000C"/>
                  </a:solidFill>
                  <a:round/>
                  <a:headEnd/>
                  <a:tailEnd type="triangle" w="lg" len="med"/>
                </a:ln>
              </p:spPr>
              <p:txBody>
                <a:bodyPr lIns="0" tIns="0" rIns="0" bIns="0">
                  <a:prstTxWarp prst="textNoShape">
                    <a:avLst/>
                  </a:prstTxWarp>
                </a:bodyPr>
                <a:lstStyle/>
                <a:p>
                  <a:pPr defTabSz="457200"/>
                  <a:endParaRPr lang="fr-FR">
                    <a:solidFill>
                      <a:prstClr val="black"/>
                    </a:solidFill>
                  </a:endParaRPr>
                </a:p>
              </p:txBody>
            </p:sp>
            <p:sp>
              <p:nvSpPr>
                <p:cNvPr id="17" name="Line 38"/>
                <p:cNvSpPr>
                  <a:spLocks noChangeShapeType="1"/>
                </p:cNvSpPr>
                <p:nvPr/>
              </p:nvSpPr>
              <p:spPr bwMode="auto">
                <a:xfrm>
                  <a:off x="191" y="-50"/>
                  <a:ext cx="337" cy="1"/>
                </a:xfrm>
                <a:prstGeom prst="line">
                  <a:avLst/>
                </a:prstGeom>
                <a:noFill/>
                <a:ln w="34925">
                  <a:solidFill>
                    <a:srgbClr val="FF000C"/>
                  </a:solidFill>
                  <a:round/>
                  <a:headEnd/>
                  <a:tailEnd/>
                </a:ln>
              </p:spPr>
              <p:txBody>
                <a:bodyPr lIns="0" tIns="0" rIns="0" bIns="0">
                  <a:prstTxWarp prst="textNoShape">
                    <a:avLst/>
                  </a:prstTxWarp>
                </a:bodyPr>
                <a:lstStyle/>
                <a:p>
                  <a:pPr defTabSz="457200"/>
                  <a:endParaRPr lang="fr-FR">
                    <a:solidFill>
                      <a:prstClr val="black"/>
                    </a:solidFill>
                  </a:endParaRPr>
                </a:p>
              </p:txBody>
            </p:sp>
          </p:grpSp>
          <p:sp>
            <p:nvSpPr>
              <p:cNvPr id="14" name="Line 42"/>
              <p:cNvSpPr>
                <a:spLocks noChangeShapeType="1"/>
              </p:cNvSpPr>
              <p:nvPr/>
            </p:nvSpPr>
            <p:spPr bwMode="auto">
              <a:xfrm>
                <a:off x="3752" y="1054"/>
                <a:ext cx="0" cy="144"/>
              </a:xfrm>
              <a:prstGeom prst="line">
                <a:avLst/>
              </a:prstGeom>
              <a:noFill/>
              <a:ln w="4445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sp>
            <p:nvSpPr>
              <p:cNvPr id="15" name="Line 43"/>
              <p:cNvSpPr>
                <a:spLocks noChangeShapeType="1"/>
              </p:cNvSpPr>
              <p:nvPr/>
            </p:nvSpPr>
            <p:spPr bwMode="auto">
              <a:xfrm>
                <a:off x="3738" y="1180"/>
                <a:ext cx="384" cy="0"/>
              </a:xfrm>
              <a:prstGeom prst="line">
                <a:avLst/>
              </a:prstGeom>
              <a:noFill/>
              <a:ln w="6350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grpSp>
        <p:pic>
          <p:nvPicPr>
            <p:cNvPr id="22" name="Picture 68"/>
            <p:cNvPicPr>
              <a:picLocks noChangeAspect="1"/>
            </p:cNvPicPr>
            <p:nvPr/>
          </p:nvPicPr>
          <p:blipFill>
            <a:blip r:embed="rId2"/>
            <a:srcRect/>
            <a:stretch>
              <a:fillRect/>
            </a:stretch>
          </p:blipFill>
          <p:spPr bwMode="auto">
            <a:xfrm rot="3036705">
              <a:off x="3168242" y="3979097"/>
              <a:ext cx="535140" cy="366552"/>
            </a:xfrm>
            <a:prstGeom prst="rect">
              <a:avLst/>
            </a:prstGeom>
            <a:noFill/>
            <a:ln w="9525">
              <a:noFill/>
              <a:miter lim="800000"/>
              <a:headEnd/>
              <a:tailEnd/>
            </a:ln>
          </p:spPr>
        </p:pic>
        <p:sp>
          <p:nvSpPr>
            <p:cNvPr id="25" name="ZoneTexte 24"/>
            <p:cNvSpPr txBox="1"/>
            <p:nvPr/>
          </p:nvSpPr>
          <p:spPr>
            <a:xfrm>
              <a:off x="995366" y="3648764"/>
              <a:ext cx="505267" cy="369332"/>
            </a:xfrm>
            <a:prstGeom prst="rect">
              <a:avLst/>
            </a:prstGeom>
            <a:noFill/>
          </p:spPr>
          <p:txBody>
            <a:bodyPr wrap="none" rtlCol="0">
              <a:spAutoFit/>
            </a:bodyPr>
            <a:lstStyle/>
            <a:p>
              <a:pPr defTabSz="457200"/>
              <a:r>
                <a:rPr lang="fr-FR" dirty="0" smtClean="0">
                  <a:solidFill>
                    <a:prstClr val="white"/>
                  </a:solidFill>
                </a:rPr>
                <a:t>WT</a:t>
              </a:r>
              <a:endParaRPr lang="fr-FR" dirty="0">
                <a:solidFill>
                  <a:prstClr val="white"/>
                </a:solidFill>
              </a:endParaRPr>
            </a:p>
          </p:txBody>
        </p:sp>
        <p:sp>
          <p:nvSpPr>
            <p:cNvPr id="27" name="Oval 133"/>
            <p:cNvSpPr>
              <a:spLocks noChangeArrowheads="1"/>
            </p:cNvSpPr>
            <p:nvPr/>
          </p:nvSpPr>
          <p:spPr bwMode="auto">
            <a:xfrm>
              <a:off x="2685498" y="3300241"/>
              <a:ext cx="439836" cy="447254"/>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defTabSz="457200"/>
              <a:r>
                <a:rPr lang="fr-FR" sz="1200" b="1" dirty="0" smtClean="0">
                  <a:solidFill>
                    <a:prstClr val="black"/>
                  </a:solidFill>
                </a:rPr>
                <a:t>WT</a:t>
              </a:r>
              <a:endParaRPr lang="fr-FR" sz="1200" b="1" dirty="0">
                <a:solidFill>
                  <a:prstClr val="black"/>
                </a:solidFill>
              </a:endParaRPr>
            </a:p>
          </p:txBody>
        </p:sp>
        <p:sp>
          <p:nvSpPr>
            <p:cNvPr id="30" name="Oval 133"/>
            <p:cNvSpPr>
              <a:spLocks noChangeArrowheads="1"/>
            </p:cNvSpPr>
            <p:nvPr/>
          </p:nvSpPr>
          <p:spPr bwMode="auto">
            <a:xfrm>
              <a:off x="3079811" y="3597617"/>
              <a:ext cx="360206" cy="294247"/>
            </a:xfrm>
            <a:prstGeom prst="ellipse">
              <a:avLst/>
            </a:prstGeom>
            <a:solidFill>
              <a:srgbClr val="008000"/>
            </a:solidFill>
            <a:ln w="9525">
              <a:solidFill>
                <a:schemeClr val="tx1"/>
              </a:solidFill>
              <a:round/>
              <a:headEnd/>
              <a:tailEnd/>
            </a:ln>
          </p:spPr>
          <p:txBody>
            <a:bodyPr wrap="none" anchor="ctr">
              <a:prstTxWarp prst="textNoShape">
                <a:avLst/>
              </a:prstTxWarp>
            </a:bodyPr>
            <a:lstStyle/>
            <a:p>
              <a:pPr algn="ctr" defTabSz="457200"/>
              <a:endParaRPr lang="fr-FR" sz="1400" b="1" dirty="0">
                <a:solidFill>
                  <a:prstClr val="black"/>
                </a:solidFill>
              </a:endParaRPr>
            </a:p>
          </p:txBody>
        </p:sp>
        <p:sp>
          <p:nvSpPr>
            <p:cNvPr id="32" name="AutoShape 7"/>
            <p:cNvSpPr>
              <a:spLocks/>
            </p:cNvSpPr>
            <p:nvPr/>
          </p:nvSpPr>
          <p:spPr bwMode="auto">
            <a:xfrm>
              <a:off x="3119099" y="3798020"/>
              <a:ext cx="160338" cy="214313"/>
            </a:xfrm>
            <a:prstGeom prst="triangle">
              <a:avLst>
                <a:gd name="adj" fmla="val 50000"/>
              </a:avLst>
            </a:prstGeom>
            <a:solidFill>
              <a:srgbClr val="00009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grpSp>
          <p:nvGrpSpPr>
            <p:cNvPr id="11" name="Group 1087"/>
            <p:cNvGrpSpPr>
              <a:grpSpLocks/>
            </p:cNvGrpSpPr>
            <p:nvPr/>
          </p:nvGrpSpPr>
          <p:grpSpPr bwMode="auto">
            <a:xfrm rot="2774149">
              <a:off x="3463843" y="3890828"/>
              <a:ext cx="388189" cy="231702"/>
              <a:chOff x="3738" y="1052"/>
              <a:chExt cx="384" cy="146"/>
            </a:xfrm>
          </p:grpSpPr>
          <p:grpSp>
            <p:nvGrpSpPr>
              <p:cNvPr id="12" name="Group 36"/>
              <p:cNvGrpSpPr>
                <a:grpSpLocks/>
              </p:cNvGrpSpPr>
              <p:nvPr/>
            </p:nvGrpSpPr>
            <p:grpSpPr bwMode="auto">
              <a:xfrm>
                <a:off x="3738" y="1052"/>
                <a:ext cx="312" cy="6"/>
                <a:chOff x="191" y="-50"/>
                <a:chExt cx="429" cy="6"/>
              </a:xfrm>
            </p:grpSpPr>
            <p:sp>
              <p:nvSpPr>
                <p:cNvPr id="110" name="Line 37"/>
                <p:cNvSpPr>
                  <a:spLocks noChangeShapeType="1"/>
                </p:cNvSpPr>
                <p:nvPr/>
              </p:nvSpPr>
              <p:spPr bwMode="auto">
                <a:xfrm>
                  <a:off x="282" y="-45"/>
                  <a:ext cx="338" cy="1"/>
                </a:xfrm>
                <a:prstGeom prst="line">
                  <a:avLst/>
                </a:prstGeom>
                <a:noFill/>
                <a:ln w="34925">
                  <a:solidFill>
                    <a:srgbClr val="FF000C"/>
                  </a:solidFill>
                  <a:round/>
                  <a:headEnd/>
                  <a:tailEnd type="triangle" w="lg" len="med"/>
                </a:ln>
              </p:spPr>
              <p:txBody>
                <a:bodyPr lIns="0" tIns="0" rIns="0" bIns="0">
                  <a:prstTxWarp prst="textNoShape">
                    <a:avLst/>
                  </a:prstTxWarp>
                </a:bodyPr>
                <a:lstStyle/>
                <a:p>
                  <a:pPr defTabSz="457200"/>
                  <a:endParaRPr lang="fr-FR">
                    <a:solidFill>
                      <a:prstClr val="black"/>
                    </a:solidFill>
                  </a:endParaRPr>
                </a:p>
              </p:txBody>
            </p:sp>
            <p:sp>
              <p:nvSpPr>
                <p:cNvPr id="111" name="Line 38"/>
                <p:cNvSpPr>
                  <a:spLocks noChangeShapeType="1"/>
                </p:cNvSpPr>
                <p:nvPr/>
              </p:nvSpPr>
              <p:spPr bwMode="auto">
                <a:xfrm>
                  <a:off x="191" y="-50"/>
                  <a:ext cx="337" cy="1"/>
                </a:xfrm>
                <a:prstGeom prst="line">
                  <a:avLst/>
                </a:prstGeom>
                <a:noFill/>
                <a:ln w="34925">
                  <a:solidFill>
                    <a:srgbClr val="FF000C"/>
                  </a:solidFill>
                  <a:round/>
                  <a:headEnd/>
                  <a:tailEnd/>
                </a:ln>
              </p:spPr>
              <p:txBody>
                <a:bodyPr lIns="0" tIns="0" rIns="0" bIns="0">
                  <a:prstTxWarp prst="textNoShape">
                    <a:avLst/>
                  </a:prstTxWarp>
                </a:bodyPr>
                <a:lstStyle/>
                <a:p>
                  <a:pPr defTabSz="457200"/>
                  <a:endParaRPr lang="fr-FR">
                    <a:solidFill>
                      <a:prstClr val="black"/>
                    </a:solidFill>
                  </a:endParaRPr>
                </a:p>
              </p:txBody>
            </p:sp>
          </p:grpSp>
          <p:sp>
            <p:nvSpPr>
              <p:cNvPr id="108" name="Line 42"/>
              <p:cNvSpPr>
                <a:spLocks noChangeShapeType="1"/>
              </p:cNvSpPr>
              <p:nvPr/>
            </p:nvSpPr>
            <p:spPr bwMode="auto">
              <a:xfrm>
                <a:off x="3752" y="1054"/>
                <a:ext cx="0" cy="144"/>
              </a:xfrm>
              <a:prstGeom prst="line">
                <a:avLst/>
              </a:prstGeom>
              <a:noFill/>
              <a:ln w="4445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sp>
            <p:nvSpPr>
              <p:cNvPr id="109" name="Line 43"/>
              <p:cNvSpPr>
                <a:spLocks noChangeShapeType="1"/>
              </p:cNvSpPr>
              <p:nvPr/>
            </p:nvSpPr>
            <p:spPr bwMode="auto">
              <a:xfrm>
                <a:off x="3738" y="1180"/>
                <a:ext cx="384" cy="0"/>
              </a:xfrm>
              <a:prstGeom prst="line">
                <a:avLst/>
              </a:prstGeom>
              <a:noFill/>
              <a:ln w="6350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grpSp>
        <p:sp>
          <p:nvSpPr>
            <p:cNvPr id="55" name="ZoneTexte 54"/>
            <p:cNvSpPr txBox="1"/>
            <p:nvPr/>
          </p:nvSpPr>
          <p:spPr>
            <a:xfrm rot="2710879">
              <a:off x="3189430" y="3249860"/>
              <a:ext cx="184666" cy="307777"/>
            </a:xfrm>
            <a:prstGeom prst="rect">
              <a:avLst/>
            </a:prstGeom>
            <a:noFill/>
          </p:spPr>
          <p:txBody>
            <a:bodyPr wrap="none" rtlCol="0">
              <a:spAutoFit/>
            </a:bodyPr>
            <a:lstStyle/>
            <a:p>
              <a:pPr defTabSz="457200"/>
              <a:endParaRPr lang="fr-FR" sz="1400" dirty="0">
                <a:solidFill>
                  <a:prstClr val="black"/>
                </a:solidFill>
              </a:endParaRPr>
            </a:p>
          </p:txBody>
        </p:sp>
      </p:grpSp>
      <p:sp>
        <p:nvSpPr>
          <p:cNvPr id="56" name="ZoneTexte 58"/>
          <p:cNvSpPr txBox="1">
            <a:spLocks noChangeArrowheads="1"/>
          </p:cNvSpPr>
          <p:nvPr/>
        </p:nvSpPr>
        <p:spPr bwMode="auto">
          <a:xfrm>
            <a:off x="7207782" y="4038600"/>
            <a:ext cx="369888" cy="457200"/>
          </a:xfrm>
          <a:prstGeom prst="rect">
            <a:avLst/>
          </a:prstGeom>
          <a:noFill/>
          <a:ln w="9525">
            <a:noFill/>
            <a:miter lim="800000"/>
            <a:headEnd/>
            <a:tailEnd/>
          </a:ln>
        </p:spPr>
        <p:txBody>
          <a:bodyPr wrap="none">
            <a:prstTxWarp prst="textNoShape">
              <a:avLst/>
            </a:prstTxWarp>
            <a:spAutoFit/>
          </a:bodyPr>
          <a:lstStyle/>
          <a:p>
            <a:pPr defTabSz="457200" eaLnBrk="0" hangingPunct="0"/>
            <a:r>
              <a:rPr lang="fr-FR" sz="2400" b="1" dirty="0">
                <a:solidFill>
                  <a:prstClr val="white"/>
                </a:solidFill>
              </a:rPr>
              <a:t>?</a:t>
            </a:r>
          </a:p>
        </p:txBody>
      </p:sp>
      <p:sp>
        <p:nvSpPr>
          <p:cNvPr id="52" name="ZoneTexte 51"/>
          <p:cNvSpPr txBox="1"/>
          <p:nvPr/>
        </p:nvSpPr>
        <p:spPr>
          <a:xfrm>
            <a:off x="4081298" y="4724400"/>
            <a:ext cx="3767302" cy="646331"/>
          </a:xfrm>
          <a:prstGeom prst="rect">
            <a:avLst/>
          </a:prstGeom>
          <a:noFill/>
        </p:spPr>
        <p:txBody>
          <a:bodyPr wrap="none" rtlCol="0">
            <a:spAutoFit/>
          </a:bodyPr>
          <a:lstStyle/>
          <a:p>
            <a:pPr algn="ctr" defTabSz="457200"/>
            <a:r>
              <a:rPr lang="fr-FR" dirty="0" err="1" smtClean="0">
                <a:solidFill>
                  <a:prstClr val="white"/>
                </a:solidFill>
              </a:rPr>
              <a:t>Genome-wide</a:t>
            </a:r>
            <a:r>
              <a:rPr lang="fr-FR" dirty="0" smtClean="0">
                <a:solidFill>
                  <a:prstClr val="white"/>
                </a:solidFill>
              </a:rPr>
              <a:t> analyses of</a:t>
            </a:r>
          </a:p>
          <a:p>
            <a:pPr algn="ctr" defTabSz="457200"/>
            <a:r>
              <a:rPr lang="fr-FR" dirty="0" err="1" smtClean="0">
                <a:solidFill>
                  <a:prstClr val="white"/>
                </a:solidFill>
              </a:rPr>
              <a:t>gene</a:t>
            </a:r>
            <a:r>
              <a:rPr lang="fr-FR" dirty="0" smtClean="0">
                <a:solidFill>
                  <a:prstClr val="white"/>
                </a:solidFill>
              </a:rPr>
              <a:t> expression </a:t>
            </a:r>
            <a:r>
              <a:rPr lang="fr-FR" dirty="0" err="1" smtClean="0">
                <a:solidFill>
                  <a:prstClr val="white"/>
                </a:solidFill>
              </a:rPr>
              <a:t>with</a:t>
            </a:r>
            <a:r>
              <a:rPr lang="fr-FR" dirty="0" smtClean="0">
                <a:solidFill>
                  <a:prstClr val="white"/>
                </a:solidFill>
              </a:rPr>
              <a:t> or </a:t>
            </a:r>
            <a:r>
              <a:rPr lang="fr-FR" dirty="0" err="1" smtClean="0">
                <a:solidFill>
                  <a:prstClr val="white"/>
                </a:solidFill>
              </a:rPr>
              <a:t>without</a:t>
            </a:r>
            <a:r>
              <a:rPr lang="fr-FR" dirty="0" smtClean="0">
                <a:solidFill>
                  <a:prstClr val="white"/>
                </a:solidFill>
              </a:rPr>
              <a:t> </a:t>
            </a:r>
            <a:r>
              <a:rPr lang="fr-FR" dirty="0" err="1" smtClean="0">
                <a:solidFill>
                  <a:prstClr val="white"/>
                </a:solidFill>
              </a:rPr>
              <a:t>loops</a:t>
            </a:r>
            <a:endParaRPr lang="fr-FR" dirty="0">
              <a:solidFill>
                <a:prstClr val="white"/>
              </a:solidFill>
            </a:endParaRPr>
          </a:p>
        </p:txBody>
      </p:sp>
      <p:grpSp>
        <p:nvGrpSpPr>
          <p:cNvPr id="13" name="Grouper 73"/>
          <p:cNvGrpSpPr/>
          <p:nvPr/>
        </p:nvGrpSpPr>
        <p:grpSpPr>
          <a:xfrm>
            <a:off x="5486400" y="3015663"/>
            <a:ext cx="1524000" cy="184737"/>
            <a:chOff x="5824156" y="4604103"/>
            <a:chExt cx="936215" cy="89305"/>
          </a:xfrm>
        </p:grpSpPr>
        <p:sp>
          <p:nvSpPr>
            <p:cNvPr id="75" name="Freeform 138"/>
            <p:cNvSpPr>
              <a:spLocks/>
            </p:cNvSpPr>
            <p:nvPr/>
          </p:nvSpPr>
          <p:spPr bwMode="auto">
            <a:xfrm rot="1670277" flipH="1">
              <a:off x="6359308" y="4633349"/>
              <a:ext cx="401063" cy="45719"/>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28575" cap="flat" cmpd="sng" algn="ctr">
              <a:solidFill>
                <a:schemeClr val="bg1"/>
              </a:solidFill>
              <a:prstDash val="dash"/>
              <a:round/>
              <a:headEnd type="triangle" w="lg" len="med"/>
              <a:tailEnd type="none" w="lg" len="med"/>
            </a:ln>
          </p:spPr>
          <p:txBody>
            <a:bodyPr wrap="none" anchor="ctr">
              <a:prstTxWarp prst="textNoShape">
                <a:avLst/>
              </a:prstTxWarp>
            </a:bodyPr>
            <a:lstStyle/>
            <a:p>
              <a:endParaRPr lang="fr-FR"/>
            </a:p>
          </p:txBody>
        </p:sp>
        <p:sp>
          <p:nvSpPr>
            <p:cNvPr id="76" name="Freeform 138"/>
            <p:cNvSpPr>
              <a:spLocks/>
            </p:cNvSpPr>
            <p:nvPr/>
          </p:nvSpPr>
          <p:spPr bwMode="auto">
            <a:xfrm rot="9552286" flipH="1" flipV="1">
              <a:off x="5824156" y="4604103"/>
              <a:ext cx="620233" cy="89305"/>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28575" cap="flat" cmpd="sng" algn="ctr">
              <a:solidFill>
                <a:schemeClr val="bg1"/>
              </a:solidFill>
              <a:prstDash val="sysDash"/>
              <a:round/>
              <a:headEnd type="none" w="lg" len="med"/>
              <a:tailEnd type="none" w="lg" len="med"/>
            </a:ln>
          </p:spPr>
          <p:txBody>
            <a:bodyPr wrap="none" anchor="ctr">
              <a:prstTxWarp prst="textNoShape">
                <a:avLst/>
              </a:prstTxWarp>
            </a:bodyPr>
            <a:lstStyle/>
            <a:p>
              <a:endParaRPr lang="fr-FR"/>
            </a:p>
          </p:txBody>
        </p:sp>
      </p:grpSp>
      <p:grpSp>
        <p:nvGrpSpPr>
          <p:cNvPr id="20" name="Grouper 82"/>
          <p:cNvGrpSpPr/>
          <p:nvPr/>
        </p:nvGrpSpPr>
        <p:grpSpPr>
          <a:xfrm>
            <a:off x="4057080" y="1524000"/>
            <a:ext cx="2012681" cy="1353889"/>
            <a:chOff x="4057080" y="1524000"/>
            <a:chExt cx="2012681" cy="1353889"/>
          </a:xfrm>
        </p:grpSpPr>
        <p:grpSp>
          <p:nvGrpSpPr>
            <p:cNvPr id="23" name="Grouper 72"/>
            <p:cNvGrpSpPr/>
            <p:nvPr/>
          </p:nvGrpSpPr>
          <p:grpSpPr>
            <a:xfrm>
              <a:off x="4057080" y="1524000"/>
              <a:ext cx="2012681" cy="1353889"/>
              <a:chOff x="1517079" y="1353979"/>
              <a:chExt cx="2012681" cy="1353889"/>
            </a:xfrm>
          </p:grpSpPr>
          <p:sp>
            <p:nvSpPr>
              <p:cNvPr id="60" name="ZoneTexte 59"/>
              <p:cNvSpPr txBox="1"/>
              <p:nvPr/>
            </p:nvSpPr>
            <p:spPr>
              <a:xfrm rot="16200000">
                <a:off x="1060544" y="1851223"/>
                <a:ext cx="1313180" cy="400110"/>
              </a:xfrm>
              <a:prstGeom prst="rect">
                <a:avLst/>
              </a:prstGeom>
              <a:noFill/>
            </p:spPr>
            <p:txBody>
              <a:bodyPr wrap="none" rtlCol="0">
                <a:spAutoFit/>
              </a:bodyPr>
              <a:lstStyle/>
              <a:p>
                <a:pPr algn="ctr"/>
                <a:r>
                  <a:rPr lang="fr-FR" sz="1000" b="1" dirty="0" err="1" smtClean="0">
                    <a:solidFill>
                      <a:schemeClr val="bg1"/>
                    </a:solidFill>
                  </a:rPr>
                  <a:t>ChIP</a:t>
                </a:r>
                <a:r>
                  <a:rPr lang="fr-FR" sz="1000" b="1" dirty="0" smtClean="0">
                    <a:solidFill>
                      <a:schemeClr val="bg1"/>
                    </a:solidFill>
                  </a:rPr>
                  <a:t> of WT/</a:t>
                </a:r>
                <a:r>
                  <a:rPr lang="fr-FR" sz="1000" b="1" dirty="0" err="1" smtClean="0">
                    <a:solidFill>
                      <a:schemeClr val="bg1"/>
                    </a:solidFill>
                  </a:rPr>
                  <a:t>mut-Beaf</a:t>
                </a:r>
                <a:endParaRPr lang="fr-FR" sz="1000" b="1" dirty="0" smtClean="0">
                  <a:solidFill>
                    <a:schemeClr val="bg1"/>
                  </a:solidFill>
                </a:endParaRPr>
              </a:p>
              <a:p>
                <a:pPr algn="ctr"/>
                <a:r>
                  <a:rPr lang="fr-FR" sz="1000" b="1" dirty="0" smtClean="0">
                    <a:solidFill>
                      <a:schemeClr val="bg1"/>
                    </a:solidFill>
                  </a:rPr>
                  <a:t>(</a:t>
                </a:r>
                <a:r>
                  <a:rPr lang="fr-FR" sz="1000" b="1" dirty="0" err="1" smtClean="0">
                    <a:solidFill>
                      <a:schemeClr val="bg1"/>
                    </a:solidFill>
                  </a:rPr>
                  <a:t>qPCR</a:t>
                </a:r>
                <a:r>
                  <a:rPr lang="fr-FR" sz="1000" b="1" dirty="0" smtClean="0">
                    <a:solidFill>
                      <a:schemeClr val="bg1"/>
                    </a:solidFill>
                  </a:rPr>
                  <a:t> - % of input ) </a:t>
                </a:r>
                <a:endParaRPr lang="fr-FR" sz="1000" b="1" dirty="0">
                  <a:solidFill>
                    <a:schemeClr val="bg1"/>
                  </a:solidFill>
                </a:endParaRPr>
              </a:p>
            </p:txBody>
          </p:sp>
          <p:pic>
            <p:nvPicPr>
              <p:cNvPr id="61" name="Image 60"/>
              <p:cNvPicPr>
                <a:picLocks noChangeAspect="1"/>
              </p:cNvPicPr>
              <p:nvPr/>
            </p:nvPicPr>
            <p:blipFill>
              <a:blip r:embed="rId3"/>
              <a:stretch>
                <a:fillRect/>
              </a:stretch>
            </p:blipFill>
            <p:spPr>
              <a:xfrm>
                <a:off x="2159280" y="1647692"/>
                <a:ext cx="1209941" cy="891286"/>
              </a:xfrm>
              <a:prstGeom prst="rect">
                <a:avLst/>
              </a:prstGeom>
            </p:spPr>
          </p:pic>
          <p:sp>
            <p:nvSpPr>
              <p:cNvPr id="62" name="ZoneTexte 1273"/>
              <p:cNvSpPr txBox="1">
                <a:spLocks noChangeArrowheads="1"/>
              </p:cNvSpPr>
              <p:nvPr/>
            </p:nvSpPr>
            <p:spPr bwMode="auto">
              <a:xfrm>
                <a:off x="2116668" y="1353979"/>
                <a:ext cx="1413092" cy="246221"/>
              </a:xfrm>
              <a:prstGeom prst="rect">
                <a:avLst/>
              </a:prstGeom>
              <a:noFill/>
              <a:ln w="9525">
                <a:noFill/>
                <a:miter lim="800000"/>
                <a:headEnd/>
                <a:tailEnd/>
              </a:ln>
            </p:spPr>
            <p:txBody>
              <a:bodyPr wrap="none">
                <a:prstTxWarp prst="textNoShape">
                  <a:avLst/>
                </a:prstTxWarp>
                <a:spAutoFit/>
              </a:bodyPr>
              <a:lstStyle/>
              <a:p>
                <a:r>
                  <a:rPr lang="fr-FR" sz="1000" b="1" dirty="0" err="1" smtClean="0">
                    <a:solidFill>
                      <a:schemeClr val="bg1"/>
                    </a:solidFill>
                  </a:rPr>
                  <a:t>ChIP</a:t>
                </a:r>
                <a:r>
                  <a:rPr lang="fr-FR" sz="1000" b="1" dirty="0" smtClean="0">
                    <a:solidFill>
                      <a:schemeClr val="bg1"/>
                    </a:solidFill>
                  </a:rPr>
                  <a:t> / 20 DIRECT </a:t>
                </a:r>
                <a:r>
                  <a:rPr lang="fr-FR" sz="1000" b="1" dirty="0" err="1" smtClean="0">
                    <a:solidFill>
                      <a:schemeClr val="bg1"/>
                    </a:solidFill>
                  </a:rPr>
                  <a:t>peaks</a:t>
                </a:r>
                <a:r>
                  <a:rPr lang="fr-FR" sz="1000" b="1" dirty="0" smtClean="0">
                    <a:solidFill>
                      <a:schemeClr val="bg1"/>
                    </a:solidFill>
                  </a:rPr>
                  <a:t> </a:t>
                </a:r>
                <a:endParaRPr lang="fr-FR" sz="1000" b="1" dirty="0">
                  <a:solidFill>
                    <a:schemeClr val="bg1"/>
                  </a:solidFill>
                </a:endParaRPr>
              </a:p>
            </p:txBody>
          </p:sp>
          <p:sp>
            <p:nvSpPr>
              <p:cNvPr id="63" name="ZoneTexte 1280"/>
              <p:cNvSpPr txBox="1">
                <a:spLocks noChangeArrowheads="1"/>
              </p:cNvSpPr>
              <p:nvPr/>
            </p:nvSpPr>
            <p:spPr bwMode="auto">
              <a:xfrm>
                <a:off x="2260599" y="2133600"/>
                <a:ext cx="1075021" cy="246221"/>
              </a:xfrm>
              <a:prstGeom prst="rect">
                <a:avLst/>
              </a:prstGeom>
              <a:noFill/>
              <a:ln w="9525">
                <a:noFill/>
                <a:miter lim="800000"/>
                <a:headEnd/>
                <a:tailEnd/>
              </a:ln>
            </p:spPr>
            <p:txBody>
              <a:bodyPr wrap="none">
                <a:prstTxWarp prst="textNoShape">
                  <a:avLst/>
                </a:prstTxWarp>
                <a:spAutoFit/>
              </a:bodyPr>
              <a:lstStyle/>
              <a:p>
                <a:pPr algn="just"/>
                <a:r>
                  <a:rPr lang="fr-FR" sz="1000" b="1" dirty="0" smtClean="0">
                    <a:solidFill>
                      <a:schemeClr val="tx1"/>
                    </a:solidFill>
                  </a:rPr>
                  <a:t> WT </a:t>
                </a:r>
                <a:r>
                  <a:rPr lang="fr-FR" sz="1000" b="1" dirty="0" smtClean="0"/>
                  <a:t>         </a:t>
                </a:r>
                <a:r>
                  <a:rPr lang="fr-FR" sz="1000" b="1" dirty="0" smtClean="0">
                    <a:solidFill>
                      <a:schemeClr val="tx1"/>
                    </a:solidFill>
                  </a:rPr>
                  <a:t>mutant         </a:t>
                </a:r>
                <a:endParaRPr lang="fr-FR" sz="1000" b="1" dirty="0">
                  <a:solidFill>
                    <a:schemeClr val="tx1"/>
                  </a:solidFill>
                </a:endParaRPr>
              </a:p>
            </p:txBody>
          </p:sp>
          <p:sp>
            <p:nvSpPr>
              <p:cNvPr id="64" name="ZoneTexte 1277"/>
              <p:cNvSpPr txBox="1">
                <a:spLocks noChangeArrowheads="1"/>
              </p:cNvSpPr>
              <p:nvPr/>
            </p:nvSpPr>
            <p:spPr bwMode="auto">
              <a:xfrm>
                <a:off x="1915072" y="1586478"/>
                <a:ext cx="319347" cy="1031051"/>
              </a:xfrm>
              <a:prstGeom prst="rect">
                <a:avLst/>
              </a:prstGeom>
              <a:noFill/>
              <a:ln w="9525">
                <a:noFill/>
                <a:miter lim="800000"/>
                <a:headEnd/>
                <a:tailEnd/>
              </a:ln>
            </p:spPr>
            <p:txBody>
              <a:bodyPr wrap="none">
                <a:prstTxWarp prst="textNoShape">
                  <a:avLst/>
                </a:prstTxWarp>
                <a:spAutoFit/>
              </a:bodyPr>
              <a:lstStyle/>
              <a:p>
                <a:pPr>
                  <a:spcAft>
                    <a:spcPts val="600"/>
                  </a:spcAft>
                  <a:defRPr/>
                </a:pPr>
                <a:r>
                  <a:rPr lang="fr-FR" sz="820" b="1" dirty="0" smtClean="0">
                    <a:solidFill>
                      <a:schemeClr val="bg1"/>
                    </a:solidFill>
                  </a:rPr>
                  <a:t>0.8</a:t>
                </a:r>
                <a:endParaRPr lang="fr-FR" sz="820" b="1" dirty="0">
                  <a:solidFill>
                    <a:schemeClr val="bg1"/>
                  </a:solidFill>
                </a:endParaRPr>
              </a:p>
              <a:p>
                <a:pPr>
                  <a:spcAft>
                    <a:spcPts val="600"/>
                  </a:spcAft>
                  <a:defRPr/>
                </a:pPr>
                <a:r>
                  <a:rPr lang="fr-FR" sz="820" b="1" dirty="0" smtClean="0">
                    <a:solidFill>
                      <a:schemeClr val="bg1"/>
                    </a:solidFill>
                  </a:rPr>
                  <a:t>0.6</a:t>
                </a:r>
                <a:endParaRPr lang="fr-FR" sz="820" b="1" dirty="0">
                  <a:solidFill>
                    <a:schemeClr val="bg1"/>
                  </a:solidFill>
                </a:endParaRPr>
              </a:p>
              <a:p>
                <a:pPr>
                  <a:spcAft>
                    <a:spcPts val="600"/>
                  </a:spcAft>
                  <a:defRPr/>
                </a:pPr>
                <a:r>
                  <a:rPr lang="fr-FR" sz="820" b="1" dirty="0" smtClean="0">
                    <a:solidFill>
                      <a:schemeClr val="bg1"/>
                    </a:solidFill>
                  </a:rPr>
                  <a:t>0.4</a:t>
                </a:r>
                <a:endParaRPr lang="fr-FR" sz="820" b="1" dirty="0">
                  <a:solidFill>
                    <a:schemeClr val="bg1"/>
                  </a:solidFill>
                </a:endParaRPr>
              </a:p>
              <a:p>
                <a:pPr>
                  <a:spcAft>
                    <a:spcPts val="600"/>
                  </a:spcAft>
                  <a:defRPr/>
                </a:pPr>
                <a:r>
                  <a:rPr lang="fr-FR" sz="820" b="1" dirty="0" smtClean="0">
                    <a:solidFill>
                      <a:schemeClr val="bg1"/>
                    </a:solidFill>
                  </a:rPr>
                  <a:t>0.2</a:t>
                </a:r>
                <a:endParaRPr lang="fr-FR" sz="820" b="1" dirty="0">
                  <a:solidFill>
                    <a:schemeClr val="bg1"/>
                  </a:solidFill>
                </a:endParaRPr>
              </a:p>
              <a:p>
                <a:pPr>
                  <a:spcAft>
                    <a:spcPts val="600"/>
                  </a:spcAft>
                  <a:defRPr/>
                </a:pPr>
                <a:r>
                  <a:rPr lang="fr-FR" sz="820" b="1" dirty="0" smtClean="0">
                    <a:solidFill>
                      <a:schemeClr val="bg1"/>
                    </a:solidFill>
                  </a:rPr>
                  <a:t>0.0</a:t>
                </a:r>
                <a:endParaRPr lang="fr-FR" sz="820" b="1" dirty="0">
                  <a:solidFill>
                    <a:schemeClr val="bg1"/>
                  </a:solidFill>
                </a:endParaRPr>
              </a:p>
            </p:txBody>
          </p:sp>
        </p:grpSp>
        <p:sp>
          <p:nvSpPr>
            <p:cNvPr id="77" name="AutoShape 7"/>
            <p:cNvSpPr>
              <a:spLocks noChangeAspect="1"/>
            </p:cNvSpPr>
            <p:nvPr/>
          </p:nvSpPr>
          <p:spPr bwMode="auto">
            <a:xfrm>
              <a:off x="5163121" y="2400688"/>
              <a:ext cx="214204" cy="286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grpSp>
      <p:grpSp>
        <p:nvGrpSpPr>
          <p:cNvPr id="24" name="Grouper 94"/>
          <p:cNvGrpSpPr/>
          <p:nvPr/>
        </p:nvGrpSpPr>
        <p:grpSpPr>
          <a:xfrm>
            <a:off x="6172200" y="1524000"/>
            <a:ext cx="2076687" cy="1368901"/>
            <a:chOff x="6172200" y="1524000"/>
            <a:chExt cx="2076687" cy="1368901"/>
          </a:xfrm>
        </p:grpSpPr>
        <p:grpSp>
          <p:nvGrpSpPr>
            <p:cNvPr id="26" name="Grouper 71"/>
            <p:cNvGrpSpPr/>
            <p:nvPr/>
          </p:nvGrpSpPr>
          <p:grpSpPr>
            <a:xfrm>
              <a:off x="6172200" y="1524000"/>
              <a:ext cx="2076687" cy="1368901"/>
              <a:chOff x="3136899" y="1320111"/>
              <a:chExt cx="2076687" cy="1368901"/>
            </a:xfrm>
          </p:grpSpPr>
          <p:pic>
            <p:nvPicPr>
              <p:cNvPr id="65" name="Image 64"/>
              <p:cNvPicPr>
                <a:picLocks noChangeAspect="1"/>
              </p:cNvPicPr>
              <p:nvPr/>
            </p:nvPicPr>
            <p:blipFill>
              <a:blip r:embed="rId4"/>
              <a:stretch>
                <a:fillRect/>
              </a:stretch>
            </p:blipFill>
            <p:spPr>
              <a:xfrm>
                <a:off x="3748252" y="1647861"/>
                <a:ext cx="1210587" cy="876300"/>
              </a:xfrm>
              <a:prstGeom prst="rect">
                <a:avLst/>
              </a:prstGeom>
            </p:spPr>
          </p:pic>
          <p:sp>
            <p:nvSpPr>
              <p:cNvPr id="66" name="ZoneTexte 1280"/>
              <p:cNvSpPr txBox="1">
                <a:spLocks noChangeArrowheads="1"/>
              </p:cNvSpPr>
              <p:nvPr/>
            </p:nvSpPr>
            <p:spPr bwMode="auto">
              <a:xfrm>
                <a:off x="3858493" y="2211420"/>
                <a:ext cx="364378" cy="246221"/>
              </a:xfrm>
              <a:prstGeom prst="rect">
                <a:avLst/>
              </a:prstGeom>
              <a:noFill/>
              <a:ln w="9525">
                <a:noFill/>
                <a:miter lim="800000"/>
                <a:headEnd/>
                <a:tailEnd/>
              </a:ln>
            </p:spPr>
            <p:txBody>
              <a:bodyPr wrap="none">
                <a:prstTxWarp prst="textNoShape">
                  <a:avLst/>
                </a:prstTxWarp>
                <a:spAutoFit/>
              </a:bodyPr>
              <a:lstStyle/>
              <a:p>
                <a:pPr algn="just"/>
                <a:r>
                  <a:rPr lang="fr-FR" sz="1000" b="1" dirty="0" smtClean="0">
                    <a:solidFill>
                      <a:schemeClr val="tx1"/>
                    </a:solidFill>
                  </a:rPr>
                  <a:t>WT</a:t>
                </a:r>
                <a:endParaRPr lang="fr-FR" sz="1000" b="1" dirty="0">
                  <a:solidFill>
                    <a:schemeClr val="tx1"/>
                  </a:solidFill>
                </a:endParaRPr>
              </a:p>
            </p:txBody>
          </p:sp>
          <p:sp>
            <p:nvSpPr>
              <p:cNvPr id="68" name="ZoneTexte 1277"/>
              <p:cNvSpPr txBox="1">
                <a:spLocks noChangeArrowheads="1"/>
              </p:cNvSpPr>
              <p:nvPr/>
            </p:nvSpPr>
            <p:spPr bwMode="auto">
              <a:xfrm>
                <a:off x="3451772" y="1589103"/>
                <a:ext cx="368059" cy="984885"/>
              </a:xfrm>
              <a:prstGeom prst="rect">
                <a:avLst/>
              </a:prstGeom>
              <a:noFill/>
              <a:ln w="9525">
                <a:noFill/>
                <a:miter lim="800000"/>
                <a:headEnd/>
                <a:tailEnd/>
              </a:ln>
            </p:spPr>
            <p:txBody>
              <a:bodyPr wrap="none">
                <a:prstTxWarp prst="textNoShape">
                  <a:avLst/>
                </a:prstTxWarp>
                <a:spAutoFit/>
              </a:bodyPr>
              <a:lstStyle/>
              <a:p>
                <a:pPr>
                  <a:spcAft>
                    <a:spcPts val="0"/>
                  </a:spcAft>
                </a:pPr>
                <a:r>
                  <a:rPr lang="fr-FR" sz="800" b="1" dirty="0" smtClean="0">
                    <a:solidFill>
                      <a:schemeClr val="bg1"/>
                    </a:solidFill>
                  </a:rPr>
                  <a:t>0.05</a:t>
                </a:r>
              </a:p>
              <a:p>
                <a:pPr>
                  <a:spcAft>
                    <a:spcPts val="0"/>
                  </a:spcAft>
                </a:pPr>
                <a:endParaRPr lang="fr-FR" sz="200" b="1" dirty="0" smtClean="0">
                  <a:solidFill>
                    <a:schemeClr val="bg1"/>
                  </a:solidFill>
                </a:endParaRPr>
              </a:p>
              <a:p>
                <a:pPr>
                  <a:spcAft>
                    <a:spcPts val="0"/>
                  </a:spcAft>
                </a:pPr>
                <a:r>
                  <a:rPr lang="fr-FR" sz="800" b="1" dirty="0" smtClean="0">
                    <a:solidFill>
                      <a:schemeClr val="bg1"/>
                    </a:solidFill>
                  </a:rPr>
                  <a:t>0.04</a:t>
                </a:r>
              </a:p>
              <a:p>
                <a:pPr>
                  <a:spcAft>
                    <a:spcPts val="0"/>
                  </a:spcAft>
                </a:pPr>
                <a:endParaRPr lang="fr-FR" sz="200" b="1" dirty="0" smtClean="0">
                  <a:solidFill>
                    <a:schemeClr val="bg1"/>
                  </a:solidFill>
                </a:endParaRPr>
              </a:p>
              <a:p>
                <a:pPr>
                  <a:spcAft>
                    <a:spcPts val="0"/>
                  </a:spcAft>
                </a:pPr>
                <a:r>
                  <a:rPr lang="fr-FR" sz="800" b="1" dirty="0" smtClean="0">
                    <a:solidFill>
                      <a:schemeClr val="bg1"/>
                    </a:solidFill>
                  </a:rPr>
                  <a:t>0.03</a:t>
                </a:r>
              </a:p>
              <a:p>
                <a:pPr>
                  <a:spcAft>
                    <a:spcPts val="0"/>
                  </a:spcAft>
                </a:pPr>
                <a:endParaRPr lang="fr-FR" sz="200" b="1" dirty="0" smtClean="0">
                  <a:solidFill>
                    <a:schemeClr val="bg1"/>
                  </a:solidFill>
                </a:endParaRPr>
              </a:p>
              <a:p>
                <a:pPr>
                  <a:spcAft>
                    <a:spcPts val="0"/>
                  </a:spcAft>
                </a:pPr>
                <a:r>
                  <a:rPr lang="fr-FR" sz="800" b="1" dirty="0" smtClean="0">
                    <a:solidFill>
                      <a:schemeClr val="bg1"/>
                    </a:solidFill>
                  </a:rPr>
                  <a:t>0.02</a:t>
                </a:r>
              </a:p>
              <a:p>
                <a:pPr>
                  <a:spcAft>
                    <a:spcPts val="0"/>
                  </a:spcAft>
                </a:pPr>
                <a:endParaRPr lang="fr-FR" sz="200" b="1" dirty="0" smtClean="0">
                  <a:solidFill>
                    <a:schemeClr val="bg1"/>
                  </a:solidFill>
                </a:endParaRPr>
              </a:p>
              <a:p>
                <a:pPr>
                  <a:spcAft>
                    <a:spcPts val="0"/>
                  </a:spcAft>
                </a:pPr>
                <a:r>
                  <a:rPr lang="fr-FR" sz="800" b="1" dirty="0" smtClean="0">
                    <a:solidFill>
                      <a:schemeClr val="bg1"/>
                    </a:solidFill>
                  </a:rPr>
                  <a:t>0.01</a:t>
                </a:r>
              </a:p>
              <a:p>
                <a:pPr>
                  <a:spcAft>
                    <a:spcPts val="0"/>
                  </a:spcAft>
                </a:pPr>
                <a:endParaRPr lang="fr-FR" sz="200" b="1" dirty="0" smtClean="0">
                  <a:solidFill>
                    <a:schemeClr val="bg1"/>
                  </a:solidFill>
                </a:endParaRPr>
              </a:p>
              <a:p>
                <a:pPr>
                  <a:spcAft>
                    <a:spcPts val="0"/>
                  </a:spcAft>
                </a:pPr>
                <a:r>
                  <a:rPr lang="fr-FR" sz="800" b="1" dirty="0" smtClean="0">
                    <a:solidFill>
                      <a:schemeClr val="bg1"/>
                    </a:solidFill>
                  </a:rPr>
                  <a:t>0.00</a:t>
                </a:r>
              </a:p>
            </p:txBody>
          </p:sp>
          <p:sp>
            <p:nvSpPr>
              <p:cNvPr id="69" name="ZoneTexte 68"/>
              <p:cNvSpPr txBox="1"/>
              <p:nvPr/>
            </p:nvSpPr>
            <p:spPr>
              <a:xfrm>
                <a:off x="4176868" y="1914561"/>
                <a:ext cx="750351" cy="246221"/>
              </a:xfrm>
              <a:prstGeom prst="rect">
                <a:avLst/>
              </a:prstGeom>
              <a:noFill/>
            </p:spPr>
            <p:txBody>
              <a:bodyPr wrap="none" rtlCol="0">
                <a:spAutoFit/>
              </a:bodyPr>
              <a:lstStyle/>
              <a:p>
                <a:r>
                  <a:rPr lang="fr-FR" sz="1000" b="1" dirty="0" smtClean="0"/>
                  <a:t>      </a:t>
                </a:r>
                <a:r>
                  <a:rPr lang="fr-FR" sz="1000" b="1" dirty="0" smtClean="0">
                    <a:solidFill>
                      <a:schemeClr val="tx1"/>
                    </a:solidFill>
                  </a:rPr>
                  <a:t>mutant </a:t>
                </a:r>
                <a:endParaRPr lang="fr-FR" sz="1000" dirty="0"/>
              </a:p>
            </p:txBody>
          </p:sp>
          <p:sp>
            <p:nvSpPr>
              <p:cNvPr id="70" name="ZoneTexte 1273"/>
              <p:cNvSpPr txBox="1">
                <a:spLocks noChangeArrowheads="1"/>
              </p:cNvSpPr>
              <p:nvPr/>
            </p:nvSpPr>
            <p:spPr bwMode="auto">
              <a:xfrm>
                <a:off x="3681834" y="1320111"/>
                <a:ext cx="1531752" cy="246221"/>
              </a:xfrm>
              <a:prstGeom prst="rect">
                <a:avLst/>
              </a:prstGeom>
              <a:noFill/>
              <a:ln w="9525">
                <a:noFill/>
                <a:miter lim="800000"/>
                <a:headEnd/>
                <a:tailEnd/>
              </a:ln>
            </p:spPr>
            <p:txBody>
              <a:bodyPr wrap="none">
                <a:prstTxWarp prst="textNoShape">
                  <a:avLst/>
                </a:prstTxWarp>
                <a:spAutoFit/>
              </a:bodyPr>
              <a:lstStyle/>
              <a:p>
                <a:r>
                  <a:rPr lang="fr-FR" sz="1000" b="1" dirty="0" err="1" smtClean="0">
                    <a:solidFill>
                      <a:schemeClr val="bg1"/>
                    </a:solidFill>
                  </a:rPr>
                  <a:t>ChIP</a:t>
                </a:r>
                <a:r>
                  <a:rPr lang="fr-FR" sz="1000" b="1" dirty="0" smtClean="0">
                    <a:solidFill>
                      <a:schemeClr val="bg1"/>
                    </a:solidFill>
                  </a:rPr>
                  <a:t> / 20 INDIRECT </a:t>
                </a:r>
                <a:r>
                  <a:rPr lang="fr-FR" sz="1000" b="1" dirty="0" err="1" smtClean="0">
                    <a:solidFill>
                      <a:schemeClr val="bg1"/>
                    </a:solidFill>
                  </a:rPr>
                  <a:t>peaks</a:t>
                </a:r>
                <a:r>
                  <a:rPr lang="fr-FR" sz="1000" b="1" dirty="0" smtClean="0">
                    <a:solidFill>
                      <a:schemeClr val="bg1"/>
                    </a:solidFill>
                  </a:rPr>
                  <a:t> </a:t>
                </a:r>
                <a:endParaRPr lang="fr-FR" sz="1000" b="1" dirty="0">
                  <a:solidFill>
                    <a:schemeClr val="bg1"/>
                  </a:solidFill>
                </a:endParaRPr>
              </a:p>
            </p:txBody>
          </p:sp>
          <p:sp>
            <p:nvSpPr>
              <p:cNvPr id="71" name="ZoneTexte 70"/>
              <p:cNvSpPr txBox="1"/>
              <p:nvPr/>
            </p:nvSpPr>
            <p:spPr>
              <a:xfrm rot="16200000">
                <a:off x="2680364" y="1832367"/>
                <a:ext cx="1313180" cy="400110"/>
              </a:xfrm>
              <a:prstGeom prst="rect">
                <a:avLst/>
              </a:prstGeom>
              <a:noFill/>
            </p:spPr>
            <p:txBody>
              <a:bodyPr wrap="none" rtlCol="0">
                <a:spAutoFit/>
              </a:bodyPr>
              <a:lstStyle/>
              <a:p>
                <a:pPr algn="ctr"/>
                <a:r>
                  <a:rPr lang="fr-FR" sz="1000" b="1" dirty="0" err="1" smtClean="0">
                    <a:solidFill>
                      <a:schemeClr val="bg1"/>
                    </a:solidFill>
                  </a:rPr>
                  <a:t>ChIP</a:t>
                </a:r>
                <a:r>
                  <a:rPr lang="fr-FR" sz="1000" b="1" dirty="0" smtClean="0">
                    <a:solidFill>
                      <a:schemeClr val="bg1"/>
                    </a:solidFill>
                  </a:rPr>
                  <a:t> of WT/</a:t>
                </a:r>
                <a:r>
                  <a:rPr lang="fr-FR" sz="1000" b="1" dirty="0" err="1" smtClean="0">
                    <a:solidFill>
                      <a:schemeClr val="bg1"/>
                    </a:solidFill>
                  </a:rPr>
                  <a:t>mut-Beaf</a:t>
                </a:r>
                <a:endParaRPr lang="fr-FR" sz="1000" b="1" dirty="0" smtClean="0">
                  <a:solidFill>
                    <a:schemeClr val="bg1"/>
                  </a:solidFill>
                </a:endParaRPr>
              </a:p>
              <a:p>
                <a:pPr algn="ctr"/>
                <a:r>
                  <a:rPr lang="fr-FR" sz="1000" b="1" dirty="0" smtClean="0">
                    <a:solidFill>
                      <a:schemeClr val="bg1"/>
                    </a:solidFill>
                  </a:rPr>
                  <a:t>(</a:t>
                </a:r>
                <a:r>
                  <a:rPr lang="fr-FR" sz="1000" b="1" dirty="0" err="1" smtClean="0">
                    <a:solidFill>
                      <a:schemeClr val="bg1"/>
                    </a:solidFill>
                  </a:rPr>
                  <a:t>qPCR</a:t>
                </a:r>
                <a:r>
                  <a:rPr lang="fr-FR" sz="1000" b="1" dirty="0" smtClean="0">
                    <a:solidFill>
                      <a:schemeClr val="bg1"/>
                    </a:solidFill>
                  </a:rPr>
                  <a:t> - % of input ) </a:t>
                </a:r>
                <a:endParaRPr lang="fr-FR" sz="1000" b="1" dirty="0">
                  <a:solidFill>
                    <a:schemeClr val="bg1"/>
                  </a:solidFill>
                </a:endParaRPr>
              </a:p>
            </p:txBody>
          </p:sp>
        </p:grpSp>
        <p:sp>
          <p:nvSpPr>
            <p:cNvPr id="78" name="AutoShape 7"/>
            <p:cNvSpPr>
              <a:spLocks noChangeAspect="1"/>
            </p:cNvSpPr>
            <p:nvPr/>
          </p:nvSpPr>
          <p:spPr bwMode="auto">
            <a:xfrm>
              <a:off x="7228319" y="2404131"/>
              <a:ext cx="214204" cy="286313"/>
            </a:xfrm>
            <a:prstGeom prst="triangle">
              <a:avLst>
                <a:gd name="adj" fmla="val 50000"/>
              </a:avLst>
            </a:prstGeom>
            <a:solidFill>
              <a:srgbClr val="00009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grpSp>
      <p:sp>
        <p:nvSpPr>
          <p:cNvPr id="79" name="Oval 133"/>
          <p:cNvSpPr>
            <a:spLocks noChangeArrowheads="1"/>
          </p:cNvSpPr>
          <p:nvPr/>
        </p:nvSpPr>
        <p:spPr bwMode="auto">
          <a:xfrm>
            <a:off x="6998571" y="3202830"/>
            <a:ext cx="639425" cy="379346"/>
          </a:xfrm>
          <a:prstGeom prst="ellipse">
            <a:avLst/>
          </a:prstGeom>
          <a:solidFill>
            <a:srgbClr val="3366FF"/>
          </a:solidFill>
          <a:ln w="9525">
            <a:solidFill>
              <a:schemeClr val="tx1"/>
            </a:solidFill>
            <a:round/>
            <a:headEnd/>
            <a:tailEnd/>
          </a:ln>
        </p:spPr>
        <p:txBody>
          <a:bodyPr wrap="none" anchor="ctr">
            <a:prstTxWarp prst="textNoShape">
              <a:avLst/>
            </a:prstTxWarp>
          </a:bodyPr>
          <a:lstStyle/>
          <a:p>
            <a:pPr algn="ctr" defTabSz="457200"/>
            <a:r>
              <a:rPr lang="fr-FR" sz="1200" b="1" dirty="0" smtClean="0">
                <a:solidFill>
                  <a:prstClr val="black"/>
                </a:solidFill>
              </a:rPr>
              <a:t>CP190</a:t>
            </a:r>
            <a:endParaRPr lang="fr-FR" sz="1200" b="1" dirty="0">
              <a:solidFill>
                <a:prstClr val="black"/>
              </a:solidFill>
            </a:endParaRPr>
          </a:p>
        </p:txBody>
      </p:sp>
      <p:sp>
        <p:nvSpPr>
          <p:cNvPr id="80" name="Oval 133"/>
          <p:cNvSpPr>
            <a:spLocks noChangeArrowheads="1"/>
          </p:cNvSpPr>
          <p:nvPr/>
        </p:nvSpPr>
        <p:spPr bwMode="auto">
          <a:xfrm rot="2083324">
            <a:off x="2350275" y="3339279"/>
            <a:ext cx="639425" cy="379346"/>
          </a:xfrm>
          <a:prstGeom prst="ellipse">
            <a:avLst/>
          </a:prstGeom>
          <a:solidFill>
            <a:srgbClr val="3366FF"/>
          </a:solidFill>
          <a:ln w="9525">
            <a:solidFill>
              <a:schemeClr val="tx1"/>
            </a:solidFill>
            <a:round/>
            <a:headEnd/>
            <a:tailEnd/>
          </a:ln>
        </p:spPr>
        <p:txBody>
          <a:bodyPr wrap="none" anchor="ctr">
            <a:prstTxWarp prst="textNoShape">
              <a:avLst/>
            </a:prstTxWarp>
          </a:bodyPr>
          <a:lstStyle/>
          <a:p>
            <a:pPr algn="ctr" defTabSz="457200"/>
            <a:r>
              <a:rPr lang="fr-FR" sz="1600" b="1" dirty="0" smtClean="0">
                <a:solidFill>
                  <a:prstClr val="black"/>
                </a:solidFill>
              </a:rPr>
              <a:t>CP190</a:t>
            </a:r>
            <a:endParaRPr lang="fr-FR" sz="1600" b="1" dirty="0">
              <a:solidFill>
                <a:prstClr val="black"/>
              </a:solidFill>
            </a:endParaRPr>
          </a:p>
        </p:txBody>
      </p:sp>
      <p:sp>
        <p:nvSpPr>
          <p:cNvPr id="84" name="AutoShape 7"/>
          <p:cNvSpPr>
            <a:spLocks noChangeAspect="1"/>
          </p:cNvSpPr>
          <p:nvPr/>
        </p:nvSpPr>
        <p:spPr bwMode="auto">
          <a:xfrm>
            <a:off x="5254153" y="3638624"/>
            <a:ext cx="214204" cy="286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sp>
        <p:nvSpPr>
          <p:cNvPr id="89" name="AutoShape 7"/>
          <p:cNvSpPr>
            <a:spLocks noChangeAspect="1"/>
          </p:cNvSpPr>
          <p:nvPr/>
        </p:nvSpPr>
        <p:spPr bwMode="auto">
          <a:xfrm>
            <a:off x="7201280" y="3619131"/>
            <a:ext cx="214204" cy="286313"/>
          </a:xfrm>
          <a:prstGeom prst="triangle">
            <a:avLst>
              <a:gd name="adj" fmla="val 50000"/>
            </a:avLst>
          </a:prstGeom>
          <a:solidFill>
            <a:srgbClr val="00009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accel="50000" decel="5000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2" grpId="0"/>
      <p:bldP spid="84" grpId="0" animBg="1"/>
      <p:bldP spid="89" grpId="0" animBg="1"/>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ZoneTexte 9"/>
          <p:cNvSpPr txBox="1"/>
          <p:nvPr/>
        </p:nvSpPr>
        <p:spPr>
          <a:xfrm>
            <a:off x="3058867" y="76200"/>
            <a:ext cx="3018224" cy="369332"/>
          </a:xfrm>
          <a:prstGeom prst="rect">
            <a:avLst/>
          </a:prstGeom>
          <a:noFill/>
        </p:spPr>
        <p:txBody>
          <a:bodyPr wrap="none" rtlCol="0">
            <a:spAutoFit/>
          </a:bodyPr>
          <a:lstStyle/>
          <a:p>
            <a:pPr algn="ctr"/>
            <a:r>
              <a:rPr lang="fr-FR" sz="1800" b="1" dirty="0" err="1" smtClean="0">
                <a:solidFill>
                  <a:schemeClr val="tx1"/>
                </a:solidFill>
              </a:rPr>
              <a:t>Functional</a:t>
            </a:r>
            <a:r>
              <a:rPr lang="fr-FR" sz="1800" b="1" dirty="0" smtClean="0">
                <a:solidFill>
                  <a:schemeClr val="tx1"/>
                </a:solidFill>
              </a:rPr>
              <a:t> KO of Looping</a:t>
            </a:r>
            <a:endParaRPr lang="fr-FR" sz="1800" b="1" dirty="0">
              <a:solidFill>
                <a:schemeClr val="tx1"/>
              </a:solidFill>
            </a:endParaRPr>
          </a:p>
        </p:txBody>
      </p:sp>
      <p:sp>
        <p:nvSpPr>
          <p:cNvPr id="17" name="ZoneTexte 16"/>
          <p:cNvSpPr txBox="1"/>
          <p:nvPr/>
        </p:nvSpPr>
        <p:spPr>
          <a:xfrm>
            <a:off x="3636175" y="821265"/>
            <a:ext cx="1130559" cy="246221"/>
          </a:xfrm>
          <a:prstGeom prst="rect">
            <a:avLst/>
          </a:prstGeom>
          <a:noFill/>
          <a:ln>
            <a:noFill/>
          </a:ln>
        </p:spPr>
        <p:txBody>
          <a:bodyPr wrap="square" rtlCol="0">
            <a:spAutoFit/>
          </a:bodyPr>
          <a:lstStyle/>
          <a:p>
            <a:pPr algn="ctr"/>
            <a:r>
              <a:rPr lang="fr-FR" sz="1000" b="1" dirty="0" smtClean="0">
                <a:solidFill>
                  <a:schemeClr val="tx1"/>
                </a:solidFill>
              </a:rPr>
              <a:t>control </a:t>
            </a:r>
            <a:r>
              <a:rPr lang="fr-FR" sz="1000" b="1" dirty="0" err="1" smtClean="0">
                <a:solidFill>
                  <a:schemeClr val="tx1"/>
                </a:solidFill>
              </a:rPr>
              <a:t>genes</a:t>
            </a:r>
            <a:endParaRPr lang="fr-FR" sz="1000" b="1" dirty="0">
              <a:solidFill>
                <a:schemeClr val="tx1"/>
              </a:solidFill>
            </a:endParaRPr>
          </a:p>
        </p:txBody>
      </p:sp>
      <p:grpSp>
        <p:nvGrpSpPr>
          <p:cNvPr id="2" name="Grouper 791"/>
          <p:cNvGrpSpPr/>
          <p:nvPr/>
        </p:nvGrpSpPr>
        <p:grpSpPr>
          <a:xfrm>
            <a:off x="3261831" y="1053983"/>
            <a:ext cx="1767369" cy="1102756"/>
            <a:chOff x="3033231" y="550218"/>
            <a:chExt cx="1767369" cy="1102756"/>
          </a:xfrm>
        </p:grpSpPr>
        <p:grpSp>
          <p:nvGrpSpPr>
            <p:cNvPr id="3" name="Grouper 215"/>
            <p:cNvGrpSpPr/>
            <p:nvPr/>
          </p:nvGrpSpPr>
          <p:grpSpPr>
            <a:xfrm>
              <a:off x="3033231" y="550218"/>
              <a:ext cx="1767369" cy="1102756"/>
              <a:chOff x="2766918" y="1143027"/>
              <a:chExt cx="1767369" cy="1102756"/>
            </a:xfrm>
          </p:grpSpPr>
          <p:graphicFrame>
            <p:nvGraphicFramePr>
              <p:cNvPr id="30" name="Graphique 29"/>
              <p:cNvGraphicFramePr/>
              <p:nvPr/>
            </p:nvGraphicFramePr>
            <p:xfrm>
              <a:off x="2766918" y="1143027"/>
              <a:ext cx="1767369" cy="1102756"/>
            </p:xfrm>
            <a:graphic>
              <a:graphicData uri="http://schemas.openxmlformats.org/drawingml/2006/chart">
                <c:chart xmlns:c="http://schemas.openxmlformats.org/drawingml/2006/chart" xmlns:r="http://schemas.openxmlformats.org/officeDocument/2006/relationships" r:id="rId2"/>
              </a:graphicData>
            </a:graphic>
          </p:graphicFrame>
          <p:sp>
            <p:nvSpPr>
              <p:cNvPr id="31" name="ZoneTexte 30"/>
              <p:cNvSpPr txBox="1"/>
              <p:nvPr/>
            </p:nvSpPr>
            <p:spPr>
              <a:xfrm>
                <a:off x="2895963" y="1534699"/>
                <a:ext cx="530915" cy="246221"/>
              </a:xfrm>
              <a:prstGeom prst="rect">
                <a:avLst/>
              </a:prstGeom>
              <a:noFill/>
            </p:spPr>
            <p:txBody>
              <a:bodyPr wrap="square" rtlCol="0">
                <a:spAutoFit/>
              </a:bodyPr>
              <a:lstStyle/>
              <a:p>
                <a:pPr algn="ctr"/>
                <a:r>
                  <a:rPr lang="fr-FR" sz="1000" b="1" dirty="0" smtClean="0">
                    <a:solidFill>
                      <a:schemeClr val="tx1"/>
                    </a:solidFill>
                  </a:rPr>
                  <a:t>(p ~ 1)</a:t>
                </a:r>
              </a:p>
            </p:txBody>
          </p:sp>
          <p:sp>
            <p:nvSpPr>
              <p:cNvPr id="32" name="ZoneTexte 31"/>
              <p:cNvSpPr txBox="1"/>
              <p:nvPr/>
            </p:nvSpPr>
            <p:spPr>
              <a:xfrm>
                <a:off x="3253684" y="1303866"/>
                <a:ext cx="530915" cy="246221"/>
              </a:xfrm>
              <a:prstGeom prst="rect">
                <a:avLst/>
              </a:prstGeom>
              <a:noFill/>
            </p:spPr>
            <p:txBody>
              <a:bodyPr wrap="square" rtlCol="0">
                <a:spAutoFit/>
              </a:bodyPr>
              <a:lstStyle/>
              <a:p>
                <a:pPr algn="ctr"/>
                <a:r>
                  <a:rPr lang="fr-FR" sz="1000" b="1" dirty="0" smtClean="0">
                    <a:solidFill>
                      <a:schemeClr val="tx1"/>
                    </a:solidFill>
                  </a:rPr>
                  <a:t>(p ~ 1)</a:t>
                </a:r>
              </a:p>
            </p:txBody>
          </p:sp>
          <p:sp>
            <p:nvSpPr>
              <p:cNvPr id="33" name="ZoneTexte 32"/>
              <p:cNvSpPr txBox="1"/>
              <p:nvPr/>
            </p:nvSpPr>
            <p:spPr>
              <a:xfrm>
                <a:off x="3263388" y="1202150"/>
                <a:ext cx="507396" cy="246221"/>
              </a:xfrm>
              <a:prstGeom prst="rect">
                <a:avLst/>
              </a:prstGeom>
              <a:noFill/>
            </p:spPr>
            <p:txBody>
              <a:bodyPr wrap="none" rtlCol="0">
                <a:spAutoFit/>
              </a:bodyPr>
              <a:lstStyle/>
              <a:p>
                <a:pPr algn="ctr"/>
                <a:r>
                  <a:rPr lang="fr-FR" sz="1000" b="1" dirty="0" smtClean="0">
                    <a:solidFill>
                      <a:schemeClr val="tx1"/>
                    </a:solidFill>
                  </a:rPr>
                  <a:t>10.9%</a:t>
                </a:r>
              </a:p>
            </p:txBody>
          </p:sp>
          <p:sp>
            <p:nvSpPr>
              <p:cNvPr id="34" name="ZoneTexte 33"/>
              <p:cNvSpPr txBox="1"/>
              <p:nvPr/>
            </p:nvSpPr>
            <p:spPr>
              <a:xfrm>
                <a:off x="3663942" y="1462499"/>
                <a:ext cx="641745" cy="246221"/>
              </a:xfrm>
              <a:prstGeom prst="rect">
                <a:avLst/>
              </a:prstGeom>
              <a:noFill/>
            </p:spPr>
            <p:txBody>
              <a:bodyPr wrap="square" rtlCol="0">
                <a:spAutoFit/>
              </a:bodyPr>
              <a:lstStyle/>
              <a:p>
                <a:r>
                  <a:rPr lang="fr-FR" sz="1000" b="1" dirty="0" smtClean="0">
                    <a:solidFill>
                      <a:schemeClr val="tx1"/>
                    </a:solidFill>
                  </a:rPr>
                  <a:t>67.9 %</a:t>
                </a:r>
              </a:p>
            </p:txBody>
          </p:sp>
          <p:sp>
            <p:nvSpPr>
              <p:cNvPr id="35" name="ZoneTexte 34"/>
              <p:cNvSpPr txBox="1"/>
              <p:nvPr/>
            </p:nvSpPr>
            <p:spPr>
              <a:xfrm>
                <a:off x="2918088" y="1403351"/>
                <a:ext cx="562499" cy="246221"/>
              </a:xfrm>
              <a:prstGeom prst="rect">
                <a:avLst/>
              </a:prstGeom>
              <a:noFill/>
            </p:spPr>
            <p:txBody>
              <a:bodyPr wrap="none" rtlCol="0">
                <a:spAutoFit/>
              </a:bodyPr>
              <a:lstStyle/>
              <a:p>
                <a:pPr algn="ctr"/>
                <a:r>
                  <a:rPr lang="fr-FR" sz="1000" b="1" dirty="0" smtClean="0">
                    <a:solidFill>
                      <a:schemeClr val="tx1"/>
                    </a:solidFill>
                  </a:rPr>
                  <a:t>21.2/%</a:t>
                </a:r>
              </a:p>
            </p:txBody>
          </p:sp>
        </p:grpSp>
        <p:sp>
          <p:nvSpPr>
            <p:cNvPr id="29" name="ZoneTexte 28"/>
            <p:cNvSpPr txBox="1"/>
            <p:nvPr/>
          </p:nvSpPr>
          <p:spPr>
            <a:xfrm>
              <a:off x="3882377" y="999064"/>
              <a:ext cx="530915" cy="246221"/>
            </a:xfrm>
            <a:prstGeom prst="rect">
              <a:avLst/>
            </a:prstGeom>
            <a:noFill/>
          </p:spPr>
          <p:txBody>
            <a:bodyPr wrap="square" rtlCol="0">
              <a:spAutoFit/>
            </a:bodyPr>
            <a:lstStyle/>
            <a:p>
              <a:pPr algn="ctr"/>
              <a:r>
                <a:rPr lang="fr-FR" sz="1000" b="1" dirty="0" smtClean="0">
                  <a:solidFill>
                    <a:schemeClr val="tx1"/>
                  </a:solidFill>
                </a:rPr>
                <a:t>(p ~ 1)</a:t>
              </a:r>
            </a:p>
          </p:txBody>
        </p:sp>
      </p:grpSp>
      <p:sp>
        <p:nvSpPr>
          <p:cNvPr id="36" name="ZoneTexte 35"/>
          <p:cNvSpPr txBox="1"/>
          <p:nvPr/>
        </p:nvSpPr>
        <p:spPr>
          <a:xfrm>
            <a:off x="2717800" y="406400"/>
            <a:ext cx="1130559" cy="307777"/>
          </a:xfrm>
          <a:prstGeom prst="rect">
            <a:avLst/>
          </a:prstGeom>
          <a:noFill/>
          <a:ln>
            <a:noFill/>
          </a:ln>
        </p:spPr>
        <p:txBody>
          <a:bodyPr wrap="square" rtlCol="0">
            <a:spAutoFit/>
          </a:bodyPr>
          <a:lstStyle/>
          <a:p>
            <a:pPr algn="ctr"/>
            <a:r>
              <a:rPr lang="fr-FR" sz="1400" b="1" dirty="0" smtClean="0">
                <a:solidFill>
                  <a:schemeClr val="tx1"/>
                </a:solidFill>
              </a:rPr>
              <a:t>mut / WT</a:t>
            </a:r>
            <a:endParaRPr lang="fr-FR" sz="1400" b="1" dirty="0">
              <a:solidFill>
                <a:schemeClr val="tx1"/>
              </a:solidFill>
            </a:endParaRPr>
          </a:p>
        </p:txBody>
      </p:sp>
      <p:sp>
        <p:nvSpPr>
          <p:cNvPr id="37" name="Accolade ouvrante 36"/>
          <p:cNvSpPr/>
          <p:nvPr/>
        </p:nvSpPr>
        <p:spPr bwMode="auto">
          <a:xfrm rot="5400000">
            <a:off x="3139675" y="-728166"/>
            <a:ext cx="230091" cy="3156641"/>
          </a:xfrm>
          <a:prstGeom prst="leftBrace">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76" name="Triangle isocèle 75"/>
          <p:cNvSpPr/>
          <p:nvPr/>
        </p:nvSpPr>
        <p:spPr bwMode="auto">
          <a:xfrm rot="5172199">
            <a:off x="2182816" y="1124305"/>
            <a:ext cx="82498" cy="704153"/>
          </a:xfrm>
          <a:prstGeom prst="triangle">
            <a:avLst/>
          </a:prstGeom>
          <a:solidFill>
            <a:srgbClr val="BBE0E3">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grpSp>
        <p:nvGrpSpPr>
          <p:cNvPr id="4" name="Grouper 77"/>
          <p:cNvGrpSpPr/>
          <p:nvPr/>
        </p:nvGrpSpPr>
        <p:grpSpPr>
          <a:xfrm>
            <a:off x="1904171" y="2615650"/>
            <a:ext cx="2934203" cy="1269998"/>
            <a:chOff x="4525994" y="3670299"/>
            <a:chExt cx="2934203" cy="1269998"/>
          </a:xfrm>
        </p:grpSpPr>
        <p:grpSp>
          <p:nvGrpSpPr>
            <p:cNvPr id="5" name="Grouper 829"/>
            <p:cNvGrpSpPr/>
            <p:nvPr/>
          </p:nvGrpSpPr>
          <p:grpSpPr>
            <a:xfrm>
              <a:off x="4846679" y="4264218"/>
              <a:ext cx="611188" cy="179434"/>
              <a:chOff x="4846679" y="5644290"/>
              <a:chExt cx="611188" cy="179434"/>
            </a:xfrm>
          </p:grpSpPr>
          <p:grpSp>
            <p:nvGrpSpPr>
              <p:cNvPr id="6" name="Group 36"/>
              <p:cNvGrpSpPr>
                <a:grpSpLocks/>
              </p:cNvGrpSpPr>
              <p:nvPr/>
            </p:nvGrpSpPr>
            <p:grpSpPr bwMode="auto">
              <a:xfrm>
                <a:off x="4846679" y="5644290"/>
                <a:ext cx="454025" cy="1229"/>
                <a:chOff x="0" y="0"/>
                <a:chExt cx="391" cy="1"/>
              </a:xfrm>
            </p:grpSpPr>
            <p:sp>
              <p:nvSpPr>
                <p:cNvPr id="119" name="Line 37"/>
                <p:cNvSpPr>
                  <a:spLocks noChangeShapeType="1"/>
                </p:cNvSpPr>
                <p:nvPr/>
              </p:nvSpPr>
              <p:spPr bwMode="auto">
                <a:xfrm>
                  <a:off x="55" y="0"/>
                  <a:ext cx="336" cy="1"/>
                </a:xfrm>
                <a:prstGeom prst="line">
                  <a:avLst/>
                </a:prstGeom>
                <a:noFill/>
                <a:ln w="34925">
                  <a:solidFill>
                    <a:schemeClr val="tx1"/>
                  </a:solidFill>
                  <a:round/>
                  <a:headEnd/>
                  <a:tailEnd type="triangle" w="lg" len="med"/>
                </a:ln>
              </p:spPr>
              <p:txBody>
                <a:bodyPr lIns="0" tIns="0" rIns="0" bIns="0">
                  <a:prstTxWarp prst="textNoShape">
                    <a:avLst/>
                  </a:prstTxWarp>
                </a:bodyPr>
                <a:lstStyle/>
                <a:p>
                  <a:endParaRPr lang="fr-FR"/>
                </a:p>
              </p:txBody>
            </p:sp>
            <p:sp>
              <p:nvSpPr>
                <p:cNvPr id="120" name="Line 38"/>
                <p:cNvSpPr>
                  <a:spLocks noChangeShapeType="1"/>
                </p:cNvSpPr>
                <p:nvPr/>
              </p:nvSpPr>
              <p:spPr bwMode="auto">
                <a:xfrm>
                  <a:off x="0" y="0"/>
                  <a:ext cx="336" cy="1"/>
                </a:xfrm>
                <a:prstGeom prst="line">
                  <a:avLst/>
                </a:prstGeom>
                <a:noFill/>
                <a:ln w="34925">
                  <a:solidFill>
                    <a:schemeClr val="tx1"/>
                  </a:solidFill>
                  <a:round/>
                  <a:headEnd/>
                  <a:tailEnd/>
                </a:ln>
              </p:spPr>
              <p:txBody>
                <a:bodyPr lIns="0" tIns="0" rIns="0" bIns="0">
                  <a:prstTxWarp prst="textNoShape">
                    <a:avLst/>
                  </a:prstTxWarp>
                </a:bodyPr>
                <a:lstStyle/>
                <a:p>
                  <a:endParaRPr lang="fr-FR"/>
                </a:p>
              </p:txBody>
            </p:sp>
          </p:grpSp>
          <p:sp>
            <p:nvSpPr>
              <p:cNvPr id="117" name="Line 42"/>
              <p:cNvSpPr>
                <a:spLocks noChangeShapeType="1"/>
              </p:cNvSpPr>
              <p:nvPr/>
            </p:nvSpPr>
            <p:spPr bwMode="auto">
              <a:xfrm>
                <a:off x="4865729" y="5646748"/>
                <a:ext cx="0" cy="176976"/>
              </a:xfrm>
              <a:prstGeom prst="line">
                <a:avLst/>
              </a:prstGeom>
              <a:noFill/>
              <a:ln w="44450">
                <a:solidFill>
                  <a:schemeClr val="tx1"/>
                </a:solidFill>
                <a:round/>
                <a:headEnd/>
                <a:tailEnd/>
              </a:ln>
            </p:spPr>
            <p:txBody>
              <a:bodyPr wrap="none" anchor="ctr">
                <a:prstTxWarp prst="textNoShape">
                  <a:avLst/>
                </a:prstTxWarp>
              </a:bodyPr>
              <a:lstStyle/>
              <a:p>
                <a:endParaRPr lang="fr-FR"/>
              </a:p>
            </p:txBody>
          </p:sp>
          <p:sp>
            <p:nvSpPr>
              <p:cNvPr id="118" name="Line 43"/>
              <p:cNvSpPr>
                <a:spLocks noChangeShapeType="1"/>
              </p:cNvSpPr>
              <p:nvPr/>
            </p:nvSpPr>
            <p:spPr bwMode="auto">
              <a:xfrm>
                <a:off x="4848267" y="5791200"/>
                <a:ext cx="609600" cy="0"/>
              </a:xfrm>
              <a:prstGeom prst="line">
                <a:avLst/>
              </a:prstGeom>
              <a:noFill/>
              <a:ln w="63500">
                <a:solidFill>
                  <a:schemeClr val="tx1"/>
                </a:solidFill>
                <a:round/>
                <a:headEnd/>
                <a:tailEnd/>
              </a:ln>
            </p:spPr>
            <p:txBody>
              <a:bodyPr wrap="none" anchor="ctr">
                <a:prstTxWarp prst="textNoShape">
                  <a:avLst/>
                </a:prstTxWarp>
              </a:bodyPr>
              <a:lstStyle/>
              <a:p>
                <a:endParaRPr lang="fr-FR"/>
              </a:p>
            </p:txBody>
          </p:sp>
        </p:grpSp>
        <p:grpSp>
          <p:nvGrpSpPr>
            <p:cNvPr id="7" name="Grouper 828"/>
            <p:cNvGrpSpPr/>
            <p:nvPr/>
          </p:nvGrpSpPr>
          <p:grpSpPr>
            <a:xfrm>
              <a:off x="6829455" y="4260990"/>
              <a:ext cx="561944" cy="160308"/>
              <a:chOff x="6829455" y="5641062"/>
              <a:chExt cx="561944" cy="160308"/>
            </a:xfrm>
          </p:grpSpPr>
          <p:grpSp>
            <p:nvGrpSpPr>
              <p:cNvPr id="8" name="Group 36"/>
              <p:cNvGrpSpPr>
                <a:grpSpLocks/>
              </p:cNvGrpSpPr>
              <p:nvPr/>
            </p:nvGrpSpPr>
            <p:grpSpPr bwMode="auto">
              <a:xfrm>
                <a:off x="6829455" y="5641062"/>
                <a:ext cx="409555" cy="1"/>
                <a:chOff x="-11" y="0"/>
                <a:chExt cx="1061" cy="1"/>
              </a:xfrm>
            </p:grpSpPr>
            <p:sp>
              <p:nvSpPr>
                <p:cNvPr id="114" name="Line 37"/>
                <p:cNvSpPr>
                  <a:spLocks noChangeShapeType="1"/>
                </p:cNvSpPr>
                <p:nvPr/>
              </p:nvSpPr>
              <p:spPr bwMode="auto">
                <a:xfrm>
                  <a:off x="146" y="0"/>
                  <a:ext cx="904" cy="0"/>
                </a:xfrm>
                <a:prstGeom prst="line">
                  <a:avLst/>
                </a:prstGeom>
                <a:noFill/>
                <a:ln w="34925">
                  <a:solidFill>
                    <a:srgbClr val="FF0000"/>
                  </a:solidFill>
                  <a:round/>
                  <a:headEnd/>
                  <a:tailEnd type="triangle" w="lg" len="med"/>
                </a:ln>
              </p:spPr>
              <p:txBody>
                <a:bodyPr lIns="0" tIns="0" rIns="0" bIns="0">
                  <a:prstTxWarp prst="textNoShape">
                    <a:avLst/>
                  </a:prstTxWarp>
                </a:bodyPr>
                <a:lstStyle/>
                <a:p>
                  <a:endParaRPr lang="fr-FR"/>
                </a:p>
              </p:txBody>
            </p:sp>
            <p:sp>
              <p:nvSpPr>
                <p:cNvPr id="115" name="Line 38"/>
                <p:cNvSpPr>
                  <a:spLocks noChangeShapeType="1"/>
                </p:cNvSpPr>
                <p:nvPr/>
              </p:nvSpPr>
              <p:spPr bwMode="auto">
                <a:xfrm>
                  <a:off x="-11" y="0"/>
                  <a:ext cx="335" cy="1"/>
                </a:xfrm>
                <a:prstGeom prst="line">
                  <a:avLst/>
                </a:prstGeom>
                <a:noFill/>
                <a:ln w="34925">
                  <a:solidFill>
                    <a:srgbClr val="FF0000"/>
                  </a:solidFill>
                  <a:round/>
                  <a:headEnd/>
                  <a:tailEnd/>
                </a:ln>
              </p:spPr>
              <p:txBody>
                <a:bodyPr lIns="0" tIns="0" rIns="0" bIns="0">
                  <a:prstTxWarp prst="textNoShape">
                    <a:avLst/>
                  </a:prstTxWarp>
                </a:bodyPr>
                <a:lstStyle/>
                <a:p>
                  <a:endParaRPr lang="fr-FR"/>
                </a:p>
              </p:txBody>
            </p:sp>
          </p:grpSp>
          <p:sp>
            <p:nvSpPr>
              <p:cNvPr id="112" name="Line 42"/>
              <p:cNvSpPr>
                <a:spLocks noChangeShapeType="1"/>
              </p:cNvSpPr>
              <p:nvPr/>
            </p:nvSpPr>
            <p:spPr bwMode="auto">
              <a:xfrm>
                <a:off x="6843591" y="5643258"/>
                <a:ext cx="0" cy="158112"/>
              </a:xfrm>
              <a:prstGeom prst="line">
                <a:avLst/>
              </a:prstGeom>
              <a:noFill/>
              <a:ln w="44450">
                <a:solidFill>
                  <a:srgbClr val="FF0000"/>
                </a:solidFill>
                <a:round/>
                <a:headEnd/>
                <a:tailEnd/>
              </a:ln>
            </p:spPr>
            <p:txBody>
              <a:bodyPr wrap="none" anchor="ctr">
                <a:prstTxWarp prst="textNoShape">
                  <a:avLst/>
                </a:prstTxWarp>
              </a:bodyPr>
              <a:lstStyle/>
              <a:p>
                <a:endParaRPr lang="fr-FR"/>
              </a:p>
            </p:txBody>
          </p:sp>
          <p:sp>
            <p:nvSpPr>
              <p:cNvPr id="113" name="Line 43"/>
              <p:cNvSpPr>
                <a:spLocks noChangeShapeType="1"/>
              </p:cNvSpPr>
              <p:nvPr/>
            </p:nvSpPr>
            <p:spPr bwMode="auto">
              <a:xfrm>
                <a:off x="6834166" y="5781606"/>
                <a:ext cx="557233" cy="0"/>
              </a:xfrm>
              <a:prstGeom prst="line">
                <a:avLst/>
              </a:prstGeom>
              <a:noFill/>
              <a:ln w="63500">
                <a:solidFill>
                  <a:srgbClr val="FF0000"/>
                </a:solidFill>
                <a:round/>
                <a:headEnd/>
                <a:tailEnd/>
              </a:ln>
            </p:spPr>
            <p:txBody>
              <a:bodyPr wrap="none" anchor="ctr">
                <a:prstTxWarp prst="textNoShape">
                  <a:avLst/>
                </a:prstTxWarp>
              </a:bodyPr>
              <a:lstStyle/>
              <a:p>
                <a:endParaRPr lang="fr-FR"/>
              </a:p>
            </p:txBody>
          </p:sp>
        </p:grpSp>
        <p:grpSp>
          <p:nvGrpSpPr>
            <p:cNvPr id="9" name="Grouper 827"/>
            <p:cNvGrpSpPr/>
            <p:nvPr/>
          </p:nvGrpSpPr>
          <p:grpSpPr>
            <a:xfrm>
              <a:off x="4525994" y="3670299"/>
              <a:ext cx="2934203" cy="1269998"/>
              <a:chOff x="4525994" y="5050371"/>
              <a:chExt cx="2934203" cy="1269998"/>
            </a:xfrm>
          </p:grpSpPr>
          <p:sp>
            <p:nvSpPr>
              <p:cNvPr id="82" name="Line 6"/>
              <p:cNvSpPr>
                <a:spLocks noChangeShapeType="1"/>
              </p:cNvSpPr>
              <p:nvPr/>
            </p:nvSpPr>
            <p:spPr bwMode="auto">
              <a:xfrm flipV="1">
                <a:off x="4575231" y="5818988"/>
                <a:ext cx="2884966" cy="14317"/>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sp>
            <p:nvSpPr>
              <p:cNvPr id="83" name="AutoShape 13"/>
              <p:cNvSpPr>
                <a:spLocks/>
              </p:cNvSpPr>
              <p:nvPr/>
            </p:nvSpPr>
            <p:spPr bwMode="auto">
              <a:xfrm>
                <a:off x="4635531" y="5596310"/>
                <a:ext cx="228600" cy="266700"/>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84" name="AutoShape 13"/>
              <p:cNvSpPr>
                <a:spLocks/>
              </p:cNvSpPr>
              <p:nvPr/>
            </p:nvSpPr>
            <p:spPr bwMode="auto">
              <a:xfrm>
                <a:off x="6645314" y="5675685"/>
                <a:ext cx="147638" cy="173037"/>
              </a:xfrm>
              <a:prstGeom prst="triangle">
                <a:avLst>
                  <a:gd name="adj" fmla="val 50000"/>
                </a:avLst>
              </a:prstGeom>
              <a:solidFill>
                <a:srgbClr val="00009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85" name="Oval 133"/>
              <p:cNvSpPr>
                <a:spLocks noChangeArrowheads="1"/>
              </p:cNvSpPr>
              <p:nvPr/>
            </p:nvSpPr>
            <p:spPr bwMode="auto">
              <a:xfrm>
                <a:off x="4525994" y="5864072"/>
                <a:ext cx="463550" cy="290513"/>
              </a:xfrm>
              <a:prstGeom prst="ellipse">
                <a:avLst/>
              </a:prstGeom>
              <a:solidFill>
                <a:srgbClr val="07DA09"/>
              </a:solidFill>
              <a:ln w="9525">
                <a:solidFill>
                  <a:schemeClr val="tx1"/>
                </a:solidFill>
                <a:round/>
                <a:headEnd/>
                <a:tailEnd/>
              </a:ln>
            </p:spPr>
            <p:txBody>
              <a:bodyPr wrap="none" anchor="ctr">
                <a:prstTxWarp prst="textNoShape">
                  <a:avLst/>
                </a:prstTxWarp>
              </a:bodyPr>
              <a:lstStyle/>
              <a:p>
                <a:pPr algn="ctr" eaLnBrk="0" hangingPunct="0"/>
                <a:r>
                  <a:rPr lang="en-US" sz="1000" b="1">
                    <a:solidFill>
                      <a:schemeClr val="tx1"/>
                    </a:solidFill>
                    <a:latin typeface="Calibri" charset="0"/>
                    <a:sym typeface="MS PGothic" charset="0"/>
                  </a:rPr>
                  <a:t>WT</a:t>
                </a:r>
                <a:endParaRPr lang="en-US" sz="1000">
                  <a:solidFill>
                    <a:schemeClr val="tx1"/>
                  </a:solidFill>
                </a:endParaRPr>
              </a:p>
            </p:txBody>
          </p:sp>
          <p:grpSp>
            <p:nvGrpSpPr>
              <p:cNvPr id="11" name="Grouper 316"/>
              <p:cNvGrpSpPr>
                <a:grpSpLocks/>
              </p:cNvGrpSpPr>
              <p:nvPr/>
            </p:nvGrpSpPr>
            <p:grpSpPr bwMode="auto">
              <a:xfrm>
                <a:off x="4530755" y="5310052"/>
                <a:ext cx="617537" cy="336533"/>
                <a:chOff x="914400" y="3709220"/>
                <a:chExt cx="616393" cy="337829"/>
              </a:xfrm>
            </p:grpSpPr>
            <p:grpSp>
              <p:nvGrpSpPr>
                <p:cNvPr id="12" name="Group 28"/>
                <p:cNvGrpSpPr>
                  <a:grpSpLocks/>
                </p:cNvGrpSpPr>
                <p:nvPr/>
              </p:nvGrpSpPr>
              <p:grpSpPr bwMode="auto">
                <a:xfrm>
                  <a:off x="914400" y="3757756"/>
                  <a:ext cx="609071" cy="289293"/>
                  <a:chOff x="-11649" y="141772"/>
                  <a:chExt cx="941066" cy="447255"/>
                </a:xfrm>
              </p:grpSpPr>
              <p:sp>
                <p:nvSpPr>
                  <p:cNvPr id="107" name="Oval 133"/>
                  <p:cNvSpPr>
                    <a:spLocks noChangeArrowheads="1"/>
                  </p:cNvSpPr>
                  <p:nvPr/>
                </p:nvSpPr>
                <p:spPr bwMode="auto">
                  <a:xfrm>
                    <a:off x="-11649" y="141772"/>
                    <a:ext cx="717387" cy="447255"/>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eaLnBrk="0" hangingPunct="0"/>
                    <a:r>
                      <a:rPr lang="en-US" sz="1000" b="1">
                        <a:solidFill>
                          <a:schemeClr val="tx1"/>
                        </a:solidFill>
                        <a:latin typeface="Calibri" charset="0"/>
                        <a:sym typeface="MS PGothic" charset="0"/>
                      </a:rPr>
                      <a:t>mut</a:t>
                    </a:r>
                    <a:endParaRPr lang="en-US" sz="1000">
                      <a:solidFill>
                        <a:schemeClr val="tx1"/>
                      </a:solidFill>
                    </a:endParaRPr>
                  </a:p>
                </p:txBody>
              </p:sp>
              <p:sp>
                <p:nvSpPr>
                  <p:cNvPr id="108" name="Triangle rectangle 134"/>
                  <p:cNvSpPr>
                    <a:spLocks noChangeArrowheads="1"/>
                  </p:cNvSpPr>
                  <p:nvPr/>
                </p:nvSpPr>
                <p:spPr bwMode="auto">
                  <a:xfrm>
                    <a:off x="344961" y="148897"/>
                    <a:ext cx="584456" cy="123722"/>
                  </a:xfrm>
                  <a:prstGeom prst="rtTriangle">
                    <a:avLst/>
                  </a:prstGeom>
                  <a:solidFill>
                    <a:schemeClr val="bg1"/>
                  </a:solidFill>
                  <a:ln w="9525">
                    <a:noFill/>
                    <a:miter lim="800000"/>
                    <a:headEnd/>
                    <a:tailEnd/>
                  </a:ln>
                </p:spPr>
                <p:txBody>
                  <a:bodyPr anchor="ctr">
                    <a:prstTxWarp prst="textNoShape">
                      <a:avLst/>
                    </a:prstTxWarp>
                  </a:bodyPr>
                  <a:lstStyle/>
                  <a:p>
                    <a:pPr algn="ctr" eaLnBrk="0" hangingPunct="0"/>
                    <a:endParaRPr lang="fr-FR">
                      <a:solidFill>
                        <a:schemeClr val="tx1"/>
                      </a:solidFill>
                      <a:latin typeface="MS PGothic" charset="0"/>
                      <a:sym typeface="MS PGothic" charset="0"/>
                    </a:endParaRPr>
                  </a:p>
                </p:txBody>
              </p:sp>
              <p:cxnSp>
                <p:nvCxnSpPr>
                  <p:cNvPr id="109" name="Connecteur droit 137"/>
                  <p:cNvCxnSpPr>
                    <a:cxnSpLocks noChangeShapeType="1"/>
                    <a:stCxn id="108" idx="0"/>
                    <a:endCxn id="108" idx="2"/>
                  </p:cNvCxnSpPr>
                  <p:nvPr/>
                </p:nvCxnSpPr>
                <p:spPr bwMode="auto">
                  <a:xfrm rot="16200000" flipH="1">
                    <a:off x="283099" y="210756"/>
                    <a:ext cx="123723" cy="2454"/>
                  </a:xfrm>
                  <a:prstGeom prst="line">
                    <a:avLst/>
                  </a:prstGeom>
                  <a:noFill/>
                  <a:ln w="12700">
                    <a:solidFill>
                      <a:schemeClr val="tx1"/>
                    </a:solidFill>
                    <a:round/>
                    <a:headEnd/>
                    <a:tailEnd/>
                  </a:ln>
                </p:spPr>
              </p:cxnSp>
              <p:sp>
                <p:nvSpPr>
                  <p:cNvPr id="110" name="Connecteur droit 141"/>
                  <p:cNvSpPr>
                    <a:spLocks noChangeShapeType="1"/>
                  </p:cNvSpPr>
                  <p:nvPr/>
                </p:nvSpPr>
                <p:spPr bwMode="auto">
                  <a:xfrm rot="16200000" flipH="1">
                    <a:off x="516273" y="102929"/>
                    <a:ext cx="1588" cy="355723"/>
                  </a:xfrm>
                  <a:prstGeom prst="line">
                    <a:avLst/>
                  </a:prstGeom>
                  <a:noFill/>
                  <a:ln w="12700">
                    <a:solidFill>
                      <a:schemeClr val="tx1"/>
                    </a:solidFill>
                    <a:round/>
                    <a:headEnd/>
                    <a:tailEnd/>
                  </a:ln>
                </p:spPr>
                <p:txBody>
                  <a:bodyPr>
                    <a:prstTxWarp prst="textNoShape">
                      <a:avLst/>
                    </a:prstTxWarp>
                  </a:bodyPr>
                  <a:lstStyle/>
                  <a:p>
                    <a:endParaRPr lang="fr-FR"/>
                  </a:p>
                </p:txBody>
              </p:sp>
            </p:grpSp>
            <p:sp>
              <p:nvSpPr>
                <p:cNvPr id="106" name="Triangle rectangle 134"/>
                <p:cNvSpPr>
                  <a:spLocks noChangeArrowheads="1"/>
                </p:cNvSpPr>
                <p:nvPr/>
              </p:nvSpPr>
              <p:spPr bwMode="auto">
                <a:xfrm rot="20916305">
                  <a:off x="1152525" y="3709220"/>
                  <a:ext cx="378268" cy="80027"/>
                </a:xfrm>
                <a:prstGeom prst="rtTriangle">
                  <a:avLst/>
                </a:prstGeom>
                <a:solidFill>
                  <a:schemeClr val="bg1"/>
                </a:solidFill>
                <a:ln w="9525">
                  <a:noFill/>
                  <a:miter lim="800000"/>
                  <a:headEnd/>
                  <a:tailEnd/>
                </a:ln>
              </p:spPr>
              <p:txBody>
                <a:bodyPr anchor="ctr">
                  <a:prstTxWarp prst="textNoShape">
                    <a:avLst/>
                  </a:prstTxWarp>
                </a:bodyPr>
                <a:lstStyle/>
                <a:p>
                  <a:pPr algn="ctr" eaLnBrk="0" hangingPunct="0"/>
                  <a:endParaRPr lang="fr-FR">
                    <a:solidFill>
                      <a:schemeClr val="tx1"/>
                    </a:solidFill>
                    <a:latin typeface="MS PGothic" charset="0"/>
                    <a:sym typeface="MS PGothic" charset="0"/>
                  </a:endParaRPr>
                </a:p>
              </p:txBody>
            </p:sp>
          </p:grpSp>
          <p:sp>
            <p:nvSpPr>
              <p:cNvPr id="92" name="Freeform 138"/>
              <p:cNvSpPr>
                <a:spLocks/>
              </p:cNvSpPr>
              <p:nvPr/>
            </p:nvSpPr>
            <p:spPr bwMode="auto">
              <a:xfrm rot="1670277" flipH="1">
                <a:off x="6125209" y="5351674"/>
                <a:ext cx="484446" cy="45719"/>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28575" cap="flat" cmpd="sng" algn="ctr">
                <a:solidFill>
                  <a:schemeClr val="tx1"/>
                </a:solidFill>
                <a:prstDash val="sysDash"/>
                <a:round/>
                <a:headEnd type="triangle" w="lg" len="med"/>
                <a:tailEnd type="none" w="lg" len="med"/>
              </a:ln>
            </p:spPr>
            <p:txBody>
              <a:bodyPr wrap="none" anchor="ctr">
                <a:prstTxWarp prst="textNoShape">
                  <a:avLst/>
                </a:prstTxWarp>
              </a:bodyPr>
              <a:lstStyle/>
              <a:p>
                <a:endParaRPr lang="fr-FR"/>
              </a:p>
            </p:txBody>
          </p:sp>
          <p:sp>
            <p:nvSpPr>
              <p:cNvPr id="93" name="Freeform 138"/>
              <p:cNvSpPr>
                <a:spLocks/>
              </p:cNvSpPr>
              <p:nvPr/>
            </p:nvSpPr>
            <p:spPr bwMode="auto">
              <a:xfrm rot="19965401" flipH="1" flipV="1">
                <a:off x="6092294" y="6038087"/>
                <a:ext cx="659910" cy="91837"/>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28575" cap="flat" cmpd="sng" algn="ctr">
                <a:solidFill>
                  <a:schemeClr val="tx1"/>
                </a:solidFill>
                <a:prstDash val="solid"/>
                <a:round/>
                <a:headEnd type="triangle" w="lg" len="med"/>
                <a:tailEnd type="none" w="lg" len="med"/>
              </a:ln>
            </p:spPr>
            <p:txBody>
              <a:bodyPr wrap="none" anchor="ctr">
                <a:prstTxWarp prst="textNoShape">
                  <a:avLst/>
                </a:prstTxWarp>
              </a:bodyPr>
              <a:lstStyle/>
              <a:p>
                <a:endParaRPr lang="fr-FR"/>
              </a:p>
            </p:txBody>
          </p:sp>
          <p:sp>
            <p:nvSpPr>
              <p:cNvPr id="94" name="Freeform 138"/>
              <p:cNvSpPr>
                <a:spLocks/>
              </p:cNvSpPr>
              <p:nvPr/>
            </p:nvSpPr>
            <p:spPr bwMode="auto">
              <a:xfrm rot="11920553" flipH="1">
                <a:off x="4972068" y="6098280"/>
                <a:ext cx="541242" cy="75659"/>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28575" cap="flat" cmpd="sng" algn="ctr">
                <a:solidFill>
                  <a:schemeClr val="tx1"/>
                </a:solidFill>
                <a:prstDash val="solid"/>
                <a:round/>
                <a:headEnd type="none" w="lg" len="med"/>
                <a:tailEnd type="none" w="lg" len="med"/>
              </a:ln>
            </p:spPr>
            <p:txBody>
              <a:bodyPr wrap="none" anchor="ctr">
                <a:prstTxWarp prst="textNoShape">
                  <a:avLst/>
                </a:prstTxWarp>
              </a:bodyPr>
              <a:lstStyle/>
              <a:p>
                <a:endParaRPr lang="fr-FR"/>
              </a:p>
            </p:txBody>
          </p:sp>
          <p:grpSp>
            <p:nvGrpSpPr>
              <p:cNvPr id="13" name="Grouper 61"/>
              <p:cNvGrpSpPr>
                <a:grpSpLocks/>
              </p:cNvGrpSpPr>
              <p:nvPr/>
            </p:nvGrpSpPr>
            <p:grpSpPr bwMode="auto">
              <a:xfrm>
                <a:off x="5537974" y="5050371"/>
                <a:ext cx="615951" cy="355600"/>
                <a:chOff x="7395510" y="2376489"/>
                <a:chExt cx="615986" cy="355600"/>
              </a:xfrm>
            </p:grpSpPr>
            <p:sp>
              <p:nvSpPr>
                <p:cNvPr id="103" name="Ellipse 56"/>
                <p:cNvSpPr>
                  <a:spLocks noChangeArrowheads="1"/>
                </p:cNvSpPr>
                <p:nvPr/>
              </p:nvSpPr>
              <p:spPr bwMode="auto">
                <a:xfrm>
                  <a:off x="7420379" y="2376489"/>
                  <a:ext cx="555625" cy="355600"/>
                </a:xfrm>
                <a:prstGeom prst="ellipse">
                  <a:avLst/>
                </a:prstGeom>
                <a:solidFill>
                  <a:srgbClr val="3366FF"/>
                </a:solidFill>
                <a:ln w="9525">
                  <a:solidFill>
                    <a:schemeClr val="tx1"/>
                  </a:solidFill>
                  <a:round/>
                  <a:headEnd/>
                  <a:tailEnd/>
                </a:ln>
              </p:spPr>
              <p:txBody>
                <a:bodyPr>
                  <a:prstTxWarp prst="textNoShape">
                    <a:avLst/>
                  </a:prstTxWarp>
                </a:bodyPr>
                <a:lstStyle/>
                <a:p>
                  <a:pPr eaLnBrk="0" hangingPunct="0"/>
                  <a:endParaRPr lang="fr-FR">
                    <a:solidFill>
                      <a:srgbClr val="00C9EF"/>
                    </a:solidFill>
                  </a:endParaRPr>
                </a:p>
              </p:txBody>
            </p:sp>
            <p:sp>
              <p:nvSpPr>
                <p:cNvPr id="104" name="ZoneTexte 54"/>
                <p:cNvSpPr txBox="1">
                  <a:spLocks noChangeArrowheads="1"/>
                </p:cNvSpPr>
                <p:nvPr/>
              </p:nvSpPr>
              <p:spPr bwMode="auto">
                <a:xfrm>
                  <a:off x="7395510" y="2412472"/>
                  <a:ext cx="615986" cy="261610"/>
                </a:xfrm>
                <a:prstGeom prst="rect">
                  <a:avLst/>
                </a:prstGeom>
                <a:noFill/>
                <a:ln w="9525">
                  <a:noFill/>
                  <a:miter lim="800000"/>
                  <a:headEnd/>
                  <a:tailEnd/>
                </a:ln>
              </p:spPr>
              <p:txBody>
                <a:bodyPr wrap="none">
                  <a:prstTxWarp prst="textNoShape">
                    <a:avLst/>
                  </a:prstTxWarp>
                  <a:spAutoFit/>
                </a:bodyPr>
                <a:lstStyle/>
                <a:p>
                  <a:pPr algn="ctr" eaLnBrk="0" hangingPunct="0"/>
                  <a:r>
                    <a:rPr lang="fr-FR" sz="1100" b="1" dirty="0">
                      <a:solidFill>
                        <a:schemeClr val="tx1"/>
                      </a:solidFill>
                    </a:rPr>
                    <a:t>CP190</a:t>
                  </a:r>
                </a:p>
              </p:txBody>
            </p:sp>
          </p:grpSp>
          <p:grpSp>
            <p:nvGrpSpPr>
              <p:cNvPr id="14" name="Grouper 61"/>
              <p:cNvGrpSpPr>
                <a:grpSpLocks/>
              </p:cNvGrpSpPr>
              <p:nvPr/>
            </p:nvGrpSpPr>
            <p:grpSpPr bwMode="auto">
              <a:xfrm>
                <a:off x="5513731" y="5964769"/>
                <a:ext cx="615951" cy="355600"/>
                <a:chOff x="7395510" y="2372258"/>
                <a:chExt cx="615986" cy="355600"/>
              </a:xfrm>
            </p:grpSpPr>
            <p:sp>
              <p:nvSpPr>
                <p:cNvPr id="101" name="Ellipse 56"/>
                <p:cNvSpPr>
                  <a:spLocks noChangeArrowheads="1"/>
                </p:cNvSpPr>
                <p:nvPr/>
              </p:nvSpPr>
              <p:spPr bwMode="auto">
                <a:xfrm>
                  <a:off x="7420927" y="2372258"/>
                  <a:ext cx="555625" cy="355600"/>
                </a:xfrm>
                <a:prstGeom prst="ellipse">
                  <a:avLst/>
                </a:prstGeom>
                <a:solidFill>
                  <a:srgbClr val="3366FF"/>
                </a:solidFill>
                <a:ln w="9525">
                  <a:solidFill>
                    <a:schemeClr val="tx1"/>
                  </a:solidFill>
                  <a:round/>
                  <a:headEnd/>
                  <a:tailEnd/>
                </a:ln>
              </p:spPr>
              <p:txBody>
                <a:bodyPr>
                  <a:prstTxWarp prst="textNoShape">
                    <a:avLst/>
                  </a:prstTxWarp>
                </a:bodyPr>
                <a:lstStyle/>
                <a:p>
                  <a:pPr eaLnBrk="0" hangingPunct="0"/>
                  <a:endParaRPr lang="fr-FR">
                    <a:solidFill>
                      <a:srgbClr val="00C9EF"/>
                    </a:solidFill>
                  </a:endParaRPr>
                </a:p>
              </p:txBody>
            </p:sp>
            <p:sp>
              <p:nvSpPr>
                <p:cNvPr id="102" name="ZoneTexte 54"/>
                <p:cNvSpPr txBox="1">
                  <a:spLocks noChangeArrowheads="1"/>
                </p:cNvSpPr>
                <p:nvPr/>
              </p:nvSpPr>
              <p:spPr bwMode="auto">
                <a:xfrm>
                  <a:off x="7395510" y="2408241"/>
                  <a:ext cx="615986" cy="261610"/>
                </a:xfrm>
                <a:prstGeom prst="rect">
                  <a:avLst/>
                </a:prstGeom>
                <a:noFill/>
                <a:ln w="9525">
                  <a:noFill/>
                  <a:miter lim="800000"/>
                  <a:headEnd/>
                  <a:tailEnd/>
                </a:ln>
              </p:spPr>
              <p:txBody>
                <a:bodyPr wrap="none">
                  <a:prstTxWarp prst="textNoShape">
                    <a:avLst/>
                  </a:prstTxWarp>
                  <a:spAutoFit/>
                </a:bodyPr>
                <a:lstStyle/>
                <a:p>
                  <a:pPr algn="ctr" eaLnBrk="0" hangingPunct="0"/>
                  <a:r>
                    <a:rPr lang="fr-FR" sz="1100" b="1" dirty="0">
                      <a:solidFill>
                        <a:schemeClr val="tx1"/>
                      </a:solidFill>
                    </a:rPr>
                    <a:t>CP190</a:t>
                  </a:r>
                </a:p>
              </p:txBody>
            </p:sp>
          </p:grpSp>
          <p:cxnSp>
            <p:nvCxnSpPr>
              <p:cNvPr id="97" name="Connecteur droit 94"/>
              <p:cNvCxnSpPr>
                <a:cxnSpLocks noChangeShapeType="1"/>
              </p:cNvCxnSpPr>
              <p:nvPr/>
            </p:nvCxnSpPr>
            <p:spPr bwMode="auto">
              <a:xfrm rot="10800000">
                <a:off x="5186897" y="5115983"/>
                <a:ext cx="303212" cy="219075"/>
              </a:xfrm>
              <a:prstGeom prst="line">
                <a:avLst/>
              </a:prstGeom>
              <a:noFill/>
              <a:ln w="19050">
                <a:solidFill>
                  <a:srgbClr val="000090"/>
                </a:solidFill>
                <a:round/>
                <a:headEnd/>
                <a:tailEnd/>
              </a:ln>
            </p:spPr>
          </p:cxnSp>
          <p:cxnSp>
            <p:nvCxnSpPr>
              <p:cNvPr id="98" name="Connecteur droit 94"/>
              <p:cNvCxnSpPr>
                <a:cxnSpLocks noChangeShapeType="1"/>
              </p:cNvCxnSpPr>
              <p:nvPr/>
            </p:nvCxnSpPr>
            <p:spPr bwMode="auto">
              <a:xfrm flipV="1">
                <a:off x="5190072" y="5109633"/>
                <a:ext cx="304800" cy="228600"/>
              </a:xfrm>
              <a:prstGeom prst="line">
                <a:avLst/>
              </a:prstGeom>
              <a:noFill/>
              <a:ln w="19050">
                <a:solidFill>
                  <a:srgbClr val="000090"/>
                </a:solidFill>
                <a:round/>
                <a:headEnd/>
                <a:tailEnd/>
              </a:ln>
            </p:spPr>
          </p:cxnSp>
          <p:sp>
            <p:nvSpPr>
              <p:cNvPr id="100" name="Freeform 138"/>
              <p:cNvSpPr>
                <a:spLocks/>
              </p:cNvSpPr>
              <p:nvPr/>
            </p:nvSpPr>
            <p:spPr bwMode="auto">
              <a:xfrm rot="9552286" flipH="1" flipV="1">
                <a:off x="4945630" y="5244892"/>
                <a:ext cx="620233" cy="89305"/>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28575" cap="flat" cmpd="sng" algn="ctr">
                <a:solidFill>
                  <a:schemeClr val="tx1"/>
                </a:solidFill>
                <a:prstDash val="sysDash"/>
                <a:round/>
                <a:headEnd type="none" w="lg" len="med"/>
                <a:tailEnd type="none" w="lg" len="med"/>
              </a:ln>
            </p:spPr>
            <p:txBody>
              <a:bodyPr wrap="none" anchor="ctr">
                <a:prstTxWarp prst="textNoShape">
                  <a:avLst/>
                </a:prstTxWarp>
              </a:bodyPr>
              <a:lstStyle/>
              <a:p>
                <a:endParaRPr lang="fr-FR"/>
              </a:p>
            </p:txBody>
          </p:sp>
        </p:grpSp>
      </p:grpSp>
      <p:sp>
        <p:nvSpPr>
          <p:cNvPr id="121" name="Corde 120"/>
          <p:cNvSpPr/>
          <p:nvPr/>
        </p:nvSpPr>
        <p:spPr bwMode="auto">
          <a:xfrm rot="4270523">
            <a:off x="5059568" y="1281357"/>
            <a:ext cx="222927" cy="306387"/>
          </a:xfrm>
          <a:prstGeom prst="chord">
            <a:avLst>
              <a:gd name="adj1" fmla="val 6223144"/>
              <a:gd name="adj2" fmla="val 10048961"/>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22" name="Corde 121"/>
          <p:cNvSpPr/>
          <p:nvPr/>
        </p:nvSpPr>
        <p:spPr bwMode="auto">
          <a:xfrm rot="4270523">
            <a:off x="5070127" y="1265613"/>
            <a:ext cx="222927" cy="306387"/>
          </a:xfrm>
          <a:prstGeom prst="chord">
            <a:avLst>
              <a:gd name="adj1" fmla="val 6223144"/>
              <a:gd name="adj2" fmla="val 10048961"/>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grpSp>
        <p:nvGrpSpPr>
          <p:cNvPr id="15" name="Grouper 846"/>
          <p:cNvGrpSpPr/>
          <p:nvPr/>
        </p:nvGrpSpPr>
        <p:grpSpPr>
          <a:xfrm>
            <a:off x="1676400" y="820577"/>
            <a:ext cx="1767369" cy="1336135"/>
            <a:chOff x="1447800" y="316812"/>
            <a:chExt cx="1767369" cy="1336135"/>
          </a:xfrm>
        </p:grpSpPr>
        <p:sp>
          <p:nvSpPr>
            <p:cNvPr id="124" name="ZoneTexte 123"/>
            <p:cNvSpPr txBox="1"/>
            <p:nvPr/>
          </p:nvSpPr>
          <p:spPr>
            <a:xfrm>
              <a:off x="1670720" y="316812"/>
              <a:ext cx="1478903" cy="400110"/>
            </a:xfrm>
            <a:prstGeom prst="rect">
              <a:avLst/>
            </a:prstGeom>
            <a:noFill/>
            <a:ln>
              <a:noFill/>
            </a:ln>
          </p:spPr>
          <p:txBody>
            <a:bodyPr wrap="none" rtlCol="0">
              <a:spAutoFit/>
            </a:bodyPr>
            <a:lstStyle/>
            <a:p>
              <a:pPr algn="ctr"/>
              <a:r>
                <a:rPr lang="fr-FR" sz="1000" b="1" dirty="0" err="1" smtClean="0">
                  <a:solidFill>
                    <a:schemeClr val="tx1"/>
                  </a:solidFill>
                </a:rPr>
                <a:t>Differentially</a:t>
              </a:r>
              <a:r>
                <a:rPr lang="fr-FR" sz="1000" b="1" dirty="0" smtClean="0">
                  <a:solidFill>
                    <a:schemeClr val="tx1"/>
                  </a:solidFill>
                </a:rPr>
                <a:t> </a:t>
              </a:r>
              <a:r>
                <a:rPr lang="fr-FR" sz="1000" b="1" dirty="0" err="1" smtClean="0">
                  <a:solidFill>
                    <a:schemeClr val="tx1"/>
                  </a:solidFill>
                </a:rPr>
                <a:t>Expressed-</a:t>
              </a:r>
              <a:endParaRPr lang="fr-FR" sz="1000" b="1" dirty="0" smtClean="0">
                <a:solidFill>
                  <a:schemeClr val="tx1"/>
                </a:solidFill>
              </a:endParaRPr>
            </a:p>
            <a:p>
              <a:pPr algn="ctr"/>
              <a:r>
                <a:rPr lang="fr-FR" sz="1000" b="1" dirty="0" smtClean="0">
                  <a:solidFill>
                    <a:schemeClr val="tx1"/>
                  </a:solidFill>
                </a:rPr>
                <a:t>(1127 </a:t>
              </a:r>
              <a:r>
                <a:rPr lang="fr-FR" sz="1000" b="1" dirty="0" err="1" smtClean="0">
                  <a:solidFill>
                    <a:schemeClr val="tx1"/>
                  </a:solidFill>
                </a:rPr>
                <a:t>genes</a:t>
              </a:r>
              <a:r>
                <a:rPr lang="fr-FR" sz="1000" b="1" dirty="0" smtClean="0">
                  <a:solidFill>
                    <a:schemeClr val="tx1"/>
                  </a:solidFill>
                </a:rPr>
                <a:t>)</a:t>
              </a:r>
              <a:endParaRPr lang="fr-FR" sz="1000" b="1" dirty="0">
                <a:solidFill>
                  <a:schemeClr val="tx1"/>
                </a:solidFill>
              </a:endParaRPr>
            </a:p>
          </p:txBody>
        </p:sp>
        <p:graphicFrame>
          <p:nvGraphicFramePr>
            <p:cNvPr id="125" name="Graphique 124"/>
            <p:cNvGraphicFramePr/>
            <p:nvPr/>
          </p:nvGraphicFramePr>
          <p:xfrm>
            <a:off x="1447800" y="550191"/>
            <a:ext cx="1767369" cy="1102756"/>
          </p:xfrm>
          <a:graphic>
            <a:graphicData uri="http://schemas.openxmlformats.org/drawingml/2006/chart">
              <c:chart xmlns:c="http://schemas.openxmlformats.org/drawingml/2006/chart" xmlns:r="http://schemas.openxmlformats.org/officeDocument/2006/relationships" r:id="rId3"/>
            </a:graphicData>
          </a:graphic>
        </p:graphicFrame>
        <p:sp>
          <p:nvSpPr>
            <p:cNvPr id="126" name="ZoneTexte 125"/>
            <p:cNvSpPr txBox="1"/>
            <p:nvPr/>
          </p:nvSpPr>
          <p:spPr>
            <a:xfrm>
              <a:off x="1905632" y="1123692"/>
              <a:ext cx="736099" cy="246221"/>
            </a:xfrm>
            <a:prstGeom prst="rect">
              <a:avLst/>
            </a:prstGeom>
            <a:noFill/>
          </p:spPr>
          <p:txBody>
            <a:bodyPr wrap="none" rtlCol="0">
              <a:spAutoFit/>
            </a:bodyPr>
            <a:lstStyle/>
            <a:p>
              <a:pPr algn="ctr"/>
              <a:r>
                <a:rPr lang="fr-FR" sz="1000" b="1" dirty="0" smtClean="0">
                  <a:solidFill>
                    <a:schemeClr val="tx1"/>
                  </a:solidFill>
                </a:rPr>
                <a:t>(p ~ 1</a:t>
              </a:r>
              <a:r>
                <a:rPr lang="fr-FR" sz="1000" b="1" baseline="30000" dirty="0" smtClean="0">
                  <a:solidFill>
                    <a:schemeClr val="tx1"/>
                  </a:solidFill>
                </a:rPr>
                <a:t>e</a:t>
              </a:r>
              <a:r>
                <a:rPr lang="fr-FR" sz="1000" b="1" dirty="0" smtClean="0">
                  <a:solidFill>
                    <a:schemeClr val="tx1"/>
                  </a:solidFill>
                </a:rPr>
                <a:t>-51)</a:t>
              </a:r>
              <a:endParaRPr lang="fr-FR" sz="1000" b="1" dirty="0">
                <a:solidFill>
                  <a:schemeClr val="tx1"/>
                </a:solidFill>
              </a:endParaRPr>
            </a:p>
          </p:txBody>
        </p:sp>
        <p:sp>
          <p:nvSpPr>
            <p:cNvPr id="127" name="ZoneTexte 126"/>
            <p:cNvSpPr txBox="1"/>
            <p:nvPr/>
          </p:nvSpPr>
          <p:spPr>
            <a:xfrm>
              <a:off x="2416216" y="785023"/>
              <a:ext cx="520232" cy="246221"/>
            </a:xfrm>
            <a:prstGeom prst="rect">
              <a:avLst/>
            </a:prstGeom>
            <a:noFill/>
          </p:spPr>
          <p:txBody>
            <a:bodyPr wrap="none" rtlCol="0">
              <a:spAutoFit/>
            </a:bodyPr>
            <a:lstStyle/>
            <a:p>
              <a:pPr algn="ctr"/>
              <a:r>
                <a:rPr lang="fr-FR" sz="1000" b="1" dirty="0" smtClean="0">
                  <a:solidFill>
                    <a:schemeClr val="tx1"/>
                  </a:solidFill>
                </a:rPr>
                <a:t>(p ~ 1)</a:t>
              </a:r>
            </a:p>
          </p:txBody>
        </p:sp>
        <p:sp>
          <p:nvSpPr>
            <p:cNvPr id="131" name="ZoneTexte 130"/>
            <p:cNvSpPr txBox="1"/>
            <p:nvPr/>
          </p:nvSpPr>
          <p:spPr>
            <a:xfrm>
              <a:off x="2376221" y="683537"/>
              <a:ext cx="562499" cy="246221"/>
            </a:xfrm>
            <a:prstGeom prst="rect">
              <a:avLst/>
            </a:prstGeom>
            <a:noFill/>
          </p:spPr>
          <p:txBody>
            <a:bodyPr wrap="none" rtlCol="0">
              <a:spAutoFit/>
            </a:bodyPr>
            <a:lstStyle/>
            <a:p>
              <a:pPr algn="ctr"/>
              <a:r>
                <a:rPr lang="fr-FR" sz="1000" b="1" dirty="0" smtClean="0">
                  <a:solidFill>
                    <a:schemeClr val="tx1"/>
                  </a:solidFill>
                </a:rPr>
                <a:t>33.3/%</a:t>
              </a:r>
            </a:p>
          </p:txBody>
        </p:sp>
        <p:sp>
          <p:nvSpPr>
            <p:cNvPr id="132" name="Corde 131"/>
            <p:cNvSpPr/>
            <p:nvPr/>
          </p:nvSpPr>
          <p:spPr bwMode="auto">
            <a:xfrm rot="3360694">
              <a:off x="1646462" y="817153"/>
              <a:ext cx="222927" cy="306387"/>
            </a:xfrm>
            <a:prstGeom prst="chord">
              <a:avLst>
                <a:gd name="adj1" fmla="val 6223144"/>
                <a:gd name="adj2" fmla="val 10048961"/>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33" name="Corde 132"/>
            <p:cNvSpPr/>
            <p:nvPr/>
          </p:nvSpPr>
          <p:spPr bwMode="auto">
            <a:xfrm rot="3360694">
              <a:off x="1657021" y="801409"/>
              <a:ext cx="222927" cy="306387"/>
            </a:xfrm>
            <a:prstGeom prst="chord">
              <a:avLst>
                <a:gd name="adj1" fmla="val 6223144"/>
                <a:gd name="adj2" fmla="val 10048961"/>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grpSp>
      <p:grpSp>
        <p:nvGrpSpPr>
          <p:cNvPr id="16" name="Grouper 207"/>
          <p:cNvGrpSpPr/>
          <p:nvPr/>
        </p:nvGrpSpPr>
        <p:grpSpPr>
          <a:xfrm>
            <a:off x="5350599" y="1586463"/>
            <a:ext cx="1146316" cy="461665"/>
            <a:chOff x="1524000" y="4846132"/>
            <a:chExt cx="1146316" cy="461665"/>
          </a:xfrm>
        </p:grpSpPr>
        <p:sp>
          <p:nvSpPr>
            <p:cNvPr id="160" name="ZoneTexte 159"/>
            <p:cNvSpPr txBox="1"/>
            <p:nvPr/>
          </p:nvSpPr>
          <p:spPr>
            <a:xfrm>
              <a:off x="1823585" y="4846132"/>
              <a:ext cx="846731" cy="461665"/>
            </a:xfrm>
            <a:prstGeom prst="rect">
              <a:avLst/>
            </a:prstGeom>
            <a:noFill/>
          </p:spPr>
          <p:txBody>
            <a:bodyPr wrap="none" rtlCol="0">
              <a:spAutoFit/>
            </a:bodyPr>
            <a:lstStyle/>
            <a:p>
              <a:r>
                <a:rPr lang="fr-FR" sz="1200" b="1" dirty="0" smtClean="0">
                  <a:solidFill>
                    <a:schemeClr val="tx1"/>
                  </a:solidFill>
                </a:rPr>
                <a:t>control</a:t>
              </a:r>
            </a:p>
            <a:p>
              <a:r>
                <a:rPr lang="fr-FR" sz="1200" b="1" dirty="0" err="1" smtClean="0">
                  <a:solidFill>
                    <a:schemeClr val="tx1"/>
                  </a:solidFill>
                </a:rPr>
                <a:t>off-targets</a:t>
              </a:r>
              <a:endParaRPr lang="fr-FR" sz="1200" b="1" dirty="0">
                <a:solidFill>
                  <a:schemeClr val="tx1"/>
                </a:solidFill>
              </a:endParaRPr>
            </a:p>
          </p:txBody>
        </p:sp>
        <p:sp>
          <p:nvSpPr>
            <p:cNvPr id="163" name="Rectangle 162"/>
            <p:cNvSpPr/>
            <p:nvPr/>
          </p:nvSpPr>
          <p:spPr bwMode="auto">
            <a:xfrm>
              <a:off x="1524000" y="5008034"/>
              <a:ext cx="279400" cy="93133"/>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56" name="Accolade ouvrante 155"/>
            <p:cNvSpPr/>
            <p:nvPr/>
          </p:nvSpPr>
          <p:spPr bwMode="auto">
            <a:xfrm>
              <a:off x="1824751" y="4914903"/>
              <a:ext cx="88900" cy="287868"/>
            </a:xfrm>
            <a:prstGeom prst="leftBrace">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grpSp>
      <p:grpSp>
        <p:nvGrpSpPr>
          <p:cNvPr id="18" name="Grouper 208"/>
          <p:cNvGrpSpPr/>
          <p:nvPr/>
        </p:nvGrpSpPr>
        <p:grpSpPr>
          <a:xfrm>
            <a:off x="5350599" y="931331"/>
            <a:ext cx="1469940" cy="461665"/>
            <a:chOff x="1524000" y="4191000"/>
            <a:chExt cx="1469940" cy="461665"/>
          </a:xfrm>
        </p:grpSpPr>
        <p:sp>
          <p:nvSpPr>
            <p:cNvPr id="158" name="ZoneTexte 157"/>
            <p:cNvSpPr txBox="1"/>
            <p:nvPr/>
          </p:nvSpPr>
          <p:spPr>
            <a:xfrm>
              <a:off x="1827485" y="4191000"/>
              <a:ext cx="1166455" cy="461665"/>
            </a:xfrm>
            <a:prstGeom prst="rect">
              <a:avLst/>
            </a:prstGeom>
            <a:noFill/>
          </p:spPr>
          <p:txBody>
            <a:bodyPr wrap="none" rtlCol="0">
              <a:spAutoFit/>
            </a:bodyPr>
            <a:lstStyle/>
            <a:p>
              <a:r>
                <a:rPr lang="fr-FR" sz="1200" b="1" dirty="0" smtClean="0">
                  <a:solidFill>
                    <a:schemeClr val="tx1"/>
                  </a:solidFill>
                </a:rPr>
                <a:t>Direct </a:t>
              </a:r>
              <a:r>
                <a:rPr lang="fr-FR" sz="1200" b="1" dirty="0" err="1" smtClean="0">
                  <a:solidFill>
                    <a:schemeClr val="tx1"/>
                  </a:solidFill>
                </a:rPr>
                <a:t>peaks</a:t>
              </a:r>
              <a:r>
                <a:rPr lang="fr-FR" sz="1200" b="1" dirty="0" smtClean="0">
                  <a:solidFill>
                    <a:schemeClr val="tx1"/>
                  </a:solidFill>
                </a:rPr>
                <a:t>  </a:t>
              </a:r>
            </a:p>
            <a:p>
              <a:r>
                <a:rPr lang="fr-FR" sz="1200" b="1" dirty="0" err="1" smtClean="0">
                  <a:solidFill>
                    <a:schemeClr val="tx1"/>
                  </a:solidFill>
                </a:rPr>
                <a:t>Primary</a:t>
              </a:r>
              <a:r>
                <a:rPr lang="fr-FR" sz="1200" b="1" dirty="0" smtClean="0">
                  <a:solidFill>
                    <a:schemeClr val="tx1"/>
                  </a:solidFill>
                </a:rPr>
                <a:t> </a:t>
              </a:r>
              <a:r>
                <a:rPr lang="fr-FR" sz="1200" b="1" dirty="0" err="1" smtClean="0">
                  <a:solidFill>
                    <a:schemeClr val="tx1"/>
                  </a:solidFill>
                </a:rPr>
                <a:t>targets</a:t>
              </a:r>
              <a:endParaRPr lang="fr-FR" sz="1200" b="1" dirty="0">
                <a:solidFill>
                  <a:schemeClr val="tx1"/>
                </a:solidFill>
              </a:endParaRPr>
            </a:p>
          </p:txBody>
        </p:sp>
        <p:sp>
          <p:nvSpPr>
            <p:cNvPr id="161" name="Rectangle 160"/>
            <p:cNvSpPr/>
            <p:nvPr/>
          </p:nvSpPr>
          <p:spPr bwMode="auto">
            <a:xfrm>
              <a:off x="1524000" y="4330701"/>
              <a:ext cx="279400" cy="93133"/>
            </a:xfrm>
            <a:prstGeom prst="rect">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57" name="Accolade ouvrante 156"/>
            <p:cNvSpPr/>
            <p:nvPr/>
          </p:nvSpPr>
          <p:spPr bwMode="auto">
            <a:xfrm>
              <a:off x="1824751" y="4246035"/>
              <a:ext cx="88900" cy="287868"/>
            </a:xfrm>
            <a:prstGeom prst="leftBrace">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grpSp>
      <p:grpSp>
        <p:nvGrpSpPr>
          <p:cNvPr id="19" name="Grouper 164"/>
          <p:cNvGrpSpPr/>
          <p:nvPr/>
        </p:nvGrpSpPr>
        <p:grpSpPr>
          <a:xfrm>
            <a:off x="5129530" y="2137147"/>
            <a:ext cx="3100070" cy="2815853"/>
            <a:chOff x="990601" y="3367618"/>
            <a:chExt cx="3100070" cy="2815853"/>
          </a:xfrm>
        </p:grpSpPr>
        <p:grpSp>
          <p:nvGrpSpPr>
            <p:cNvPr id="20" name="Grouper 241"/>
            <p:cNvGrpSpPr/>
            <p:nvPr/>
          </p:nvGrpSpPr>
          <p:grpSpPr>
            <a:xfrm>
              <a:off x="2209347" y="5822950"/>
              <a:ext cx="1714953" cy="360521"/>
              <a:chOff x="2228397" y="5854700"/>
              <a:chExt cx="1714953" cy="360521"/>
            </a:xfrm>
          </p:grpSpPr>
          <p:pic>
            <p:nvPicPr>
              <p:cNvPr id="194" name="Image 193"/>
              <p:cNvPicPr>
                <a:picLocks noChangeAspect="1"/>
              </p:cNvPicPr>
              <p:nvPr/>
            </p:nvPicPr>
            <p:blipFill>
              <a:blip r:embed="rId4"/>
              <a:stretch>
                <a:fillRect/>
              </a:stretch>
            </p:blipFill>
            <p:spPr>
              <a:xfrm>
                <a:off x="2994264" y="5957729"/>
                <a:ext cx="949086" cy="62071"/>
              </a:xfrm>
              <a:prstGeom prst="rect">
                <a:avLst/>
              </a:prstGeom>
              <a:ln>
                <a:solidFill>
                  <a:schemeClr val="tx1"/>
                </a:solidFill>
              </a:ln>
            </p:spPr>
          </p:pic>
          <p:sp>
            <p:nvSpPr>
              <p:cNvPr id="195" name="ZoneTexte 194"/>
              <p:cNvSpPr txBox="1"/>
              <p:nvPr/>
            </p:nvSpPr>
            <p:spPr>
              <a:xfrm>
                <a:off x="2228397" y="5854700"/>
                <a:ext cx="791741" cy="246221"/>
              </a:xfrm>
              <a:prstGeom prst="rect">
                <a:avLst/>
              </a:prstGeom>
              <a:noFill/>
            </p:spPr>
            <p:txBody>
              <a:bodyPr wrap="none" rtlCol="0">
                <a:spAutoFit/>
              </a:bodyPr>
              <a:lstStyle/>
              <a:p>
                <a:r>
                  <a:rPr lang="fr-FR" sz="1000" b="1" dirty="0" smtClean="0">
                    <a:solidFill>
                      <a:schemeClr val="tx1"/>
                    </a:solidFill>
                  </a:rPr>
                  <a:t>Log </a:t>
                </a:r>
                <a:r>
                  <a:rPr lang="fr-FR" sz="1000" b="1" dirty="0" err="1" smtClean="0">
                    <a:solidFill>
                      <a:schemeClr val="tx1"/>
                    </a:solidFill>
                  </a:rPr>
                  <a:t>p-value</a:t>
                </a:r>
                <a:endParaRPr lang="fr-FR" sz="1000" b="1" dirty="0">
                  <a:solidFill>
                    <a:schemeClr val="tx1"/>
                  </a:solidFill>
                </a:endParaRPr>
              </a:p>
            </p:txBody>
          </p:sp>
          <p:sp>
            <p:nvSpPr>
              <p:cNvPr id="196" name="ZoneTexte 195"/>
              <p:cNvSpPr txBox="1"/>
              <p:nvPr/>
            </p:nvSpPr>
            <p:spPr>
              <a:xfrm>
                <a:off x="2834943" y="5969000"/>
                <a:ext cx="1056737" cy="246221"/>
              </a:xfrm>
              <a:prstGeom prst="rect">
                <a:avLst/>
              </a:prstGeom>
              <a:noFill/>
            </p:spPr>
            <p:txBody>
              <a:bodyPr wrap="none" rtlCol="0">
                <a:spAutoFit/>
              </a:bodyPr>
              <a:lstStyle/>
              <a:p>
                <a:r>
                  <a:rPr lang="fr-FR" sz="1000" b="1" dirty="0" smtClean="0">
                    <a:solidFill>
                      <a:schemeClr val="tx1"/>
                    </a:solidFill>
                  </a:rPr>
                  <a:t>-12                      0</a:t>
                </a:r>
                <a:endParaRPr lang="fr-FR" sz="1000" b="1" dirty="0">
                  <a:solidFill>
                    <a:schemeClr val="tx1"/>
                  </a:solidFill>
                </a:endParaRPr>
              </a:p>
            </p:txBody>
          </p:sp>
        </p:grpSp>
        <p:pic>
          <p:nvPicPr>
            <p:cNvPr id="167" name="Image 166"/>
            <p:cNvPicPr>
              <a:picLocks noChangeAspect="1"/>
            </p:cNvPicPr>
            <p:nvPr/>
          </p:nvPicPr>
          <p:blipFill>
            <a:blip r:embed="rId5"/>
            <a:stretch>
              <a:fillRect/>
            </a:stretch>
          </p:blipFill>
          <p:spPr>
            <a:xfrm>
              <a:off x="2978150" y="3679965"/>
              <a:ext cx="920750" cy="1930399"/>
            </a:xfrm>
            <a:prstGeom prst="rect">
              <a:avLst/>
            </a:prstGeom>
          </p:spPr>
        </p:pic>
        <p:sp>
          <p:nvSpPr>
            <p:cNvPr id="168" name="ZoneTexte 167"/>
            <p:cNvSpPr txBox="1"/>
            <p:nvPr/>
          </p:nvSpPr>
          <p:spPr>
            <a:xfrm>
              <a:off x="990601" y="3652449"/>
              <a:ext cx="2065867" cy="1446550"/>
            </a:xfrm>
            <a:prstGeom prst="rect">
              <a:avLst/>
            </a:prstGeom>
            <a:noFill/>
          </p:spPr>
          <p:txBody>
            <a:bodyPr wrap="square" rtlCol="0">
              <a:spAutoFit/>
            </a:bodyPr>
            <a:lstStyle/>
            <a:p>
              <a:pPr algn="r"/>
              <a:r>
                <a:rPr lang="fr-FR" sz="1100" b="1" dirty="0" err="1" smtClean="0">
                  <a:solidFill>
                    <a:schemeClr val="tx1"/>
                  </a:solidFill>
                </a:rPr>
                <a:t>ChIP-Ind</a:t>
              </a:r>
              <a:r>
                <a:rPr lang="fr-FR" sz="1100" b="1" dirty="0" smtClean="0">
                  <a:solidFill>
                    <a:schemeClr val="tx1"/>
                  </a:solidFill>
                </a:rPr>
                <a:t> (all)</a:t>
              </a:r>
            </a:p>
            <a:p>
              <a:pPr algn="r"/>
              <a:r>
                <a:rPr lang="fr-FR" sz="1100" b="1" dirty="0" err="1" smtClean="0">
                  <a:solidFill>
                    <a:schemeClr val="tx1"/>
                  </a:solidFill>
                </a:rPr>
                <a:t>dCTCF</a:t>
              </a:r>
              <a:endParaRPr lang="fr-FR" sz="1100" b="1" dirty="0" smtClean="0">
                <a:solidFill>
                  <a:schemeClr val="tx1"/>
                </a:solidFill>
              </a:endParaRPr>
            </a:p>
            <a:p>
              <a:pPr algn="r"/>
              <a:r>
                <a:rPr lang="fr-FR" sz="1100" b="1" dirty="0" err="1" smtClean="0">
                  <a:solidFill>
                    <a:schemeClr val="tx1"/>
                  </a:solidFill>
                </a:rPr>
                <a:t>dCTCF</a:t>
              </a:r>
              <a:r>
                <a:rPr lang="fr-FR" sz="1100" b="1" dirty="0" smtClean="0">
                  <a:solidFill>
                    <a:schemeClr val="tx1"/>
                  </a:solidFill>
                </a:rPr>
                <a:t> x </a:t>
              </a:r>
              <a:r>
                <a:rPr lang="fr-FR" sz="1100" b="1" dirty="0" err="1" smtClean="0">
                  <a:solidFill>
                    <a:schemeClr val="tx1"/>
                  </a:solidFill>
                </a:rPr>
                <a:t>ChIP-Ind</a:t>
              </a:r>
              <a:endParaRPr lang="fr-FR" sz="1100" b="1" dirty="0" smtClean="0">
                <a:solidFill>
                  <a:schemeClr val="tx1"/>
                </a:solidFill>
              </a:endParaRPr>
            </a:p>
            <a:p>
              <a:pPr algn="r"/>
              <a:r>
                <a:rPr lang="fr-FR" sz="1100" b="1" dirty="0" smtClean="0">
                  <a:solidFill>
                    <a:schemeClr val="tx1"/>
                  </a:solidFill>
                </a:rPr>
                <a:t>GAF</a:t>
              </a:r>
            </a:p>
            <a:p>
              <a:pPr algn="r"/>
              <a:r>
                <a:rPr lang="fr-FR" sz="1100" b="1" dirty="0" smtClean="0">
                  <a:solidFill>
                    <a:schemeClr val="tx1"/>
                  </a:solidFill>
                </a:rPr>
                <a:t>GAF x </a:t>
              </a:r>
              <a:r>
                <a:rPr lang="fr-FR" sz="1100" b="1" dirty="0" err="1" smtClean="0">
                  <a:solidFill>
                    <a:schemeClr val="tx1"/>
                  </a:solidFill>
                </a:rPr>
                <a:t>ChIP-Ind</a:t>
              </a:r>
              <a:endParaRPr lang="fr-FR" sz="1100" b="1" dirty="0" smtClean="0">
                <a:solidFill>
                  <a:schemeClr val="tx1"/>
                </a:solidFill>
              </a:endParaRPr>
            </a:p>
            <a:p>
              <a:pPr algn="r"/>
              <a:r>
                <a:rPr lang="fr-FR" sz="1100" b="1" dirty="0" smtClean="0">
                  <a:solidFill>
                    <a:schemeClr val="tx1"/>
                  </a:solidFill>
                </a:rPr>
                <a:t>no(GAF/</a:t>
              </a:r>
              <a:r>
                <a:rPr lang="fr-FR" sz="1100" b="1" dirty="0" err="1" smtClean="0">
                  <a:solidFill>
                    <a:schemeClr val="tx1"/>
                  </a:solidFill>
                </a:rPr>
                <a:t>dCTCF</a:t>
              </a:r>
              <a:r>
                <a:rPr lang="fr-FR" sz="1100" b="1" dirty="0" smtClean="0">
                  <a:solidFill>
                    <a:schemeClr val="tx1"/>
                  </a:solidFill>
                </a:rPr>
                <a:t>)</a:t>
              </a:r>
            </a:p>
            <a:p>
              <a:pPr algn="r"/>
              <a:r>
                <a:rPr lang="fr-FR" sz="1100" b="1" dirty="0" smtClean="0">
                  <a:solidFill>
                    <a:schemeClr val="tx1"/>
                  </a:solidFill>
                </a:rPr>
                <a:t>no(GAF/</a:t>
              </a:r>
              <a:r>
                <a:rPr lang="fr-FR" sz="1100" b="1" dirty="0" err="1" smtClean="0">
                  <a:solidFill>
                    <a:schemeClr val="tx1"/>
                  </a:solidFill>
                </a:rPr>
                <a:t>dCTCF</a:t>
              </a:r>
              <a:r>
                <a:rPr lang="fr-FR" sz="1100" b="1" dirty="0" smtClean="0">
                  <a:solidFill>
                    <a:schemeClr val="tx1"/>
                  </a:solidFill>
                </a:rPr>
                <a:t>)x </a:t>
              </a:r>
              <a:r>
                <a:rPr lang="fr-FR" sz="1100" b="1" dirty="0" err="1" smtClean="0">
                  <a:solidFill>
                    <a:schemeClr val="tx1"/>
                  </a:solidFill>
                </a:rPr>
                <a:t>ChIP-Ind</a:t>
              </a:r>
              <a:r>
                <a:rPr lang="fr-FR" sz="1100" b="1" dirty="0" smtClean="0">
                  <a:solidFill>
                    <a:schemeClr val="tx1"/>
                  </a:solidFill>
                </a:rPr>
                <a:t>  </a:t>
              </a:r>
            </a:p>
            <a:p>
              <a:pPr algn="r"/>
              <a:r>
                <a:rPr lang="fr-FR" sz="1100" b="1" dirty="0" smtClean="0">
                  <a:solidFill>
                    <a:schemeClr val="tx1"/>
                  </a:solidFill>
                </a:rPr>
                <a:t>  </a:t>
              </a:r>
            </a:p>
          </p:txBody>
        </p:sp>
        <p:sp>
          <p:nvSpPr>
            <p:cNvPr id="169" name="ZoneTexte 168"/>
            <p:cNvSpPr txBox="1"/>
            <p:nvPr/>
          </p:nvSpPr>
          <p:spPr>
            <a:xfrm>
              <a:off x="1130300" y="4838700"/>
              <a:ext cx="1930400" cy="769441"/>
            </a:xfrm>
            <a:prstGeom prst="rect">
              <a:avLst/>
            </a:prstGeom>
            <a:noFill/>
          </p:spPr>
          <p:txBody>
            <a:bodyPr wrap="square" rtlCol="0">
              <a:spAutoFit/>
            </a:bodyPr>
            <a:lstStyle/>
            <a:p>
              <a:pPr algn="r"/>
              <a:r>
                <a:rPr lang="fr-FR" sz="1100" b="1" dirty="0" smtClean="0">
                  <a:solidFill>
                    <a:schemeClr val="tx1"/>
                  </a:solidFill>
                </a:rPr>
                <a:t>High </a:t>
              </a:r>
              <a:r>
                <a:rPr lang="fr-FR" sz="1100" b="1" dirty="0" err="1" smtClean="0">
                  <a:solidFill>
                    <a:schemeClr val="tx1"/>
                  </a:solidFill>
                </a:rPr>
                <a:t>pausing</a:t>
              </a:r>
              <a:endParaRPr lang="fr-FR" sz="1100" b="1" dirty="0" smtClean="0">
                <a:solidFill>
                  <a:schemeClr val="tx1"/>
                </a:solidFill>
              </a:endParaRPr>
            </a:p>
            <a:p>
              <a:pPr algn="r"/>
              <a:r>
                <a:rPr lang="fr-FR" sz="1100" b="1" dirty="0" smtClean="0">
                  <a:solidFill>
                    <a:schemeClr val="tx1"/>
                  </a:solidFill>
                </a:rPr>
                <a:t>High </a:t>
              </a:r>
              <a:r>
                <a:rPr lang="fr-FR" sz="1100" b="1" dirty="0" err="1" smtClean="0">
                  <a:solidFill>
                    <a:schemeClr val="tx1"/>
                  </a:solidFill>
                </a:rPr>
                <a:t>pausing</a:t>
              </a:r>
              <a:r>
                <a:rPr lang="fr-FR" sz="1100" b="1" dirty="0" smtClean="0">
                  <a:solidFill>
                    <a:schemeClr val="tx1"/>
                  </a:solidFill>
                </a:rPr>
                <a:t> x </a:t>
              </a:r>
              <a:r>
                <a:rPr lang="fr-FR" sz="1100" b="1" dirty="0" err="1" smtClean="0">
                  <a:solidFill>
                    <a:schemeClr val="tx1"/>
                  </a:solidFill>
                </a:rPr>
                <a:t>ChIP-Ind</a:t>
              </a:r>
              <a:endParaRPr lang="fr-FR" sz="1100" b="1" dirty="0" smtClean="0">
                <a:solidFill>
                  <a:schemeClr val="tx1"/>
                </a:solidFill>
              </a:endParaRPr>
            </a:p>
            <a:p>
              <a:pPr algn="r"/>
              <a:r>
                <a:rPr lang="fr-FR" sz="1100" b="1" dirty="0" err="1" smtClean="0">
                  <a:solidFill>
                    <a:schemeClr val="tx1"/>
                  </a:solidFill>
                </a:rPr>
                <a:t>Low</a:t>
              </a:r>
              <a:r>
                <a:rPr lang="fr-FR" sz="1100" b="1" dirty="0" smtClean="0">
                  <a:solidFill>
                    <a:schemeClr val="tx1"/>
                  </a:solidFill>
                </a:rPr>
                <a:t> </a:t>
              </a:r>
              <a:r>
                <a:rPr lang="fr-FR" sz="1100" b="1" dirty="0" err="1" smtClean="0">
                  <a:solidFill>
                    <a:schemeClr val="tx1"/>
                  </a:solidFill>
                </a:rPr>
                <a:t>pausing</a:t>
              </a:r>
              <a:endParaRPr lang="fr-FR" sz="1100" b="1" dirty="0" smtClean="0">
                <a:solidFill>
                  <a:schemeClr val="tx1"/>
                </a:solidFill>
              </a:endParaRPr>
            </a:p>
            <a:p>
              <a:pPr algn="r"/>
              <a:r>
                <a:rPr lang="fr-FR" sz="1100" b="1" dirty="0" err="1" smtClean="0">
                  <a:solidFill>
                    <a:schemeClr val="tx1"/>
                  </a:solidFill>
                </a:rPr>
                <a:t>Low</a:t>
              </a:r>
              <a:r>
                <a:rPr lang="fr-FR" sz="1100" b="1" dirty="0" smtClean="0">
                  <a:solidFill>
                    <a:schemeClr val="tx1"/>
                  </a:solidFill>
                </a:rPr>
                <a:t> </a:t>
              </a:r>
              <a:r>
                <a:rPr lang="fr-FR" sz="1100" b="1" dirty="0" err="1" smtClean="0">
                  <a:solidFill>
                    <a:schemeClr val="tx1"/>
                  </a:solidFill>
                </a:rPr>
                <a:t>pausing</a:t>
              </a:r>
              <a:r>
                <a:rPr lang="fr-FR" sz="1100" b="1" dirty="0" smtClean="0">
                  <a:solidFill>
                    <a:schemeClr val="tx1"/>
                  </a:solidFill>
                </a:rPr>
                <a:t> x </a:t>
              </a:r>
              <a:r>
                <a:rPr lang="fr-FR" sz="1100" b="1" dirty="0" err="1" smtClean="0">
                  <a:solidFill>
                    <a:schemeClr val="tx1"/>
                  </a:solidFill>
                </a:rPr>
                <a:t>ChIP-Ind</a:t>
              </a:r>
              <a:r>
                <a:rPr lang="fr-FR" sz="1100" b="1" dirty="0" smtClean="0">
                  <a:solidFill>
                    <a:schemeClr val="tx1"/>
                  </a:solidFill>
                </a:rPr>
                <a:t>  </a:t>
              </a:r>
            </a:p>
          </p:txBody>
        </p:sp>
        <p:sp>
          <p:nvSpPr>
            <p:cNvPr id="170" name="Rectangle 169"/>
            <p:cNvSpPr/>
            <p:nvPr/>
          </p:nvSpPr>
          <p:spPr bwMode="auto">
            <a:xfrm>
              <a:off x="1206501" y="3718760"/>
              <a:ext cx="1778000" cy="1866204"/>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71" name="Accolade ouvrante 170"/>
            <p:cNvSpPr/>
            <p:nvPr/>
          </p:nvSpPr>
          <p:spPr bwMode="auto">
            <a:xfrm rot="5400000">
              <a:off x="1975220" y="2820235"/>
              <a:ext cx="107950" cy="1638300"/>
            </a:xfrm>
            <a:prstGeom prst="leftBrace">
              <a:avLst/>
            </a:prstGeom>
            <a:no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grpSp>
          <p:nvGrpSpPr>
            <p:cNvPr id="21" name="Grouper 231"/>
            <p:cNvGrpSpPr/>
            <p:nvPr/>
          </p:nvGrpSpPr>
          <p:grpSpPr>
            <a:xfrm>
              <a:off x="3920068" y="3709599"/>
              <a:ext cx="170603" cy="1897451"/>
              <a:chOff x="4245346" y="3642785"/>
              <a:chExt cx="170603" cy="1897451"/>
            </a:xfrm>
          </p:grpSpPr>
          <p:sp>
            <p:nvSpPr>
              <p:cNvPr id="187" name="AutoShape 13"/>
              <p:cNvSpPr>
                <a:spLocks/>
              </p:cNvSpPr>
              <p:nvPr/>
            </p:nvSpPr>
            <p:spPr bwMode="auto">
              <a:xfrm>
                <a:off x="4245346" y="3994150"/>
                <a:ext cx="82550" cy="141481"/>
              </a:xfrm>
              <a:prstGeom prst="triangle">
                <a:avLst>
                  <a:gd name="adj" fmla="val 50000"/>
                </a:avLst>
              </a:prstGeom>
              <a:solidFill>
                <a:srgbClr val="0000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88" name="AutoShape 13"/>
              <p:cNvSpPr>
                <a:spLocks/>
              </p:cNvSpPr>
              <p:nvPr/>
            </p:nvSpPr>
            <p:spPr bwMode="auto">
              <a:xfrm>
                <a:off x="4253814" y="4343400"/>
                <a:ext cx="82550" cy="141481"/>
              </a:xfrm>
              <a:prstGeom prst="triangle">
                <a:avLst>
                  <a:gd name="adj" fmla="val 50000"/>
                </a:avLst>
              </a:prstGeom>
              <a:solidFill>
                <a:srgbClr val="0000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89" name="Accolade ouvrante 188"/>
              <p:cNvSpPr/>
              <p:nvPr/>
            </p:nvSpPr>
            <p:spPr bwMode="auto">
              <a:xfrm flipH="1">
                <a:off x="4370230" y="3642785"/>
                <a:ext cx="45719" cy="1897451"/>
              </a:xfrm>
              <a:prstGeom prst="leftBrace">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90" name="AutoShape 13"/>
              <p:cNvSpPr>
                <a:spLocks/>
              </p:cNvSpPr>
              <p:nvPr/>
            </p:nvSpPr>
            <p:spPr bwMode="auto">
              <a:xfrm>
                <a:off x="4260164" y="4685455"/>
                <a:ext cx="82550" cy="141481"/>
              </a:xfrm>
              <a:prstGeom prst="triangle">
                <a:avLst>
                  <a:gd name="adj" fmla="val 50000"/>
                </a:avLst>
              </a:prstGeom>
              <a:solidFill>
                <a:srgbClr val="0000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91" name="AutoShape 13"/>
              <p:cNvSpPr>
                <a:spLocks/>
              </p:cNvSpPr>
              <p:nvPr/>
            </p:nvSpPr>
            <p:spPr bwMode="auto">
              <a:xfrm>
                <a:off x="4260164" y="5038586"/>
                <a:ext cx="82550" cy="141481"/>
              </a:xfrm>
              <a:prstGeom prst="triangle">
                <a:avLst>
                  <a:gd name="adj" fmla="val 50000"/>
                </a:avLst>
              </a:prstGeom>
              <a:solidFill>
                <a:srgbClr val="0000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92" name="AutoShape 13"/>
              <p:cNvSpPr>
                <a:spLocks/>
              </p:cNvSpPr>
              <p:nvPr/>
            </p:nvSpPr>
            <p:spPr bwMode="auto">
              <a:xfrm>
                <a:off x="4266514" y="5390305"/>
                <a:ext cx="82550" cy="141481"/>
              </a:xfrm>
              <a:prstGeom prst="triangle">
                <a:avLst>
                  <a:gd name="adj" fmla="val 50000"/>
                </a:avLst>
              </a:prstGeom>
              <a:solidFill>
                <a:srgbClr val="0000FF"/>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193" name="AutoShape 13"/>
              <p:cNvSpPr>
                <a:spLocks/>
              </p:cNvSpPr>
              <p:nvPr/>
            </p:nvSpPr>
            <p:spPr bwMode="auto">
              <a:xfrm>
                <a:off x="4251696" y="3653719"/>
                <a:ext cx="82550" cy="141481"/>
              </a:xfrm>
              <a:prstGeom prst="triangle">
                <a:avLst>
                  <a:gd name="adj" fmla="val 50000"/>
                </a:avLst>
              </a:prstGeom>
              <a:solidFill>
                <a:srgbClr val="0000FF"/>
              </a:solidFill>
              <a:ln w="19050">
                <a:solidFill>
                  <a:schemeClr val="tx1"/>
                </a:solidFill>
                <a:miter lim="800000"/>
                <a:headEnd/>
                <a:tailEnd/>
              </a:ln>
            </p:spPr>
            <p:txBody>
              <a:bodyPr lIns="0" tIns="0" rIns="0" bIns="0">
                <a:prstTxWarp prst="textNoShape">
                  <a:avLst/>
                </a:prstTxWarp>
              </a:bodyPr>
              <a:lstStyle/>
              <a:p>
                <a:endParaRPr lang="fr-FR" sz="1200"/>
              </a:p>
            </p:txBody>
          </p:sp>
        </p:grpSp>
        <p:sp>
          <p:nvSpPr>
            <p:cNvPr id="173" name="ZoneTexte 172"/>
            <p:cNvSpPr txBox="1"/>
            <p:nvPr/>
          </p:nvSpPr>
          <p:spPr>
            <a:xfrm rot="19203767">
              <a:off x="2836491" y="5526664"/>
              <a:ext cx="312906" cy="215444"/>
            </a:xfrm>
            <a:prstGeom prst="rect">
              <a:avLst/>
            </a:prstGeom>
            <a:noFill/>
          </p:spPr>
          <p:txBody>
            <a:bodyPr wrap="none" rtlCol="0">
              <a:spAutoFit/>
            </a:bodyPr>
            <a:lstStyle/>
            <a:p>
              <a:r>
                <a:rPr lang="fr-FR" sz="800" b="1" dirty="0" smtClean="0">
                  <a:solidFill>
                    <a:schemeClr val="tx1"/>
                  </a:solidFill>
                </a:rPr>
                <a:t>up</a:t>
              </a:r>
            </a:p>
          </p:txBody>
        </p:sp>
        <p:sp>
          <p:nvSpPr>
            <p:cNvPr id="174" name="ZoneTexte 173"/>
            <p:cNvSpPr txBox="1"/>
            <p:nvPr/>
          </p:nvSpPr>
          <p:spPr>
            <a:xfrm rot="19203767">
              <a:off x="2840104" y="5569461"/>
              <a:ext cx="453970" cy="215444"/>
            </a:xfrm>
            <a:prstGeom prst="rect">
              <a:avLst/>
            </a:prstGeom>
            <a:noFill/>
          </p:spPr>
          <p:txBody>
            <a:bodyPr wrap="none" rtlCol="0">
              <a:spAutoFit/>
            </a:bodyPr>
            <a:lstStyle/>
            <a:p>
              <a:r>
                <a:rPr lang="fr-FR" sz="800" b="1" dirty="0" smtClean="0">
                  <a:solidFill>
                    <a:schemeClr val="tx1"/>
                  </a:solidFill>
                </a:rPr>
                <a:t>down</a:t>
              </a:r>
            </a:p>
          </p:txBody>
        </p:sp>
        <p:sp>
          <p:nvSpPr>
            <p:cNvPr id="175" name="ZoneTexte 174"/>
            <p:cNvSpPr txBox="1"/>
            <p:nvPr/>
          </p:nvSpPr>
          <p:spPr>
            <a:xfrm rot="19203767">
              <a:off x="3077712" y="5526672"/>
              <a:ext cx="312906" cy="215444"/>
            </a:xfrm>
            <a:prstGeom prst="rect">
              <a:avLst/>
            </a:prstGeom>
            <a:noFill/>
          </p:spPr>
          <p:txBody>
            <a:bodyPr wrap="none" rtlCol="0">
              <a:spAutoFit/>
            </a:bodyPr>
            <a:lstStyle/>
            <a:p>
              <a:r>
                <a:rPr lang="fr-FR" sz="800" b="1" dirty="0" smtClean="0">
                  <a:solidFill>
                    <a:schemeClr val="tx1"/>
                  </a:solidFill>
                </a:rPr>
                <a:t>up</a:t>
              </a:r>
            </a:p>
          </p:txBody>
        </p:sp>
        <p:sp>
          <p:nvSpPr>
            <p:cNvPr id="176" name="ZoneTexte 175"/>
            <p:cNvSpPr txBox="1"/>
            <p:nvPr/>
          </p:nvSpPr>
          <p:spPr>
            <a:xfrm rot="19203767">
              <a:off x="3081325" y="5569469"/>
              <a:ext cx="453970" cy="215444"/>
            </a:xfrm>
            <a:prstGeom prst="rect">
              <a:avLst/>
            </a:prstGeom>
            <a:noFill/>
          </p:spPr>
          <p:txBody>
            <a:bodyPr wrap="none" rtlCol="0">
              <a:spAutoFit/>
            </a:bodyPr>
            <a:lstStyle/>
            <a:p>
              <a:r>
                <a:rPr lang="fr-FR" sz="800" b="1" dirty="0" smtClean="0">
                  <a:solidFill>
                    <a:schemeClr val="tx1"/>
                  </a:solidFill>
                </a:rPr>
                <a:t>down</a:t>
              </a:r>
            </a:p>
          </p:txBody>
        </p:sp>
        <p:sp>
          <p:nvSpPr>
            <p:cNvPr id="177" name="ZoneTexte 176"/>
            <p:cNvSpPr txBox="1"/>
            <p:nvPr/>
          </p:nvSpPr>
          <p:spPr>
            <a:xfrm rot="19203767">
              <a:off x="3299962" y="5526672"/>
              <a:ext cx="312906" cy="215444"/>
            </a:xfrm>
            <a:prstGeom prst="rect">
              <a:avLst/>
            </a:prstGeom>
            <a:noFill/>
          </p:spPr>
          <p:txBody>
            <a:bodyPr wrap="none" rtlCol="0">
              <a:spAutoFit/>
            </a:bodyPr>
            <a:lstStyle/>
            <a:p>
              <a:r>
                <a:rPr lang="fr-FR" sz="800" b="1" dirty="0" smtClean="0">
                  <a:solidFill>
                    <a:schemeClr val="tx1"/>
                  </a:solidFill>
                </a:rPr>
                <a:t>up</a:t>
              </a:r>
            </a:p>
          </p:txBody>
        </p:sp>
        <p:sp>
          <p:nvSpPr>
            <p:cNvPr id="178" name="ZoneTexte 177"/>
            <p:cNvSpPr txBox="1"/>
            <p:nvPr/>
          </p:nvSpPr>
          <p:spPr>
            <a:xfrm rot="19203767">
              <a:off x="3303575" y="5569469"/>
              <a:ext cx="453970" cy="215444"/>
            </a:xfrm>
            <a:prstGeom prst="rect">
              <a:avLst/>
            </a:prstGeom>
            <a:noFill/>
          </p:spPr>
          <p:txBody>
            <a:bodyPr wrap="none" rtlCol="0">
              <a:spAutoFit/>
            </a:bodyPr>
            <a:lstStyle/>
            <a:p>
              <a:r>
                <a:rPr lang="fr-FR" sz="800" b="1" dirty="0" smtClean="0">
                  <a:solidFill>
                    <a:schemeClr val="tx1"/>
                  </a:solidFill>
                </a:rPr>
                <a:t>down</a:t>
              </a:r>
            </a:p>
          </p:txBody>
        </p:sp>
        <p:sp>
          <p:nvSpPr>
            <p:cNvPr id="179" name="ZoneTexte 178"/>
            <p:cNvSpPr txBox="1"/>
            <p:nvPr/>
          </p:nvSpPr>
          <p:spPr>
            <a:xfrm rot="19203767">
              <a:off x="3541262" y="5526664"/>
              <a:ext cx="312906" cy="215444"/>
            </a:xfrm>
            <a:prstGeom prst="rect">
              <a:avLst/>
            </a:prstGeom>
            <a:noFill/>
          </p:spPr>
          <p:txBody>
            <a:bodyPr wrap="none" rtlCol="0">
              <a:spAutoFit/>
            </a:bodyPr>
            <a:lstStyle/>
            <a:p>
              <a:r>
                <a:rPr lang="fr-FR" sz="800" b="1" dirty="0" smtClean="0">
                  <a:solidFill>
                    <a:schemeClr val="tx1"/>
                  </a:solidFill>
                </a:rPr>
                <a:t>up</a:t>
              </a:r>
            </a:p>
          </p:txBody>
        </p:sp>
        <p:sp>
          <p:nvSpPr>
            <p:cNvPr id="180" name="ZoneTexte 179"/>
            <p:cNvSpPr txBox="1"/>
            <p:nvPr/>
          </p:nvSpPr>
          <p:spPr>
            <a:xfrm rot="19203767">
              <a:off x="3544875" y="5569461"/>
              <a:ext cx="453970" cy="215444"/>
            </a:xfrm>
            <a:prstGeom prst="rect">
              <a:avLst/>
            </a:prstGeom>
            <a:noFill/>
          </p:spPr>
          <p:txBody>
            <a:bodyPr wrap="none" rtlCol="0">
              <a:spAutoFit/>
            </a:bodyPr>
            <a:lstStyle/>
            <a:p>
              <a:r>
                <a:rPr lang="fr-FR" sz="800" b="1" dirty="0" smtClean="0">
                  <a:solidFill>
                    <a:schemeClr val="tx1"/>
                  </a:solidFill>
                </a:rPr>
                <a:t>down</a:t>
              </a:r>
            </a:p>
          </p:txBody>
        </p:sp>
        <p:sp>
          <p:nvSpPr>
            <p:cNvPr id="181" name="ZoneTexte 180"/>
            <p:cNvSpPr txBox="1"/>
            <p:nvPr/>
          </p:nvSpPr>
          <p:spPr>
            <a:xfrm>
              <a:off x="1600200" y="3371850"/>
              <a:ext cx="1025554" cy="246221"/>
            </a:xfrm>
            <a:prstGeom prst="rect">
              <a:avLst/>
            </a:prstGeom>
            <a:noFill/>
          </p:spPr>
          <p:txBody>
            <a:bodyPr wrap="none" rtlCol="0">
              <a:spAutoFit/>
            </a:bodyPr>
            <a:lstStyle/>
            <a:p>
              <a:r>
                <a:rPr lang="fr-FR" sz="1000" b="1" dirty="0" smtClean="0">
                  <a:solidFill>
                    <a:schemeClr val="tx1"/>
                  </a:solidFill>
                </a:rPr>
                <a:t>Distant </a:t>
              </a:r>
              <a:r>
                <a:rPr lang="fr-FR" sz="1000" b="1" dirty="0" err="1" smtClean="0">
                  <a:solidFill>
                    <a:schemeClr val="tx1"/>
                  </a:solidFill>
                </a:rPr>
                <a:t>genes</a:t>
              </a:r>
              <a:endParaRPr lang="fr-FR" sz="1000" b="1" dirty="0">
                <a:solidFill>
                  <a:schemeClr val="tx1"/>
                </a:solidFill>
              </a:endParaRPr>
            </a:p>
          </p:txBody>
        </p:sp>
        <p:sp>
          <p:nvSpPr>
            <p:cNvPr id="182" name="Accolade ouvrante 181"/>
            <p:cNvSpPr/>
            <p:nvPr/>
          </p:nvSpPr>
          <p:spPr bwMode="auto">
            <a:xfrm rot="5400000">
              <a:off x="3094251" y="3551451"/>
              <a:ext cx="50803" cy="199595"/>
            </a:xfrm>
            <a:prstGeom prst="leftBrace">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83" name="Accolade ouvrante 182"/>
            <p:cNvSpPr/>
            <p:nvPr/>
          </p:nvSpPr>
          <p:spPr bwMode="auto">
            <a:xfrm rot="5400000">
              <a:off x="3316501" y="3551451"/>
              <a:ext cx="50803" cy="199595"/>
            </a:xfrm>
            <a:prstGeom prst="leftBrace">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84" name="Accolade ouvrante 183"/>
            <p:cNvSpPr/>
            <p:nvPr/>
          </p:nvSpPr>
          <p:spPr bwMode="auto">
            <a:xfrm rot="5400000">
              <a:off x="3532401" y="3551454"/>
              <a:ext cx="50803" cy="199595"/>
            </a:xfrm>
            <a:prstGeom prst="leftBrace">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85" name="Accolade ouvrante 184"/>
            <p:cNvSpPr/>
            <p:nvPr/>
          </p:nvSpPr>
          <p:spPr bwMode="auto">
            <a:xfrm rot="5400000">
              <a:off x="3754651" y="3551454"/>
              <a:ext cx="50803" cy="199595"/>
            </a:xfrm>
            <a:prstGeom prst="leftBrace">
              <a:avLst/>
            </a:prstGeom>
            <a:noFill/>
            <a:ln w="1587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186" name="ZoneTexte 185"/>
            <p:cNvSpPr txBox="1"/>
            <p:nvPr/>
          </p:nvSpPr>
          <p:spPr>
            <a:xfrm>
              <a:off x="3111500" y="3367618"/>
              <a:ext cx="800219" cy="276999"/>
            </a:xfrm>
            <a:prstGeom prst="rect">
              <a:avLst/>
            </a:prstGeom>
            <a:noFill/>
          </p:spPr>
          <p:txBody>
            <a:bodyPr wrap="none" rtlCol="0">
              <a:spAutoFit/>
            </a:bodyPr>
            <a:lstStyle/>
            <a:p>
              <a:r>
                <a:rPr lang="fr-FR" sz="1200" b="1" dirty="0" smtClean="0">
                  <a:solidFill>
                    <a:schemeClr val="tx1"/>
                  </a:solidFill>
                </a:rPr>
                <a:t>mut / WT</a:t>
              </a:r>
              <a:endParaRPr lang="fr-FR" sz="1200" b="1" dirty="0">
                <a:solidFill>
                  <a:schemeClr val="tx1"/>
                </a:solidFill>
              </a:endParaRPr>
            </a:p>
          </p:txBody>
        </p:sp>
      </p:grpSp>
      <p:grpSp>
        <p:nvGrpSpPr>
          <p:cNvPr id="22" name="Grouper 198"/>
          <p:cNvGrpSpPr/>
          <p:nvPr/>
        </p:nvGrpSpPr>
        <p:grpSpPr>
          <a:xfrm>
            <a:off x="1904235" y="1159788"/>
            <a:ext cx="851515" cy="405999"/>
            <a:chOff x="1675635" y="1079348"/>
            <a:chExt cx="851515" cy="405999"/>
          </a:xfrm>
        </p:grpSpPr>
        <p:sp>
          <p:nvSpPr>
            <p:cNvPr id="197" name="ZoneTexte 196"/>
            <p:cNvSpPr txBox="1"/>
            <p:nvPr/>
          </p:nvSpPr>
          <p:spPr>
            <a:xfrm>
              <a:off x="1773718" y="1079348"/>
              <a:ext cx="646331" cy="276999"/>
            </a:xfrm>
            <a:prstGeom prst="rect">
              <a:avLst/>
            </a:prstGeom>
            <a:noFill/>
          </p:spPr>
          <p:txBody>
            <a:bodyPr wrap="none" rtlCol="0">
              <a:spAutoFit/>
            </a:bodyPr>
            <a:lstStyle/>
            <a:p>
              <a:pPr algn="ctr"/>
              <a:r>
                <a:rPr lang="fr-FR" sz="1200" b="1" dirty="0" smtClean="0">
                  <a:solidFill>
                    <a:schemeClr val="tx1"/>
                  </a:solidFill>
                </a:rPr>
                <a:t>26.8/%</a:t>
              </a:r>
            </a:p>
          </p:txBody>
        </p:sp>
        <p:sp>
          <p:nvSpPr>
            <p:cNvPr id="198" name="ZoneTexte 197"/>
            <p:cNvSpPr txBox="1"/>
            <p:nvPr/>
          </p:nvSpPr>
          <p:spPr>
            <a:xfrm>
              <a:off x="1675635" y="1208348"/>
              <a:ext cx="851515" cy="276999"/>
            </a:xfrm>
            <a:prstGeom prst="rect">
              <a:avLst/>
            </a:prstGeom>
            <a:noFill/>
          </p:spPr>
          <p:txBody>
            <a:bodyPr wrap="none" rtlCol="0">
              <a:spAutoFit/>
            </a:bodyPr>
            <a:lstStyle/>
            <a:p>
              <a:r>
                <a:rPr lang="fr-FR" sz="1200" b="1" dirty="0" smtClean="0">
                  <a:solidFill>
                    <a:schemeClr val="tx1"/>
                  </a:solidFill>
                </a:rPr>
                <a:t>(p ~ 1</a:t>
              </a:r>
              <a:r>
                <a:rPr lang="fr-FR" sz="1200" b="1" baseline="30000" dirty="0" smtClean="0">
                  <a:solidFill>
                    <a:schemeClr val="tx1"/>
                  </a:solidFill>
                </a:rPr>
                <a:t>e</a:t>
              </a:r>
              <a:r>
                <a:rPr lang="fr-FR" sz="1200" b="1" dirty="0" smtClean="0">
                  <a:solidFill>
                    <a:schemeClr val="tx1"/>
                  </a:solidFill>
                </a:rPr>
                <a:t>-29)</a:t>
              </a:r>
            </a:p>
          </p:txBody>
        </p:sp>
      </p:grpSp>
      <p:grpSp>
        <p:nvGrpSpPr>
          <p:cNvPr id="23" name="Grouper 210"/>
          <p:cNvGrpSpPr/>
          <p:nvPr/>
        </p:nvGrpSpPr>
        <p:grpSpPr>
          <a:xfrm>
            <a:off x="5350599" y="1268974"/>
            <a:ext cx="1676540" cy="461665"/>
            <a:chOff x="1524000" y="4528643"/>
            <a:chExt cx="1676540" cy="461665"/>
          </a:xfrm>
        </p:grpSpPr>
        <p:grpSp>
          <p:nvGrpSpPr>
            <p:cNvPr id="24" name="Grouper 209"/>
            <p:cNvGrpSpPr/>
            <p:nvPr/>
          </p:nvGrpSpPr>
          <p:grpSpPr>
            <a:xfrm>
              <a:off x="1524000" y="4528643"/>
              <a:ext cx="1676540" cy="461665"/>
              <a:chOff x="1524000" y="4528643"/>
              <a:chExt cx="1676540" cy="461665"/>
            </a:xfrm>
          </p:grpSpPr>
          <p:sp>
            <p:nvSpPr>
              <p:cNvPr id="159" name="ZoneTexte 158"/>
              <p:cNvSpPr txBox="1"/>
              <p:nvPr/>
            </p:nvSpPr>
            <p:spPr>
              <a:xfrm>
                <a:off x="1828800" y="4528643"/>
                <a:ext cx="1371740" cy="461665"/>
              </a:xfrm>
              <a:prstGeom prst="rect">
                <a:avLst/>
              </a:prstGeom>
              <a:noFill/>
            </p:spPr>
            <p:txBody>
              <a:bodyPr wrap="none" rtlCol="0">
                <a:spAutoFit/>
              </a:bodyPr>
              <a:lstStyle/>
              <a:p>
                <a:r>
                  <a:rPr lang="fr-FR" sz="1200" b="1" dirty="0" err="1" smtClean="0">
                    <a:solidFill>
                      <a:schemeClr val="tx1"/>
                    </a:solidFill>
                  </a:rPr>
                  <a:t>ChIP-Ind</a:t>
                </a:r>
                <a:r>
                  <a:rPr lang="fr-FR" sz="1200" b="1" dirty="0" smtClean="0">
                    <a:solidFill>
                      <a:schemeClr val="tx1"/>
                    </a:solidFill>
                  </a:rPr>
                  <a:t> </a:t>
                </a:r>
                <a:r>
                  <a:rPr lang="fr-FR" sz="1200" b="1" dirty="0" err="1" smtClean="0">
                    <a:solidFill>
                      <a:schemeClr val="tx1"/>
                    </a:solidFill>
                  </a:rPr>
                  <a:t>peaks</a:t>
                </a:r>
                <a:r>
                  <a:rPr lang="fr-FR" sz="1200" b="1" dirty="0" smtClean="0">
                    <a:solidFill>
                      <a:schemeClr val="tx1"/>
                    </a:solidFill>
                  </a:rPr>
                  <a:t> </a:t>
                </a:r>
              </a:p>
              <a:p>
                <a:r>
                  <a:rPr lang="fr-FR" sz="1200" b="1" dirty="0" err="1" smtClean="0">
                    <a:solidFill>
                      <a:schemeClr val="tx1"/>
                    </a:solidFill>
                  </a:rPr>
                  <a:t>Long-range</a:t>
                </a:r>
                <a:r>
                  <a:rPr lang="fr-FR" sz="1200" b="1" dirty="0" smtClean="0">
                    <a:solidFill>
                      <a:schemeClr val="tx1"/>
                    </a:solidFill>
                  </a:rPr>
                  <a:t> </a:t>
                </a:r>
                <a:r>
                  <a:rPr lang="fr-FR" sz="1200" b="1" dirty="0" err="1" smtClean="0">
                    <a:solidFill>
                      <a:schemeClr val="tx1"/>
                    </a:solidFill>
                  </a:rPr>
                  <a:t>targets</a:t>
                </a:r>
                <a:endParaRPr lang="fr-FR" sz="1200" b="1" dirty="0">
                  <a:solidFill>
                    <a:schemeClr val="tx1"/>
                  </a:solidFill>
                </a:endParaRPr>
              </a:p>
            </p:txBody>
          </p:sp>
          <p:sp>
            <p:nvSpPr>
              <p:cNvPr id="162" name="Rectangle 161"/>
              <p:cNvSpPr/>
              <p:nvPr/>
            </p:nvSpPr>
            <p:spPr bwMode="auto">
              <a:xfrm>
                <a:off x="1524000" y="4665137"/>
                <a:ext cx="279400" cy="93133"/>
              </a:xfrm>
              <a:prstGeom prst="rect">
                <a:avLst/>
              </a:prstGeom>
              <a:solidFill>
                <a:srgbClr val="33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grpSp>
        <p:sp>
          <p:nvSpPr>
            <p:cNvPr id="155" name="Accolade ouvrante 154"/>
            <p:cNvSpPr/>
            <p:nvPr/>
          </p:nvSpPr>
          <p:spPr bwMode="auto">
            <a:xfrm>
              <a:off x="1824750" y="4584705"/>
              <a:ext cx="88900" cy="287868"/>
            </a:xfrm>
            <a:prstGeom prst="leftBrace">
              <a:avLst/>
            </a:prstGeom>
            <a:no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sp>
          <p:nvSpPr>
            <p:cNvPr id="203" name="Rectangle 202"/>
            <p:cNvSpPr/>
            <p:nvPr/>
          </p:nvSpPr>
          <p:spPr bwMode="auto">
            <a:xfrm>
              <a:off x="1524000" y="4665137"/>
              <a:ext cx="279400" cy="93133"/>
            </a:xfrm>
            <a:prstGeom prst="rect">
              <a:avLst/>
            </a:prstGeom>
            <a:solidFill>
              <a:srgbClr val="33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a:ln>
                  <a:noFill/>
                </a:ln>
                <a:solidFill>
                  <a:schemeClr val="bg1"/>
                </a:solidFill>
                <a:effectLst/>
                <a:latin typeface="Arial" charset="0"/>
                <a:ea typeface="ヒラギノ明朝 ProN W3" charset="-128"/>
                <a:cs typeface="ヒラギノ明朝 ProN W3" charset="-128"/>
              </a:endParaRPr>
            </a:p>
          </p:txBody>
        </p:sp>
      </p:grpSp>
      <p:sp>
        <p:nvSpPr>
          <p:cNvPr id="205" name="ZoneTexte 1269"/>
          <p:cNvSpPr txBox="1">
            <a:spLocks noChangeArrowheads="1"/>
          </p:cNvSpPr>
          <p:nvPr/>
        </p:nvSpPr>
        <p:spPr bwMode="auto">
          <a:xfrm>
            <a:off x="1302736" y="2539450"/>
            <a:ext cx="1374775" cy="276999"/>
          </a:xfrm>
          <a:prstGeom prst="rect">
            <a:avLst/>
          </a:prstGeom>
          <a:noFill/>
          <a:ln w="9525">
            <a:noFill/>
            <a:miter lim="800000"/>
            <a:headEnd/>
            <a:tailEnd/>
          </a:ln>
        </p:spPr>
        <p:txBody>
          <a:bodyPr>
            <a:prstTxWarp prst="textNoShape">
              <a:avLst/>
            </a:prstTxWarp>
            <a:spAutoFit/>
          </a:bodyPr>
          <a:lstStyle/>
          <a:p>
            <a:pPr algn="ctr"/>
            <a:r>
              <a:rPr lang="fr-FR" sz="1200" b="1" dirty="0" smtClean="0">
                <a:solidFill>
                  <a:schemeClr val="tx1"/>
                </a:solidFill>
              </a:rPr>
              <a:t>'</a:t>
            </a:r>
            <a:r>
              <a:rPr lang="fr-FR" sz="1200" b="1" dirty="0" err="1" smtClean="0">
                <a:solidFill>
                  <a:schemeClr val="tx1"/>
                </a:solidFill>
              </a:rPr>
              <a:t>Primary</a:t>
            </a:r>
            <a:r>
              <a:rPr lang="fr-FR" sz="1200" b="1" dirty="0" smtClean="0">
                <a:solidFill>
                  <a:schemeClr val="tx1"/>
                </a:solidFill>
              </a:rPr>
              <a:t> </a:t>
            </a:r>
            <a:r>
              <a:rPr lang="fr-FR" sz="1200" b="1" dirty="0" err="1" smtClean="0">
                <a:solidFill>
                  <a:schemeClr val="tx1"/>
                </a:solidFill>
              </a:rPr>
              <a:t>targets</a:t>
            </a:r>
            <a:r>
              <a:rPr lang="fr-FR" sz="1200" b="1" dirty="0" smtClean="0">
                <a:solidFill>
                  <a:schemeClr val="tx1"/>
                </a:solidFill>
              </a:rPr>
              <a:t>'</a:t>
            </a:r>
          </a:p>
        </p:txBody>
      </p:sp>
      <p:sp>
        <p:nvSpPr>
          <p:cNvPr id="206" name="ZoneTexte 205"/>
          <p:cNvSpPr txBox="1"/>
          <p:nvPr/>
        </p:nvSpPr>
        <p:spPr>
          <a:xfrm>
            <a:off x="2230196" y="1491992"/>
            <a:ext cx="536387" cy="246221"/>
          </a:xfrm>
          <a:prstGeom prst="rect">
            <a:avLst/>
          </a:prstGeom>
          <a:noFill/>
        </p:spPr>
        <p:txBody>
          <a:bodyPr wrap="none" rtlCol="0">
            <a:spAutoFit/>
          </a:bodyPr>
          <a:lstStyle/>
          <a:p>
            <a:r>
              <a:rPr lang="fr-FR" sz="1000" b="1" dirty="0" smtClean="0">
                <a:solidFill>
                  <a:schemeClr val="tx1"/>
                </a:solidFill>
              </a:rPr>
              <a:t>48.2 %</a:t>
            </a:r>
          </a:p>
        </p:txBody>
      </p:sp>
      <p:sp>
        <p:nvSpPr>
          <p:cNvPr id="212" name="ZoneTexte 1269"/>
          <p:cNvSpPr txBox="1">
            <a:spLocks noChangeArrowheads="1"/>
          </p:cNvSpPr>
          <p:nvPr/>
        </p:nvSpPr>
        <p:spPr bwMode="auto">
          <a:xfrm>
            <a:off x="3352727" y="2370117"/>
            <a:ext cx="1600200" cy="523220"/>
          </a:xfrm>
          <a:prstGeom prst="rect">
            <a:avLst/>
          </a:prstGeom>
          <a:noFill/>
          <a:ln w="9525">
            <a:noFill/>
            <a:miter lim="800000"/>
            <a:headEnd/>
            <a:tailEnd/>
          </a:ln>
        </p:spPr>
        <p:txBody>
          <a:bodyPr wrap="square">
            <a:prstTxWarp prst="textNoShape">
              <a:avLst/>
            </a:prstTxWarp>
            <a:spAutoFit/>
          </a:bodyPr>
          <a:lstStyle/>
          <a:p>
            <a:pPr algn="ctr"/>
            <a:r>
              <a:rPr lang="fr-FR" sz="1400" b="1" dirty="0" smtClean="0">
                <a:solidFill>
                  <a:schemeClr val="tx1"/>
                </a:solidFill>
              </a:rPr>
              <a:t>'</a:t>
            </a:r>
            <a:r>
              <a:rPr lang="fr-FR" sz="1400" b="1" dirty="0" err="1" smtClean="0">
                <a:solidFill>
                  <a:schemeClr val="tx1"/>
                </a:solidFill>
              </a:rPr>
              <a:t>Long-range</a:t>
            </a:r>
            <a:r>
              <a:rPr lang="fr-FR" sz="1400" b="1" dirty="0" smtClean="0">
                <a:solidFill>
                  <a:schemeClr val="tx1"/>
                </a:solidFill>
              </a:rPr>
              <a:t> </a:t>
            </a:r>
            <a:r>
              <a:rPr lang="fr-FR" sz="1400" b="1" dirty="0" err="1" smtClean="0">
                <a:solidFill>
                  <a:schemeClr val="tx1"/>
                </a:solidFill>
              </a:rPr>
              <a:t>targets</a:t>
            </a:r>
            <a:r>
              <a:rPr lang="fr-FR" sz="1400" b="1" dirty="0" smtClean="0">
                <a:solidFill>
                  <a:schemeClr val="tx1"/>
                </a:solidFill>
              </a:rPr>
              <a:t>'</a:t>
            </a:r>
          </a:p>
        </p:txBody>
      </p:sp>
      <p:sp>
        <p:nvSpPr>
          <p:cNvPr id="214" name="Ellipse 213"/>
          <p:cNvSpPr/>
          <p:nvPr/>
        </p:nvSpPr>
        <p:spPr>
          <a:xfrm>
            <a:off x="1295400" y="2260050"/>
            <a:ext cx="1524000" cy="1651000"/>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5" name="Ellipse 214"/>
          <p:cNvSpPr/>
          <p:nvPr/>
        </p:nvSpPr>
        <p:spPr>
          <a:xfrm>
            <a:off x="1778000" y="1422400"/>
            <a:ext cx="1524000" cy="635000"/>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Ellipse 215"/>
          <p:cNvSpPr/>
          <p:nvPr/>
        </p:nvSpPr>
        <p:spPr>
          <a:xfrm>
            <a:off x="3378200" y="2209800"/>
            <a:ext cx="1524000" cy="19558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7" name="Ellipse 216"/>
          <p:cNvSpPr/>
          <p:nvPr/>
        </p:nvSpPr>
        <p:spPr>
          <a:xfrm>
            <a:off x="1846864" y="1041950"/>
            <a:ext cx="845536" cy="5836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8" name="ZoneTexte 217"/>
          <p:cNvSpPr txBox="1"/>
          <p:nvPr/>
        </p:nvSpPr>
        <p:spPr>
          <a:xfrm>
            <a:off x="3563336" y="3690229"/>
            <a:ext cx="1228484" cy="307777"/>
          </a:xfrm>
          <a:prstGeom prst="rect">
            <a:avLst/>
          </a:prstGeom>
          <a:noFill/>
        </p:spPr>
        <p:txBody>
          <a:bodyPr wrap="none" rtlCol="0">
            <a:spAutoFit/>
          </a:bodyPr>
          <a:lstStyle/>
          <a:p>
            <a:r>
              <a:rPr lang="fr-FR" sz="1400" b="1" dirty="0" smtClean="0">
                <a:solidFill>
                  <a:srgbClr val="FF0000"/>
                </a:solidFill>
              </a:rPr>
              <a:t>'</a:t>
            </a:r>
            <a:r>
              <a:rPr lang="fr-FR" sz="1400" b="1" dirty="0" err="1" smtClean="0">
                <a:solidFill>
                  <a:srgbClr val="FF0000"/>
                </a:solidFill>
              </a:rPr>
              <a:t>ChIP-Indirect</a:t>
            </a:r>
            <a:r>
              <a:rPr lang="fr-FR" sz="1400" b="1" dirty="0" smtClean="0">
                <a:solidFill>
                  <a:srgbClr val="FF0000"/>
                </a:solidFill>
              </a:rPr>
              <a:t>'</a:t>
            </a:r>
            <a:endParaRPr lang="fr-FR" sz="1400" b="1" dirty="0">
              <a:solidFill>
                <a:srgbClr val="FF0000"/>
              </a:solidFill>
            </a:endParaRPr>
          </a:p>
        </p:txBody>
      </p:sp>
      <p:grpSp>
        <p:nvGrpSpPr>
          <p:cNvPr id="25" name="Grouper 234"/>
          <p:cNvGrpSpPr/>
          <p:nvPr/>
        </p:nvGrpSpPr>
        <p:grpSpPr>
          <a:xfrm>
            <a:off x="1143000" y="4191000"/>
            <a:ext cx="3746500" cy="869948"/>
            <a:chOff x="1143000" y="4191000"/>
            <a:chExt cx="3746500" cy="869948"/>
          </a:xfrm>
        </p:grpSpPr>
        <p:pic>
          <p:nvPicPr>
            <p:cNvPr id="221" name="Image 220"/>
            <p:cNvPicPr>
              <a:picLocks/>
            </p:cNvPicPr>
            <p:nvPr/>
          </p:nvPicPr>
          <p:blipFill>
            <a:blip r:embed="rId6"/>
            <a:stretch>
              <a:fillRect/>
            </a:stretch>
          </p:blipFill>
          <p:spPr>
            <a:xfrm>
              <a:off x="1461558" y="4191000"/>
              <a:ext cx="3427942" cy="864000"/>
            </a:xfrm>
            <a:prstGeom prst="rect">
              <a:avLst/>
            </a:prstGeom>
          </p:spPr>
        </p:pic>
        <p:sp>
          <p:nvSpPr>
            <p:cNvPr id="227" name="Oval 133"/>
            <p:cNvSpPr>
              <a:spLocks noChangeArrowheads="1"/>
            </p:cNvSpPr>
            <p:nvPr/>
          </p:nvSpPr>
          <p:spPr bwMode="auto">
            <a:xfrm>
              <a:off x="1399638" y="4802743"/>
              <a:ext cx="342900" cy="203200"/>
            </a:xfrm>
            <a:prstGeom prst="ellipse">
              <a:avLst/>
            </a:prstGeom>
            <a:solidFill>
              <a:srgbClr val="0000FF"/>
            </a:solidFill>
            <a:ln w="9525">
              <a:solidFill>
                <a:schemeClr val="tx1"/>
              </a:solidFill>
              <a:round/>
              <a:headEnd/>
              <a:tailEnd/>
            </a:ln>
          </p:spPr>
          <p:txBody>
            <a:bodyPr wrap="none" anchor="ctr">
              <a:prstTxWarp prst="textNoShape">
                <a:avLst/>
              </a:prstTxWarp>
            </a:bodyPr>
            <a:lstStyle/>
            <a:p>
              <a:pPr algn="ctr" eaLnBrk="0" hangingPunct="0"/>
              <a:endParaRPr lang="en-US" sz="1000" dirty="0"/>
            </a:p>
          </p:txBody>
        </p:sp>
        <p:sp>
          <p:nvSpPr>
            <p:cNvPr id="228" name="Rectangle 227"/>
            <p:cNvSpPr/>
            <p:nvPr/>
          </p:nvSpPr>
          <p:spPr>
            <a:xfrm>
              <a:off x="1143000" y="4764610"/>
              <a:ext cx="3733800" cy="2963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6" name="Grouper 236"/>
          <p:cNvGrpSpPr/>
          <p:nvPr/>
        </p:nvGrpSpPr>
        <p:grpSpPr>
          <a:xfrm>
            <a:off x="3911600" y="4457700"/>
            <a:ext cx="368300" cy="609600"/>
            <a:chOff x="3911600" y="4457700"/>
            <a:chExt cx="368300" cy="609600"/>
          </a:xfrm>
        </p:grpSpPr>
        <p:sp>
          <p:nvSpPr>
            <p:cNvPr id="232" name="AutoShape 13"/>
            <p:cNvSpPr>
              <a:spLocks/>
            </p:cNvSpPr>
            <p:nvPr/>
          </p:nvSpPr>
          <p:spPr bwMode="auto">
            <a:xfrm>
              <a:off x="4005262" y="4739862"/>
              <a:ext cx="147638" cy="173037"/>
            </a:xfrm>
            <a:prstGeom prst="triangle">
              <a:avLst>
                <a:gd name="adj" fmla="val 50000"/>
              </a:avLst>
            </a:prstGeom>
            <a:solidFill>
              <a:srgbClr val="00009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233" name="Ellipse 232"/>
            <p:cNvSpPr/>
            <p:nvPr/>
          </p:nvSpPr>
          <p:spPr>
            <a:xfrm>
              <a:off x="3911600" y="4457700"/>
              <a:ext cx="368300" cy="6096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7" name="Grouper 235"/>
          <p:cNvGrpSpPr/>
          <p:nvPr/>
        </p:nvGrpSpPr>
        <p:grpSpPr>
          <a:xfrm>
            <a:off x="1930400" y="4254500"/>
            <a:ext cx="571500" cy="952500"/>
            <a:chOff x="1930400" y="4254500"/>
            <a:chExt cx="571500" cy="952500"/>
          </a:xfrm>
        </p:grpSpPr>
        <p:sp>
          <p:nvSpPr>
            <p:cNvPr id="231" name="AutoShape 13"/>
            <p:cNvSpPr>
              <a:spLocks/>
            </p:cNvSpPr>
            <p:nvPr/>
          </p:nvSpPr>
          <p:spPr bwMode="auto">
            <a:xfrm>
              <a:off x="2095500" y="4770556"/>
              <a:ext cx="228600" cy="266700"/>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234" name="Ellipse 233"/>
            <p:cNvSpPr/>
            <p:nvPr/>
          </p:nvSpPr>
          <p:spPr>
            <a:xfrm>
              <a:off x="1930400" y="4254500"/>
              <a:ext cx="571500" cy="952500"/>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38" name="Ellipse 237"/>
          <p:cNvSpPr/>
          <p:nvPr/>
        </p:nvSpPr>
        <p:spPr>
          <a:xfrm>
            <a:off x="7971365" y="3776133"/>
            <a:ext cx="292101" cy="600447"/>
          </a:xfrm>
          <a:prstGeom prst="ellipse">
            <a:avLst/>
          </a:prstGeom>
          <a:noFill/>
          <a:ln w="22225"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8" name="Grouper 829"/>
          <p:cNvGrpSpPr/>
          <p:nvPr/>
        </p:nvGrpSpPr>
        <p:grpSpPr>
          <a:xfrm>
            <a:off x="2317989" y="4480121"/>
            <a:ext cx="611188" cy="179434"/>
            <a:chOff x="4846679" y="5644290"/>
            <a:chExt cx="611188" cy="179434"/>
          </a:xfrm>
        </p:grpSpPr>
        <p:grpSp>
          <p:nvGrpSpPr>
            <p:cNvPr id="224" name="Group 36"/>
            <p:cNvGrpSpPr>
              <a:grpSpLocks/>
            </p:cNvGrpSpPr>
            <p:nvPr/>
          </p:nvGrpSpPr>
          <p:grpSpPr bwMode="auto">
            <a:xfrm>
              <a:off x="4846679" y="5644290"/>
              <a:ext cx="454025" cy="1229"/>
              <a:chOff x="0" y="0"/>
              <a:chExt cx="391" cy="1"/>
            </a:xfrm>
          </p:grpSpPr>
          <p:sp>
            <p:nvSpPr>
              <p:cNvPr id="280" name="Line 37"/>
              <p:cNvSpPr>
                <a:spLocks noChangeShapeType="1"/>
              </p:cNvSpPr>
              <p:nvPr/>
            </p:nvSpPr>
            <p:spPr bwMode="auto">
              <a:xfrm>
                <a:off x="55" y="0"/>
                <a:ext cx="336" cy="1"/>
              </a:xfrm>
              <a:prstGeom prst="line">
                <a:avLst/>
              </a:prstGeom>
              <a:noFill/>
              <a:ln w="34925">
                <a:solidFill>
                  <a:schemeClr val="tx1"/>
                </a:solidFill>
                <a:round/>
                <a:headEnd/>
                <a:tailEnd type="triangle" w="lg" len="med"/>
              </a:ln>
            </p:spPr>
            <p:txBody>
              <a:bodyPr lIns="0" tIns="0" rIns="0" bIns="0">
                <a:prstTxWarp prst="textNoShape">
                  <a:avLst/>
                </a:prstTxWarp>
              </a:bodyPr>
              <a:lstStyle/>
              <a:p>
                <a:endParaRPr lang="fr-FR"/>
              </a:p>
            </p:txBody>
          </p:sp>
          <p:sp>
            <p:nvSpPr>
              <p:cNvPr id="281" name="Line 38"/>
              <p:cNvSpPr>
                <a:spLocks noChangeShapeType="1"/>
              </p:cNvSpPr>
              <p:nvPr/>
            </p:nvSpPr>
            <p:spPr bwMode="auto">
              <a:xfrm>
                <a:off x="0" y="0"/>
                <a:ext cx="336" cy="1"/>
              </a:xfrm>
              <a:prstGeom prst="line">
                <a:avLst/>
              </a:prstGeom>
              <a:noFill/>
              <a:ln w="34925">
                <a:solidFill>
                  <a:schemeClr val="tx1"/>
                </a:solidFill>
                <a:round/>
                <a:headEnd/>
                <a:tailEnd/>
              </a:ln>
            </p:spPr>
            <p:txBody>
              <a:bodyPr lIns="0" tIns="0" rIns="0" bIns="0">
                <a:prstTxWarp prst="textNoShape">
                  <a:avLst/>
                </a:prstTxWarp>
              </a:bodyPr>
              <a:lstStyle/>
              <a:p>
                <a:endParaRPr lang="fr-FR"/>
              </a:p>
            </p:txBody>
          </p:sp>
        </p:grpSp>
        <p:sp>
          <p:nvSpPr>
            <p:cNvPr id="278" name="Line 42"/>
            <p:cNvSpPr>
              <a:spLocks noChangeShapeType="1"/>
            </p:cNvSpPr>
            <p:nvPr/>
          </p:nvSpPr>
          <p:spPr bwMode="auto">
            <a:xfrm>
              <a:off x="4865729" y="5646748"/>
              <a:ext cx="0" cy="176976"/>
            </a:xfrm>
            <a:prstGeom prst="line">
              <a:avLst/>
            </a:prstGeom>
            <a:noFill/>
            <a:ln w="44450">
              <a:solidFill>
                <a:schemeClr val="tx1"/>
              </a:solidFill>
              <a:round/>
              <a:headEnd/>
              <a:tailEnd/>
            </a:ln>
          </p:spPr>
          <p:txBody>
            <a:bodyPr wrap="none" anchor="ctr">
              <a:prstTxWarp prst="textNoShape">
                <a:avLst/>
              </a:prstTxWarp>
            </a:bodyPr>
            <a:lstStyle/>
            <a:p>
              <a:endParaRPr lang="fr-FR"/>
            </a:p>
          </p:txBody>
        </p:sp>
        <p:sp>
          <p:nvSpPr>
            <p:cNvPr id="279" name="Line 43"/>
            <p:cNvSpPr>
              <a:spLocks noChangeShapeType="1"/>
            </p:cNvSpPr>
            <p:nvPr/>
          </p:nvSpPr>
          <p:spPr bwMode="auto">
            <a:xfrm>
              <a:off x="4848267" y="5791200"/>
              <a:ext cx="609600" cy="0"/>
            </a:xfrm>
            <a:prstGeom prst="line">
              <a:avLst/>
            </a:prstGeom>
            <a:noFill/>
            <a:ln w="63500">
              <a:solidFill>
                <a:schemeClr val="tx1"/>
              </a:solidFill>
              <a:round/>
              <a:headEnd/>
              <a:tailEnd/>
            </a:ln>
          </p:spPr>
          <p:txBody>
            <a:bodyPr wrap="none" anchor="ctr">
              <a:prstTxWarp prst="textNoShape">
                <a:avLst/>
              </a:prstTxWarp>
            </a:bodyPr>
            <a:lstStyle/>
            <a:p>
              <a:endParaRPr lang="fr-FR"/>
            </a:p>
          </p:txBody>
        </p:sp>
      </p:grpSp>
      <p:grpSp>
        <p:nvGrpSpPr>
          <p:cNvPr id="225" name="Grouper 828"/>
          <p:cNvGrpSpPr/>
          <p:nvPr/>
        </p:nvGrpSpPr>
        <p:grpSpPr>
          <a:xfrm>
            <a:off x="4300765" y="4476893"/>
            <a:ext cx="561944" cy="160308"/>
            <a:chOff x="6829455" y="5641062"/>
            <a:chExt cx="561944" cy="160308"/>
          </a:xfrm>
        </p:grpSpPr>
        <p:grpSp>
          <p:nvGrpSpPr>
            <p:cNvPr id="226" name="Group 36"/>
            <p:cNvGrpSpPr>
              <a:grpSpLocks/>
            </p:cNvGrpSpPr>
            <p:nvPr/>
          </p:nvGrpSpPr>
          <p:grpSpPr bwMode="auto">
            <a:xfrm>
              <a:off x="6829455" y="5641062"/>
              <a:ext cx="409555" cy="1"/>
              <a:chOff x="-11" y="0"/>
              <a:chExt cx="1061" cy="1"/>
            </a:xfrm>
          </p:grpSpPr>
          <p:sp>
            <p:nvSpPr>
              <p:cNvPr id="286" name="Line 37"/>
              <p:cNvSpPr>
                <a:spLocks noChangeShapeType="1"/>
              </p:cNvSpPr>
              <p:nvPr/>
            </p:nvSpPr>
            <p:spPr bwMode="auto">
              <a:xfrm>
                <a:off x="146" y="0"/>
                <a:ext cx="904" cy="0"/>
              </a:xfrm>
              <a:prstGeom prst="line">
                <a:avLst/>
              </a:prstGeom>
              <a:noFill/>
              <a:ln w="34925">
                <a:solidFill>
                  <a:srgbClr val="FF0000"/>
                </a:solidFill>
                <a:round/>
                <a:headEnd/>
                <a:tailEnd type="triangle" w="lg" len="med"/>
              </a:ln>
            </p:spPr>
            <p:txBody>
              <a:bodyPr lIns="0" tIns="0" rIns="0" bIns="0">
                <a:prstTxWarp prst="textNoShape">
                  <a:avLst/>
                </a:prstTxWarp>
              </a:bodyPr>
              <a:lstStyle/>
              <a:p>
                <a:endParaRPr lang="fr-FR"/>
              </a:p>
            </p:txBody>
          </p:sp>
          <p:sp>
            <p:nvSpPr>
              <p:cNvPr id="287" name="Line 38"/>
              <p:cNvSpPr>
                <a:spLocks noChangeShapeType="1"/>
              </p:cNvSpPr>
              <p:nvPr/>
            </p:nvSpPr>
            <p:spPr bwMode="auto">
              <a:xfrm>
                <a:off x="-11" y="0"/>
                <a:ext cx="335" cy="1"/>
              </a:xfrm>
              <a:prstGeom prst="line">
                <a:avLst/>
              </a:prstGeom>
              <a:noFill/>
              <a:ln w="34925">
                <a:solidFill>
                  <a:srgbClr val="FF0000"/>
                </a:solidFill>
                <a:round/>
                <a:headEnd/>
                <a:tailEnd/>
              </a:ln>
            </p:spPr>
            <p:txBody>
              <a:bodyPr lIns="0" tIns="0" rIns="0" bIns="0">
                <a:prstTxWarp prst="textNoShape">
                  <a:avLst/>
                </a:prstTxWarp>
              </a:bodyPr>
              <a:lstStyle/>
              <a:p>
                <a:endParaRPr lang="fr-FR"/>
              </a:p>
            </p:txBody>
          </p:sp>
        </p:grpSp>
        <p:sp>
          <p:nvSpPr>
            <p:cNvPr id="284" name="Line 42"/>
            <p:cNvSpPr>
              <a:spLocks noChangeShapeType="1"/>
            </p:cNvSpPr>
            <p:nvPr/>
          </p:nvSpPr>
          <p:spPr bwMode="auto">
            <a:xfrm>
              <a:off x="6843591" y="5643258"/>
              <a:ext cx="0" cy="158112"/>
            </a:xfrm>
            <a:prstGeom prst="line">
              <a:avLst/>
            </a:prstGeom>
            <a:noFill/>
            <a:ln w="44450">
              <a:solidFill>
                <a:srgbClr val="FF0000"/>
              </a:solidFill>
              <a:round/>
              <a:headEnd/>
              <a:tailEnd/>
            </a:ln>
          </p:spPr>
          <p:txBody>
            <a:bodyPr wrap="none" anchor="ctr">
              <a:prstTxWarp prst="textNoShape">
                <a:avLst/>
              </a:prstTxWarp>
            </a:bodyPr>
            <a:lstStyle/>
            <a:p>
              <a:endParaRPr lang="fr-FR"/>
            </a:p>
          </p:txBody>
        </p:sp>
        <p:sp>
          <p:nvSpPr>
            <p:cNvPr id="285" name="Line 43"/>
            <p:cNvSpPr>
              <a:spLocks noChangeShapeType="1"/>
            </p:cNvSpPr>
            <p:nvPr/>
          </p:nvSpPr>
          <p:spPr bwMode="auto">
            <a:xfrm>
              <a:off x="6834166" y="5781606"/>
              <a:ext cx="557233" cy="0"/>
            </a:xfrm>
            <a:prstGeom prst="line">
              <a:avLst/>
            </a:prstGeom>
            <a:noFill/>
            <a:ln w="63500">
              <a:solidFill>
                <a:srgbClr val="FF0000"/>
              </a:solidFill>
              <a:round/>
              <a:headEnd/>
              <a:tailEnd/>
            </a:ln>
          </p:spPr>
          <p:txBody>
            <a:bodyPr wrap="none" anchor="ctr">
              <a:prstTxWarp prst="textNoShape">
                <a:avLst/>
              </a:prstTxWarp>
            </a:bodyPr>
            <a:lstStyle/>
            <a:p>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17"/>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1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accel="50000" decel="50000" fill="hold" grpId="1" nodeType="clickEffect">
                                  <p:stCondLst>
                                    <p:cond delay="0"/>
                                  </p:stCondLst>
                                  <p:childTnLst>
                                    <p:set>
                                      <p:cBhvr>
                                        <p:cTn id="34" dur="1" fill="hold">
                                          <p:stCondLst>
                                            <p:cond delay="0"/>
                                          </p:stCondLst>
                                        </p:cTn>
                                        <p:tgtEl>
                                          <p:spTgt spid="238"/>
                                        </p:tgtEl>
                                        <p:attrNameLst>
                                          <p:attrName>style.visibility</p:attrName>
                                        </p:attrNameLst>
                                      </p:cBhvr>
                                      <p:to>
                                        <p:strVal val="visible"/>
                                      </p:to>
                                    </p:set>
                                    <p:anim calcmode="lin" valueType="num">
                                      <p:cBhvr additive="base">
                                        <p:cTn id="35" dur="500" fill="hold"/>
                                        <p:tgtEl>
                                          <p:spTgt spid="238"/>
                                        </p:tgtEl>
                                        <p:attrNameLst>
                                          <p:attrName>ppt_x</p:attrName>
                                        </p:attrNameLst>
                                      </p:cBhvr>
                                      <p:tavLst>
                                        <p:tav tm="0">
                                          <p:val>
                                            <p:strVal val="#ppt_x"/>
                                          </p:val>
                                        </p:tav>
                                        <p:tav tm="100000">
                                          <p:val>
                                            <p:strVal val="#ppt_x"/>
                                          </p:val>
                                        </p:tav>
                                      </p:tavLst>
                                    </p:anim>
                                    <p:anim calcmode="lin" valueType="num">
                                      <p:cBhvr additive="base">
                                        <p:cTn id="36" dur="500" fill="hold"/>
                                        <p:tgtEl>
                                          <p:spTgt spid="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16" grpId="0" animBg="1"/>
      <p:bldP spid="218" grpId="0"/>
      <p:bldP spid="238" grpId="0" animBg="1"/>
      <p:bldP spid="238" grpId="1" animBg="1"/>
    </p:bld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148" name="Rectangle 147"/>
          <p:cNvSpPr/>
          <p:nvPr/>
        </p:nvSpPr>
        <p:spPr>
          <a:xfrm>
            <a:off x="3553972" y="1066800"/>
            <a:ext cx="3216125" cy="3242515"/>
          </a:xfrm>
          <a:prstGeom prst="rect">
            <a:avLst/>
          </a:prstGeom>
          <a:solidFill>
            <a:sysClr val="windowText" lastClr="000000"/>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49" name="Connecteur droit avec flèche 148"/>
          <p:cNvCxnSpPr/>
          <p:nvPr/>
        </p:nvCxnSpPr>
        <p:spPr>
          <a:xfrm rot="10800000" flipV="1">
            <a:off x="5281912" y="1899937"/>
            <a:ext cx="233370" cy="120698"/>
          </a:xfrm>
          <a:prstGeom prst="straightConnector1">
            <a:avLst/>
          </a:prstGeom>
          <a:noFill/>
          <a:ln w="25400" cap="flat" cmpd="sng" algn="ctr">
            <a:solidFill>
              <a:srgbClr val="3366FF"/>
            </a:solidFill>
            <a:prstDash val="solid"/>
            <a:round/>
            <a:headEnd type="none" w="med" len="med"/>
            <a:tailEnd type="triangle" w="lg" len="med"/>
          </a:ln>
          <a:effectLst>
            <a:outerShdw blurRad="40000" dist="20000" dir="5400000" rotWithShape="0">
              <a:srgbClr val="000000">
                <a:alpha val="38000"/>
              </a:srgbClr>
            </a:outerShdw>
          </a:effectLst>
        </p:spPr>
      </p:cxnSp>
      <p:sp>
        <p:nvSpPr>
          <p:cNvPr id="161" name="Rectangle 70"/>
          <p:cNvSpPr>
            <a:spLocks/>
          </p:cNvSpPr>
          <p:nvPr/>
        </p:nvSpPr>
        <p:spPr bwMode="auto">
          <a:xfrm>
            <a:off x="2971800" y="685800"/>
            <a:ext cx="4428455" cy="492443"/>
          </a:xfrm>
          <a:prstGeom prst="rect">
            <a:avLst/>
          </a:prstGeom>
          <a:solidFill>
            <a:sysClr val="windowText" lastClr="000000"/>
          </a:solidFill>
          <a:ln w="12700">
            <a:noFill/>
            <a:miter lim="800000"/>
            <a:headEnd/>
            <a:tailEnd/>
          </a:ln>
        </p:spPr>
        <p:txBody>
          <a:bodyPr wrap="none" lIns="0" tIns="0" rIns="40639" bIns="0">
            <a:prstTxWarp prst="textNoShape">
              <a:avLst/>
            </a:prstTxWarp>
            <a:spAutoFit/>
          </a:bodyPr>
          <a:lstStyle/>
          <a:p>
            <a:pPr algn="ctr"/>
            <a:r>
              <a:rPr lang="fr-FR" sz="1600" b="1" dirty="0" err="1" smtClean="0">
                <a:solidFill>
                  <a:schemeClr val="bg1"/>
                </a:solidFill>
              </a:rPr>
              <a:t>NELF-regulated</a:t>
            </a:r>
            <a:r>
              <a:rPr lang="fr-FR" sz="1600" b="1" dirty="0" smtClean="0">
                <a:solidFill>
                  <a:schemeClr val="bg1"/>
                </a:solidFill>
              </a:rPr>
              <a:t> RNA </a:t>
            </a:r>
            <a:r>
              <a:rPr lang="fr-FR" sz="1600" b="1" dirty="0" err="1" smtClean="0">
                <a:solidFill>
                  <a:schemeClr val="bg1"/>
                </a:solidFill>
              </a:rPr>
              <a:t>Polymerase</a:t>
            </a:r>
            <a:r>
              <a:rPr lang="fr-FR" sz="1600" b="1" dirty="0" smtClean="0">
                <a:solidFill>
                  <a:schemeClr val="bg1"/>
                </a:solidFill>
              </a:rPr>
              <a:t> II </a:t>
            </a:r>
            <a:r>
              <a:rPr lang="fr-FR" sz="1600" b="1" dirty="0" err="1" smtClean="0">
                <a:solidFill>
                  <a:schemeClr val="bg1"/>
                </a:solidFill>
              </a:rPr>
              <a:t>pausing</a:t>
            </a:r>
            <a:r>
              <a:rPr lang="fr-FR" sz="1600" b="1" dirty="0" smtClean="0">
                <a:solidFill>
                  <a:schemeClr val="bg1"/>
                </a:solidFill>
              </a:rPr>
              <a:t> </a:t>
            </a:r>
          </a:p>
          <a:p>
            <a:pPr algn="ctr"/>
            <a:r>
              <a:rPr lang="fr-FR" sz="1600" b="1" dirty="0" err="1" smtClean="0">
                <a:solidFill>
                  <a:schemeClr val="bg1"/>
                </a:solidFill>
              </a:rPr>
              <a:t>prone</a:t>
            </a:r>
            <a:r>
              <a:rPr lang="fr-FR" sz="1600" b="1" dirty="0" smtClean="0">
                <a:solidFill>
                  <a:schemeClr val="bg1"/>
                </a:solidFill>
              </a:rPr>
              <a:t> </a:t>
            </a:r>
            <a:r>
              <a:rPr lang="fr-FR" sz="1600" b="1" dirty="0" err="1" smtClean="0">
                <a:solidFill>
                  <a:schemeClr val="bg1"/>
                </a:solidFill>
              </a:rPr>
              <a:t>genes</a:t>
            </a:r>
            <a:r>
              <a:rPr lang="fr-FR" sz="1600" b="1" dirty="0" smtClean="0">
                <a:solidFill>
                  <a:schemeClr val="bg1"/>
                </a:solidFill>
              </a:rPr>
              <a:t> to </a:t>
            </a:r>
            <a:r>
              <a:rPr lang="fr-FR" sz="1600" b="1" dirty="0" err="1" smtClean="0">
                <a:solidFill>
                  <a:schemeClr val="bg1"/>
                </a:solidFill>
              </a:rPr>
              <a:t>insulator-based</a:t>
            </a:r>
            <a:r>
              <a:rPr lang="fr-FR" sz="1600" b="1" dirty="0" smtClean="0">
                <a:solidFill>
                  <a:schemeClr val="bg1"/>
                </a:solidFill>
              </a:rPr>
              <a:t> </a:t>
            </a:r>
            <a:r>
              <a:rPr lang="fr-FR" sz="1600" b="1" dirty="0" err="1" smtClean="0">
                <a:solidFill>
                  <a:schemeClr val="bg1"/>
                </a:solidFill>
              </a:rPr>
              <a:t>Long-range</a:t>
            </a:r>
            <a:r>
              <a:rPr lang="fr-FR" sz="1600" b="1" dirty="0" smtClean="0">
                <a:solidFill>
                  <a:schemeClr val="bg1"/>
                </a:solidFill>
              </a:rPr>
              <a:t> contacts</a:t>
            </a:r>
          </a:p>
        </p:txBody>
      </p:sp>
      <p:grpSp>
        <p:nvGrpSpPr>
          <p:cNvPr id="2" name="Grouper 238"/>
          <p:cNvGrpSpPr/>
          <p:nvPr/>
        </p:nvGrpSpPr>
        <p:grpSpPr>
          <a:xfrm>
            <a:off x="4335433" y="1360011"/>
            <a:ext cx="1088027" cy="1137634"/>
            <a:chOff x="5692749" y="1783364"/>
            <a:chExt cx="1088027" cy="1137634"/>
          </a:xfrm>
          <a:solidFill>
            <a:sysClr val="windowText" lastClr="000000"/>
          </a:solidFill>
        </p:grpSpPr>
        <p:cxnSp>
          <p:nvCxnSpPr>
            <p:cNvPr id="163" name="Connecteur en arc 162"/>
            <p:cNvCxnSpPr/>
            <p:nvPr/>
          </p:nvCxnSpPr>
          <p:spPr>
            <a:xfrm flipV="1">
              <a:off x="5692749" y="2666323"/>
              <a:ext cx="615017" cy="210340"/>
            </a:xfrm>
            <a:prstGeom prst="curvedConnector3">
              <a:avLst>
                <a:gd name="adj1" fmla="val 50000"/>
              </a:avLst>
            </a:prstGeom>
            <a:grpFill/>
            <a:ln w="12700" cap="flat" cmpd="sng" algn="ctr">
              <a:solidFill>
                <a:srgbClr val="FFFFFF"/>
              </a:solidFill>
              <a:prstDash val="solid"/>
              <a:round/>
              <a:headEnd type="none" w="med" len="med"/>
              <a:tailEnd type="none" w="med" len="med"/>
            </a:ln>
            <a:effectLst>
              <a:outerShdw blurRad="40000" dist="20000" dir="5400000" rotWithShape="0">
                <a:srgbClr val="000000">
                  <a:alpha val="38000"/>
                </a:srgbClr>
              </a:outerShdw>
            </a:effectLst>
          </p:spPr>
        </p:cxnSp>
        <p:cxnSp>
          <p:nvCxnSpPr>
            <p:cNvPr id="164" name="Connecteur droit 163"/>
            <p:cNvCxnSpPr/>
            <p:nvPr/>
          </p:nvCxnSpPr>
          <p:spPr>
            <a:xfrm rot="16200000" flipH="1">
              <a:off x="6517142" y="2657364"/>
              <a:ext cx="281924" cy="245344"/>
            </a:xfrm>
            <a:prstGeom prst="line">
              <a:avLst/>
            </a:prstGeom>
            <a:grpFill/>
            <a:ln w="12700" cap="flat" cmpd="sng" algn="ctr">
              <a:solidFill>
                <a:sysClr val="window" lastClr="FFFFFF"/>
              </a:solidFill>
              <a:prstDash val="solid"/>
              <a:round/>
              <a:headEnd type="none" w="med" len="med"/>
              <a:tailEnd type="none" w="med" len="med"/>
            </a:ln>
            <a:effectLst>
              <a:outerShdw blurRad="40000" dist="20000" dir="5400000" rotWithShape="0">
                <a:srgbClr val="000000">
                  <a:alpha val="38000"/>
                </a:srgbClr>
              </a:outerShdw>
            </a:effectLst>
          </p:spPr>
        </p:cxnSp>
        <p:sp>
          <p:nvSpPr>
            <p:cNvPr id="165" name="Freeform 42"/>
            <p:cNvSpPr>
              <a:spLocks/>
            </p:cNvSpPr>
            <p:nvPr/>
          </p:nvSpPr>
          <p:spPr bwMode="auto">
            <a:xfrm rot="11454637">
              <a:off x="6313050" y="1783364"/>
              <a:ext cx="357912" cy="842810"/>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grp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cxnSp>
        <p:nvCxnSpPr>
          <p:cNvPr id="169" name="Connecteur en arc 168"/>
          <p:cNvCxnSpPr/>
          <p:nvPr/>
        </p:nvCxnSpPr>
        <p:spPr>
          <a:xfrm rot="5400000" flipH="1" flipV="1">
            <a:off x="5160228" y="1993056"/>
            <a:ext cx="107422" cy="88429"/>
          </a:xfrm>
          <a:prstGeom prst="curvedConnector3">
            <a:avLst>
              <a:gd name="adj1" fmla="val 50000"/>
            </a:avLst>
          </a:prstGeom>
          <a:noFill/>
          <a:ln w="22225" cap="flat" cmpd="sng" algn="ctr">
            <a:solidFill>
              <a:srgbClr val="0000FF"/>
            </a:solidFill>
            <a:prstDash val="solid"/>
            <a:round/>
            <a:headEnd type="none" w="med" len="med"/>
            <a:tailEnd type="none" w="med" len="med"/>
          </a:ln>
          <a:effectLst>
            <a:outerShdw blurRad="40000" dist="20000" dir="5400000" rotWithShape="0">
              <a:srgbClr val="000000">
                <a:alpha val="38000"/>
              </a:srgbClr>
            </a:outerShdw>
          </a:effectLst>
        </p:spPr>
      </p:cxnSp>
      <p:grpSp>
        <p:nvGrpSpPr>
          <p:cNvPr id="3" name="Grouper 72"/>
          <p:cNvGrpSpPr/>
          <p:nvPr/>
        </p:nvGrpSpPr>
        <p:grpSpPr>
          <a:xfrm>
            <a:off x="5166917" y="2068167"/>
            <a:ext cx="198567" cy="442068"/>
            <a:chOff x="6773989" y="3084172"/>
            <a:chExt cx="198567" cy="442068"/>
          </a:xfrm>
        </p:grpSpPr>
        <p:sp>
          <p:nvSpPr>
            <p:cNvPr id="171" name="Line 37"/>
            <p:cNvSpPr>
              <a:spLocks noChangeShapeType="1"/>
            </p:cNvSpPr>
            <p:nvPr/>
          </p:nvSpPr>
          <p:spPr bwMode="auto">
            <a:xfrm rot="2931981">
              <a:off x="6848764" y="3206376"/>
              <a:ext cx="245995" cy="1588"/>
            </a:xfrm>
            <a:prstGeom prst="line">
              <a:avLst/>
            </a:prstGeom>
            <a:noFill/>
            <a:ln w="34925">
              <a:solidFill>
                <a:srgbClr val="3366FF"/>
              </a:solidFill>
              <a:round/>
              <a:headEnd/>
              <a:tailEnd type="triangle" w="med" len="med"/>
            </a:ln>
          </p:spPr>
          <p:txBody>
            <a:bodyPr lIns="0" tIns="0" rIns="0" bIns="0">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72" name="Line 42"/>
            <p:cNvSpPr>
              <a:spLocks noChangeShapeType="1"/>
            </p:cNvSpPr>
            <p:nvPr/>
          </p:nvSpPr>
          <p:spPr bwMode="auto">
            <a:xfrm rot="2931981">
              <a:off x="6846804" y="3107047"/>
              <a:ext cx="0" cy="145629"/>
            </a:xfrm>
            <a:prstGeom prst="line">
              <a:avLst/>
            </a:prstGeom>
            <a:noFill/>
            <a:ln w="44450">
              <a:solidFill>
                <a:srgbClr val="3366FF"/>
              </a:solidFill>
              <a:round/>
              <a:headEnd/>
              <a:tailEnd/>
            </a:ln>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73" name="Line 43"/>
            <p:cNvSpPr>
              <a:spLocks noChangeShapeType="1"/>
            </p:cNvSpPr>
            <p:nvPr/>
          </p:nvSpPr>
          <p:spPr bwMode="auto">
            <a:xfrm rot="2931981">
              <a:off x="6733676" y="3335716"/>
              <a:ext cx="381048" cy="0"/>
            </a:xfrm>
            <a:prstGeom prst="line">
              <a:avLst/>
            </a:prstGeom>
            <a:noFill/>
            <a:ln w="63500">
              <a:solidFill>
                <a:srgbClr val="3366FF"/>
              </a:solidFill>
              <a:round/>
              <a:headEnd/>
              <a:tailEnd/>
            </a:ln>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sp>
        <p:nvSpPr>
          <p:cNvPr id="184" name="Freeform 138"/>
          <p:cNvSpPr>
            <a:spLocks/>
          </p:cNvSpPr>
          <p:nvPr/>
        </p:nvSpPr>
        <p:spPr bwMode="auto">
          <a:xfrm rot="1572086" flipH="1">
            <a:off x="5006281" y="1865432"/>
            <a:ext cx="221836" cy="135578"/>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15875" cap="flat" cmpd="sng" algn="ctr">
            <a:solidFill>
              <a:srgbClr val="FF6600"/>
            </a:solidFill>
            <a:prstDash val="sysDash"/>
            <a:round/>
            <a:headEnd type="triangle" w="lg" len="med"/>
            <a:tailEnd type="none" w="lg" len="med"/>
          </a:ln>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187" name="ZoneTexte 186"/>
          <p:cNvSpPr txBox="1"/>
          <p:nvPr/>
        </p:nvSpPr>
        <p:spPr>
          <a:xfrm>
            <a:off x="4129198" y="1808917"/>
            <a:ext cx="834483" cy="461665"/>
          </a:xfrm>
          <a:prstGeom prst="rect">
            <a:avLst/>
          </a:prstGeom>
          <a:noFill/>
        </p:spPr>
        <p:txBody>
          <a:bodyPr wrap="none" rtlCol="0">
            <a:spAutoFit/>
          </a:bodyPr>
          <a:lstStyle/>
          <a:p>
            <a:pPr algn="ctr"/>
            <a:r>
              <a:rPr lang="fr-FR" sz="1200" b="1" dirty="0" err="1" smtClean="0">
                <a:solidFill>
                  <a:srgbClr val="FF6600"/>
                </a:solidFill>
                <a:latin typeface="Arial"/>
                <a:cs typeface="Arial"/>
              </a:rPr>
              <a:t>Insulator</a:t>
            </a:r>
            <a:r>
              <a:rPr lang="fr-FR" sz="1200" b="1" dirty="0" smtClean="0">
                <a:solidFill>
                  <a:srgbClr val="FF6600"/>
                </a:solidFill>
                <a:latin typeface="Arial"/>
                <a:cs typeface="Arial"/>
              </a:rPr>
              <a:t> </a:t>
            </a:r>
          </a:p>
          <a:p>
            <a:pPr algn="ctr"/>
            <a:r>
              <a:rPr lang="fr-FR" sz="1200" b="1" dirty="0" err="1" smtClean="0">
                <a:solidFill>
                  <a:srgbClr val="FF6600"/>
                </a:solidFill>
                <a:latin typeface="Arial"/>
                <a:cs typeface="Arial"/>
              </a:rPr>
              <a:t>proteins</a:t>
            </a:r>
            <a:endParaRPr lang="fr-FR" sz="1200" b="1" dirty="0">
              <a:solidFill>
                <a:srgbClr val="FF6600"/>
              </a:solidFill>
              <a:latin typeface="Arial"/>
              <a:cs typeface="Arial"/>
            </a:endParaRPr>
          </a:p>
        </p:txBody>
      </p:sp>
      <p:sp>
        <p:nvSpPr>
          <p:cNvPr id="188" name="AutoShape 7"/>
          <p:cNvSpPr>
            <a:spLocks/>
          </p:cNvSpPr>
          <p:nvPr/>
        </p:nvSpPr>
        <p:spPr bwMode="auto">
          <a:xfrm>
            <a:off x="5080009" y="2068871"/>
            <a:ext cx="160338" cy="178313"/>
          </a:xfrm>
          <a:prstGeom prst="triangle">
            <a:avLst>
              <a:gd name="adj" fmla="val 50000"/>
            </a:avLst>
          </a:prstGeom>
          <a:solidFill>
            <a:srgbClr val="3366FF"/>
          </a:solidFill>
          <a:ln w="6350" cap="flat" cmpd="sng" algn="ctr">
            <a:solidFill>
              <a:srgbClr val="FFFFFF"/>
            </a:solidFill>
            <a:prstDash val="solid"/>
            <a:miter lim="800000"/>
            <a:headEnd type="none" w="med" len="med"/>
            <a:tailEnd type="none" w="med" len="med"/>
          </a:ln>
        </p:spPr>
        <p:txBody>
          <a:bodyPr lIns="0" tIns="0" rIns="0" bIns="0">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sysClr val="windowText" lastClr="000000"/>
              </a:solidFill>
              <a:effectLst/>
              <a:uLnTx/>
              <a:uFillTx/>
            </a:endParaRPr>
          </a:p>
        </p:txBody>
      </p:sp>
      <p:sp>
        <p:nvSpPr>
          <p:cNvPr id="189" name="AutoShape 7"/>
          <p:cNvSpPr>
            <a:spLocks/>
          </p:cNvSpPr>
          <p:nvPr/>
        </p:nvSpPr>
        <p:spPr bwMode="auto">
          <a:xfrm>
            <a:off x="4927608" y="2073468"/>
            <a:ext cx="160338" cy="214313"/>
          </a:xfrm>
          <a:prstGeom prst="triangle">
            <a:avLst>
              <a:gd name="adj" fmla="val 50000"/>
            </a:avLst>
          </a:prstGeom>
          <a:solidFill>
            <a:srgbClr val="FF6600"/>
          </a:solidFill>
          <a:ln w="19050">
            <a:solidFill>
              <a:sysClr val="windowText" lastClr="000000"/>
            </a:solidFill>
            <a:miter lim="800000"/>
            <a:headEnd/>
            <a:tailEnd/>
          </a:ln>
        </p:spPr>
        <p:txBody>
          <a:bodyPr lIns="0" tIns="0" rIns="0" bIns="0">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sysClr val="windowText" lastClr="000000"/>
              </a:solidFill>
              <a:effectLst/>
              <a:uLnTx/>
              <a:uFillTx/>
            </a:endParaRPr>
          </a:p>
        </p:txBody>
      </p:sp>
      <p:sp>
        <p:nvSpPr>
          <p:cNvPr id="190" name="Oval 1187"/>
          <p:cNvSpPr>
            <a:spLocks noChangeArrowheads="1"/>
          </p:cNvSpPr>
          <p:nvPr/>
        </p:nvSpPr>
        <p:spPr bwMode="auto">
          <a:xfrm>
            <a:off x="5024523" y="1983559"/>
            <a:ext cx="250189" cy="174339"/>
          </a:xfrm>
          <a:prstGeom prst="ellipse">
            <a:avLst/>
          </a:prstGeom>
          <a:solidFill>
            <a:srgbClr val="98CACE"/>
          </a:solidFill>
          <a:ln w="9525">
            <a:solidFill>
              <a:sysClr val="windowText" lastClr="000000"/>
            </a:solidFill>
            <a:round/>
            <a:headEnd/>
            <a:tailEnd/>
          </a:ln>
        </p:spPr>
        <p:txBody>
          <a:bodyPr wrap="none" anchor="ctr">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sysClr val="windowText" lastClr="000000"/>
              </a:solidFill>
              <a:effectLst/>
              <a:uLnTx/>
              <a:uFillTx/>
            </a:endParaRPr>
          </a:p>
        </p:txBody>
      </p:sp>
      <p:sp>
        <p:nvSpPr>
          <p:cNvPr id="191" name="Oval 1187"/>
          <p:cNvSpPr>
            <a:spLocks noChangeArrowheads="1"/>
          </p:cNvSpPr>
          <p:nvPr/>
        </p:nvSpPr>
        <p:spPr bwMode="auto">
          <a:xfrm>
            <a:off x="4877206" y="1968165"/>
            <a:ext cx="250189" cy="174339"/>
          </a:xfrm>
          <a:prstGeom prst="ellipse">
            <a:avLst/>
          </a:prstGeom>
          <a:solidFill>
            <a:srgbClr val="FF6600"/>
          </a:solidFill>
          <a:ln w="9525">
            <a:solidFill>
              <a:sysClr val="windowText" lastClr="000000"/>
            </a:solidFill>
            <a:round/>
            <a:headEnd/>
            <a:tailEnd/>
          </a:ln>
        </p:spPr>
        <p:txBody>
          <a:bodyPr wrap="none" anchor="ctr">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fr-FR" sz="1200" b="0" i="0" u="none" strike="noStrike" kern="0" cap="none" spc="0" normalizeH="0" baseline="0" noProof="0">
              <a:ln>
                <a:noFill/>
              </a:ln>
              <a:solidFill>
                <a:sysClr val="windowText" lastClr="000000"/>
              </a:solidFill>
              <a:effectLst/>
              <a:uLnTx/>
              <a:uFillTx/>
            </a:endParaRPr>
          </a:p>
        </p:txBody>
      </p:sp>
      <p:sp>
        <p:nvSpPr>
          <p:cNvPr id="192" name="ZoneTexte 191"/>
          <p:cNvSpPr txBox="1"/>
          <p:nvPr/>
        </p:nvSpPr>
        <p:spPr>
          <a:xfrm>
            <a:off x="5335470" y="1992846"/>
            <a:ext cx="1185015" cy="276999"/>
          </a:xfrm>
          <a:prstGeom prst="rect">
            <a:avLst/>
          </a:prstGeom>
          <a:noFill/>
        </p:spPr>
        <p:txBody>
          <a:bodyPr wrap="none" rtlCol="0">
            <a:spAutoFit/>
          </a:bodyPr>
          <a:lstStyle/>
          <a:p>
            <a:pPr algn="ctr"/>
            <a:r>
              <a:rPr lang="fr-FR" sz="1200" b="1" dirty="0" smtClean="0">
                <a:solidFill>
                  <a:srgbClr val="3366FF"/>
                </a:solidFill>
                <a:latin typeface="Arial"/>
                <a:cs typeface="Arial"/>
              </a:rPr>
              <a:t>Pol II </a:t>
            </a:r>
            <a:r>
              <a:rPr lang="fr-FR" sz="1200" b="1" dirty="0" err="1" smtClean="0">
                <a:solidFill>
                  <a:srgbClr val="3366FF"/>
                </a:solidFill>
                <a:latin typeface="Arial"/>
                <a:cs typeface="Arial"/>
              </a:rPr>
              <a:t>pausing</a:t>
            </a:r>
            <a:endParaRPr lang="fr-FR" sz="1200" b="1" dirty="0">
              <a:solidFill>
                <a:srgbClr val="3366FF"/>
              </a:solidFill>
              <a:latin typeface="Arial"/>
              <a:cs typeface="Arial"/>
            </a:endParaRPr>
          </a:p>
        </p:txBody>
      </p:sp>
      <p:grpSp>
        <p:nvGrpSpPr>
          <p:cNvPr id="4" name="Grouper 103"/>
          <p:cNvGrpSpPr/>
          <p:nvPr/>
        </p:nvGrpSpPr>
        <p:grpSpPr>
          <a:xfrm>
            <a:off x="1748927" y="1295400"/>
            <a:ext cx="7014073" cy="4284324"/>
            <a:chOff x="4664724" y="389466"/>
            <a:chExt cx="4580873" cy="2798082"/>
          </a:xfrm>
        </p:grpSpPr>
        <p:sp>
          <p:nvSpPr>
            <p:cNvPr id="54" name="ZoneTexte 85"/>
            <p:cNvSpPr txBox="1">
              <a:spLocks noChangeArrowheads="1"/>
            </p:cNvSpPr>
            <p:nvPr/>
          </p:nvSpPr>
          <p:spPr bwMode="auto">
            <a:xfrm rot="16200000">
              <a:off x="4581644" y="1688777"/>
              <a:ext cx="1638139" cy="341714"/>
            </a:xfrm>
            <a:prstGeom prst="rect">
              <a:avLst/>
            </a:prstGeom>
            <a:noFill/>
            <a:ln w="9525">
              <a:noFill/>
              <a:miter lim="800000"/>
              <a:headEnd/>
              <a:tailEnd/>
            </a:ln>
          </p:spPr>
          <p:txBody>
            <a:bodyPr wrap="square">
              <a:prstTxWarp prst="textNoShape">
                <a:avLst/>
              </a:prstTxWarp>
              <a:spAutoFit/>
            </a:bodyPr>
            <a:lstStyle/>
            <a:p>
              <a:pPr algn="ctr"/>
              <a:r>
                <a:rPr lang="fr-FR" sz="1400" b="1" dirty="0" smtClean="0">
                  <a:solidFill>
                    <a:schemeClr val="bg1"/>
                  </a:solidFill>
                </a:rPr>
                <a:t>% of </a:t>
              </a:r>
              <a:r>
                <a:rPr lang="fr-FR" sz="1400" b="1" dirty="0" err="1" smtClean="0">
                  <a:solidFill>
                    <a:schemeClr val="bg1"/>
                  </a:solidFill>
                </a:rPr>
                <a:t>down-regulated</a:t>
              </a:r>
              <a:r>
                <a:rPr lang="fr-FR" sz="1400" b="1" dirty="0" smtClean="0">
                  <a:solidFill>
                    <a:schemeClr val="bg1"/>
                  </a:solidFill>
                </a:rPr>
                <a:t> </a:t>
              </a:r>
            </a:p>
            <a:p>
              <a:pPr algn="ctr"/>
              <a:r>
                <a:rPr lang="fr-FR" sz="1400" b="1" dirty="0" err="1" smtClean="0">
                  <a:solidFill>
                    <a:schemeClr val="bg1"/>
                  </a:solidFill>
                </a:rPr>
                <a:t>genes</a:t>
              </a:r>
              <a:r>
                <a:rPr lang="fr-FR" sz="1400" b="1" dirty="0" smtClean="0">
                  <a:solidFill>
                    <a:schemeClr val="bg1"/>
                  </a:solidFill>
                </a:rPr>
                <a:t> in </a:t>
              </a:r>
              <a:r>
                <a:rPr lang="fr-FR" sz="1400" b="1" dirty="0" err="1" smtClean="0">
                  <a:solidFill>
                    <a:schemeClr val="bg1"/>
                  </a:solidFill>
                </a:rPr>
                <a:t>mut-</a:t>
              </a:r>
              <a:r>
                <a:rPr lang="fr-FR" sz="1400" b="1" dirty="0" smtClean="0">
                  <a:solidFill>
                    <a:schemeClr val="bg1"/>
                  </a:solidFill>
                </a:rPr>
                <a:t> / WT</a:t>
              </a:r>
            </a:p>
          </p:txBody>
        </p:sp>
        <p:sp>
          <p:nvSpPr>
            <p:cNvPr id="55" name="ZoneTexte 48"/>
            <p:cNvSpPr txBox="1">
              <a:spLocks noChangeArrowheads="1"/>
            </p:cNvSpPr>
            <p:nvPr/>
          </p:nvSpPr>
          <p:spPr bwMode="auto">
            <a:xfrm rot="18618328">
              <a:off x="5513561" y="2318543"/>
              <a:ext cx="723204" cy="422117"/>
            </a:xfrm>
            <a:prstGeom prst="rect">
              <a:avLst/>
            </a:prstGeom>
            <a:noFill/>
            <a:ln w="9525">
              <a:noFill/>
              <a:miter lim="800000"/>
              <a:headEnd/>
              <a:tailEnd/>
            </a:ln>
          </p:spPr>
          <p:txBody>
            <a:bodyPr wrap="square">
              <a:prstTxWarp prst="textNoShape">
                <a:avLst/>
              </a:prstTxWarp>
              <a:spAutoFit/>
            </a:bodyPr>
            <a:lstStyle/>
            <a:p>
              <a:r>
                <a:rPr lang="fr-FR" sz="1200" b="1" i="1" dirty="0" smtClean="0">
                  <a:solidFill>
                    <a:schemeClr val="bg1"/>
                  </a:solidFill>
                </a:rPr>
                <a:t>High</a:t>
              </a:r>
            </a:p>
            <a:p>
              <a:r>
                <a:rPr lang="fr-FR" sz="1200" b="1" i="1" dirty="0" smtClean="0">
                  <a:solidFill>
                    <a:schemeClr val="bg1"/>
                  </a:solidFill>
                </a:rPr>
                <a:t>    </a:t>
              </a:r>
              <a:r>
                <a:rPr lang="fr-FR" sz="1200" b="1" i="1" dirty="0" err="1" smtClean="0">
                  <a:solidFill>
                    <a:schemeClr val="bg1"/>
                  </a:solidFill>
                </a:rPr>
                <a:t>Mod</a:t>
              </a:r>
              <a:endParaRPr lang="fr-FR" sz="1200" b="1" i="1" dirty="0" smtClean="0">
                <a:solidFill>
                  <a:schemeClr val="bg1"/>
                </a:solidFill>
              </a:endParaRPr>
            </a:p>
            <a:p>
              <a:r>
                <a:rPr lang="fr-FR" sz="1200" b="1" i="1" dirty="0" smtClean="0">
                  <a:solidFill>
                    <a:schemeClr val="bg1"/>
                  </a:solidFill>
                </a:rPr>
                <a:t>          </a:t>
              </a:r>
              <a:r>
                <a:rPr lang="fr-FR" sz="1200" b="1" i="1" dirty="0" err="1" smtClean="0">
                  <a:solidFill>
                    <a:schemeClr val="bg1"/>
                  </a:solidFill>
                </a:rPr>
                <a:t>Low</a:t>
              </a:r>
              <a:endParaRPr lang="fr-FR" sz="1200" b="1" i="1" dirty="0" smtClean="0">
                <a:solidFill>
                  <a:schemeClr val="bg1"/>
                </a:solidFill>
              </a:endParaRPr>
            </a:p>
          </p:txBody>
        </p:sp>
        <p:sp>
          <p:nvSpPr>
            <p:cNvPr id="56" name="ZoneTexte 48"/>
            <p:cNvSpPr txBox="1">
              <a:spLocks noChangeArrowheads="1"/>
            </p:cNvSpPr>
            <p:nvPr/>
          </p:nvSpPr>
          <p:spPr bwMode="auto">
            <a:xfrm rot="18618328">
              <a:off x="6074491" y="2321452"/>
              <a:ext cx="723204" cy="422117"/>
            </a:xfrm>
            <a:prstGeom prst="rect">
              <a:avLst/>
            </a:prstGeom>
            <a:noFill/>
            <a:ln w="9525">
              <a:noFill/>
              <a:miter lim="800000"/>
              <a:headEnd/>
              <a:tailEnd/>
            </a:ln>
          </p:spPr>
          <p:txBody>
            <a:bodyPr wrap="square">
              <a:prstTxWarp prst="textNoShape">
                <a:avLst/>
              </a:prstTxWarp>
              <a:spAutoFit/>
            </a:bodyPr>
            <a:lstStyle/>
            <a:p>
              <a:r>
                <a:rPr lang="fr-FR" sz="1200" b="1" i="1" dirty="0" smtClean="0">
                  <a:solidFill>
                    <a:schemeClr val="bg1"/>
                  </a:solidFill>
                </a:rPr>
                <a:t>High</a:t>
              </a:r>
            </a:p>
            <a:p>
              <a:r>
                <a:rPr lang="fr-FR" sz="1200" b="1" i="1" dirty="0" smtClean="0">
                  <a:solidFill>
                    <a:schemeClr val="bg1"/>
                  </a:solidFill>
                </a:rPr>
                <a:t>    </a:t>
              </a:r>
              <a:r>
                <a:rPr lang="fr-FR" sz="1200" b="1" i="1" dirty="0" err="1" smtClean="0">
                  <a:solidFill>
                    <a:schemeClr val="bg1"/>
                  </a:solidFill>
                </a:rPr>
                <a:t>Mod</a:t>
              </a:r>
              <a:endParaRPr lang="fr-FR" sz="1200" b="1" i="1" dirty="0" smtClean="0">
                <a:solidFill>
                  <a:schemeClr val="bg1"/>
                </a:solidFill>
              </a:endParaRPr>
            </a:p>
            <a:p>
              <a:r>
                <a:rPr lang="fr-FR" sz="1200" b="1" i="1" dirty="0" smtClean="0">
                  <a:solidFill>
                    <a:schemeClr val="bg1"/>
                  </a:solidFill>
                </a:rPr>
                <a:t>          </a:t>
              </a:r>
              <a:r>
                <a:rPr lang="fr-FR" sz="1200" b="1" i="1" dirty="0" err="1" smtClean="0">
                  <a:solidFill>
                    <a:schemeClr val="bg1"/>
                  </a:solidFill>
                </a:rPr>
                <a:t>Low</a:t>
              </a:r>
              <a:endParaRPr lang="fr-FR" sz="1200" b="1" i="1" dirty="0" smtClean="0">
                <a:solidFill>
                  <a:schemeClr val="bg1"/>
                </a:solidFill>
              </a:endParaRPr>
            </a:p>
          </p:txBody>
        </p:sp>
        <p:sp>
          <p:nvSpPr>
            <p:cNvPr id="57" name="ZoneTexte 48"/>
            <p:cNvSpPr txBox="1">
              <a:spLocks noChangeArrowheads="1"/>
            </p:cNvSpPr>
            <p:nvPr/>
          </p:nvSpPr>
          <p:spPr bwMode="auto">
            <a:xfrm rot="18618328">
              <a:off x="6612643" y="2321451"/>
              <a:ext cx="723204" cy="422117"/>
            </a:xfrm>
            <a:prstGeom prst="rect">
              <a:avLst/>
            </a:prstGeom>
            <a:noFill/>
            <a:ln w="9525">
              <a:noFill/>
              <a:miter lim="800000"/>
              <a:headEnd/>
              <a:tailEnd/>
            </a:ln>
          </p:spPr>
          <p:txBody>
            <a:bodyPr wrap="square">
              <a:prstTxWarp prst="textNoShape">
                <a:avLst/>
              </a:prstTxWarp>
              <a:spAutoFit/>
            </a:bodyPr>
            <a:lstStyle/>
            <a:p>
              <a:r>
                <a:rPr lang="fr-FR" sz="1200" b="1" i="1" dirty="0" smtClean="0">
                  <a:solidFill>
                    <a:schemeClr val="bg1"/>
                  </a:solidFill>
                </a:rPr>
                <a:t>High</a:t>
              </a:r>
            </a:p>
            <a:p>
              <a:r>
                <a:rPr lang="fr-FR" sz="1200" b="1" i="1" dirty="0" smtClean="0">
                  <a:solidFill>
                    <a:schemeClr val="bg1"/>
                  </a:solidFill>
                </a:rPr>
                <a:t>    </a:t>
              </a:r>
              <a:r>
                <a:rPr lang="fr-FR" sz="1200" b="1" i="1" dirty="0" err="1" smtClean="0">
                  <a:solidFill>
                    <a:schemeClr val="bg1"/>
                  </a:solidFill>
                </a:rPr>
                <a:t>Mod</a:t>
              </a:r>
              <a:endParaRPr lang="fr-FR" sz="1200" b="1" i="1" dirty="0" smtClean="0">
                <a:solidFill>
                  <a:schemeClr val="bg1"/>
                </a:solidFill>
              </a:endParaRPr>
            </a:p>
            <a:p>
              <a:r>
                <a:rPr lang="fr-FR" sz="1200" b="1" i="1" dirty="0" smtClean="0">
                  <a:solidFill>
                    <a:schemeClr val="bg1"/>
                  </a:solidFill>
                </a:rPr>
                <a:t>          </a:t>
              </a:r>
              <a:r>
                <a:rPr lang="fr-FR" sz="1200" b="1" i="1" dirty="0" err="1" smtClean="0">
                  <a:solidFill>
                    <a:schemeClr val="bg1"/>
                  </a:solidFill>
                </a:rPr>
                <a:t>Low</a:t>
              </a:r>
              <a:endParaRPr lang="fr-FR" sz="1200" b="1" i="1" dirty="0" smtClean="0">
                <a:solidFill>
                  <a:schemeClr val="bg1"/>
                </a:solidFill>
              </a:endParaRPr>
            </a:p>
          </p:txBody>
        </p:sp>
        <p:sp>
          <p:nvSpPr>
            <p:cNvPr id="58" name="ZoneTexte 48"/>
            <p:cNvSpPr txBox="1">
              <a:spLocks noChangeArrowheads="1"/>
            </p:cNvSpPr>
            <p:nvPr/>
          </p:nvSpPr>
          <p:spPr bwMode="auto">
            <a:xfrm rot="18618328">
              <a:off x="7173041" y="2321451"/>
              <a:ext cx="723204" cy="422117"/>
            </a:xfrm>
            <a:prstGeom prst="rect">
              <a:avLst/>
            </a:prstGeom>
            <a:noFill/>
            <a:ln w="9525">
              <a:noFill/>
              <a:miter lim="800000"/>
              <a:headEnd/>
              <a:tailEnd/>
            </a:ln>
          </p:spPr>
          <p:txBody>
            <a:bodyPr wrap="square">
              <a:prstTxWarp prst="textNoShape">
                <a:avLst/>
              </a:prstTxWarp>
              <a:spAutoFit/>
            </a:bodyPr>
            <a:lstStyle/>
            <a:p>
              <a:r>
                <a:rPr lang="fr-FR" sz="1200" b="1" i="1" dirty="0" smtClean="0">
                  <a:solidFill>
                    <a:schemeClr val="bg1"/>
                  </a:solidFill>
                </a:rPr>
                <a:t>High</a:t>
              </a:r>
            </a:p>
            <a:p>
              <a:r>
                <a:rPr lang="fr-FR" sz="1200" b="1" i="1" dirty="0" smtClean="0">
                  <a:solidFill>
                    <a:schemeClr val="bg1"/>
                  </a:solidFill>
                </a:rPr>
                <a:t>    </a:t>
              </a:r>
              <a:r>
                <a:rPr lang="fr-FR" sz="1200" b="1" i="1" dirty="0" err="1" smtClean="0">
                  <a:solidFill>
                    <a:schemeClr val="bg1"/>
                  </a:solidFill>
                </a:rPr>
                <a:t>Mod</a:t>
              </a:r>
              <a:endParaRPr lang="fr-FR" sz="1200" b="1" i="1" dirty="0" smtClean="0">
                <a:solidFill>
                  <a:schemeClr val="bg1"/>
                </a:solidFill>
              </a:endParaRPr>
            </a:p>
            <a:p>
              <a:r>
                <a:rPr lang="fr-FR" sz="1200" b="1" i="1" dirty="0" smtClean="0">
                  <a:solidFill>
                    <a:schemeClr val="bg1"/>
                  </a:solidFill>
                </a:rPr>
                <a:t>          </a:t>
              </a:r>
              <a:r>
                <a:rPr lang="fr-FR" sz="1200" b="1" i="1" dirty="0" err="1" smtClean="0">
                  <a:solidFill>
                    <a:schemeClr val="bg1"/>
                  </a:solidFill>
                </a:rPr>
                <a:t>Low</a:t>
              </a:r>
              <a:endParaRPr lang="fr-FR" sz="1200" b="1" i="1" dirty="0" smtClean="0">
                <a:solidFill>
                  <a:schemeClr val="bg1"/>
                </a:solidFill>
              </a:endParaRPr>
            </a:p>
          </p:txBody>
        </p:sp>
        <p:sp>
          <p:nvSpPr>
            <p:cNvPr id="59" name="Accolade fermante 45"/>
            <p:cNvSpPr>
              <a:spLocks/>
            </p:cNvSpPr>
            <p:nvPr/>
          </p:nvSpPr>
          <p:spPr bwMode="auto">
            <a:xfrm rot="16200000" flipH="1">
              <a:off x="5800715" y="2560023"/>
              <a:ext cx="99656" cy="458411"/>
            </a:xfrm>
            <a:prstGeom prst="rightBrace">
              <a:avLst>
                <a:gd name="adj1" fmla="val 8322"/>
                <a:gd name="adj2" fmla="val 50000"/>
              </a:avLst>
            </a:prstGeom>
            <a:noFill/>
            <a:ln w="9525">
              <a:solidFill>
                <a:schemeClr val="tx2">
                  <a:lumMod val="40000"/>
                  <a:lumOff val="60000"/>
                </a:schemeClr>
              </a:solidFill>
              <a:round/>
              <a:headEnd/>
              <a:tailEnd/>
            </a:ln>
          </p:spPr>
          <p:txBody>
            <a:bodyPr>
              <a:prstTxWarp prst="textNoShape">
                <a:avLst/>
              </a:prstTxWarp>
            </a:bodyPr>
            <a:lstStyle/>
            <a:p>
              <a:pPr eaLnBrk="0" hangingPunct="0"/>
              <a:endParaRPr lang="fr-FR">
                <a:solidFill>
                  <a:schemeClr val="bg1"/>
                </a:solidFill>
              </a:endParaRPr>
            </a:p>
          </p:txBody>
        </p:sp>
        <p:sp>
          <p:nvSpPr>
            <p:cNvPr id="60" name="Accolade fermante 45"/>
            <p:cNvSpPr>
              <a:spLocks/>
            </p:cNvSpPr>
            <p:nvPr/>
          </p:nvSpPr>
          <p:spPr bwMode="auto">
            <a:xfrm rot="16200000" flipH="1">
              <a:off x="6346815" y="2560023"/>
              <a:ext cx="99656" cy="458411"/>
            </a:xfrm>
            <a:prstGeom prst="rightBrace">
              <a:avLst>
                <a:gd name="adj1" fmla="val 8322"/>
                <a:gd name="adj2" fmla="val 50000"/>
              </a:avLst>
            </a:prstGeom>
            <a:noFill/>
            <a:ln w="9525">
              <a:solidFill>
                <a:schemeClr val="tx2">
                  <a:lumMod val="40000"/>
                  <a:lumOff val="60000"/>
                </a:schemeClr>
              </a:solidFill>
              <a:round/>
              <a:headEnd/>
              <a:tailEnd/>
            </a:ln>
          </p:spPr>
          <p:txBody>
            <a:bodyPr>
              <a:prstTxWarp prst="textNoShape">
                <a:avLst/>
              </a:prstTxWarp>
            </a:bodyPr>
            <a:lstStyle/>
            <a:p>
              <a:pPr eaLnBrk="0" hangingPunct="0"/>
              <a:endParaRPr lang="fr-FR">
                <a:solidFill>
                  <a:schemeClr val="bg1"/>
                </a:solidFill>
              </a:endParaRPr>
            </a:p>
          </p:txBody>
        </p:sp>
        <p:sp>
          <p:nvSpPr>
            <p:cNvPr id="61" name="Accolade fermante 45"/>
            <p:cNvSpPr>
              <a:spLocks/>
            </p:cNvSpPr>
            <p:nvPr/>
          </p:nvSpPr>
          <p:spPr bwMode="auto">
            <a:xfrm rot="16200000" flipH="1">
              <a:off x="6906827" y="2560027"/>
              <a:ext cx="99656" cy="458411"/>
            </a:xfrm>
            <a:prstGeom prst="rightBrace">
              <a:avLst>
                <a:gd name="adj1" fmla="val 8322"/>
                <a:gd name="adj2" fmla="val 50000"/>
              </a:avLst>
            </a:prstGeom>
            <a:noFill/>
            <a:ln w="9525">
              <a:solidFill>
                <a:schemeClr val="tx2">
                  <a:lumMod val="40000"/>
                  <a:lumOff val="60000"/>
                </a:schemeClr>
              </a:solidFill>
              <a:round/>
              <a:headEnd/>
              <a:tailEnd/>
            </a:ln>
          </p:spPr>
          <p:txBody>
            <a:bodyPr>
              <a:prstTxWarp prst="textNoShape">
                <a:avLst/>
              </a:prstTxWarp>
            </a:bodyPr>
            <a:lstStyle/>
            <a:p>
              <a:pPr eaLnBrk="0" hangingPunct="0"/>
              <a:endParaRPr lang="fr-FR">
                <a:solidFill>
                  <a:schemeClr val="bg1"/>
                </a:solidFill>
              </a:endParaRPr>
            </a:p>
          </p:txBody>
        </p:sp>
        <p:sp>
          <p:nvSpPr>
            <p:cNvPr id="62" name="Accolade fermante 45"/>
            <p:cNvSpPr>
              <a:spLocks/>
            </p:cNvSpPr>
            <p:nvPr/>
          </p:nvSpPr>
          <p:spPr bwMode="auto">
            <a:xfrm rot="16200000" flipH="1">
              <a:off x="7433877" y="2560029"/>
              <a:ext cx="99655" cy="458410"/>
            </a:xfrm>
            <a:prstGeom prst="rightBrace">
              <a:avLst>
                <a:gd name="adj1" fmla="val 8322"/>
                <a:gd name="adj2" fmla="val 50000"/>
              </a:avLst>
            </a:prstGeom>
            <a:noFill/>
            <a:ln w="9525">
              <a:solidFill>
                <a:schemeClr val="tx2">
                  <a:lumMod val="40000"/>
                  <a:lumOff val="60000"/>
                </a:schemeClr>
              </a:solidFill>
              <a:round/>
              <a:headEnd/>
              <a:tailEnd/>
            </a:ln>
          </p:spPr>
          <p:txBody>
            <a:bodyPr>
              <a:prstTxWarp prst="textNoShape">
                <a:avLst/>
              </a:prstTxWarp>
            </a:bodyPr>
            <a:lstStyle/>
            <a:p>
              <a:pPr eaLnBrk="0" hangingPunct="0"/>
              <a:endParaRPr lang="fr-FR">
                <a:solidFill>
                  <a:schemeClr val="bg1"/>
                </a:solidFill>
              </a:endParaRPr>
            </a:p>
          </p:txBody>
        </p:sp>
        <p:sp>
          <p:nvSpPr>
            <p:cNvPr id="63" name="ZoneTexte 62"/>
            <p:cNvSpPr txBox="1"/>
            <p:nvPr/>
          </p:nvSpPr>
          <p:spPr>
            <a:xfrm rot="20263326">
              <a:off x="5950696" y="2845834"/>
              <a:ext cx="686456" cy="341714"/>
            </a:xfrm>
            <a:prstGeom prst="rect">
              <a:avLst/>
            </a:prstGeom>
            <a:noFill/>
          </p:spPr>
          <p:txBody>
            <a:bodyPr wrap="square" rtlCol="0">
              <a:spAutoFit/>
            </a:bodyPr>
            <a:lstStyle/>
            <a:p>
              <a:pPr algn="ctr"/>
              <a:r>
                <a:rPr lang="fr-FR" sz="1400" b="1" dirty="0" smtClean="0">
                  <a:solidFill>
                    <a:schemeClr val="bg1"/>
                  </a:solidFill>
                </a:rPr>
                <a:t>indirect </a:t>
              </a:r>
            </a:p>
            <a:p>
              <a:pPr algn="ctr"/>
              <a:r>
                <a:rPr lang="fr-FR" sz="1400" b="1" dirty="0" err="1" smtClean="0">
                  <a:solidFill>
                    <a:schemeClr val="bg1"/>
                  </a:solidFill>
                </a:rPr>
                <a:t>peaks</a:t>
              </a:r>
              <a:r>
                <a:rPr lang="fr-FR" sz="1400" b="1" dirty="0" smtClean="0">
                  <a:solidFill>
                    <a:schemeClr val="bg1"/>
                  </a:solidFill>
                </a:rPr>
                <a:t> (all)</a:t>
              </a:r>
              <a:endParaRPr lang="fr-FR" sz="1400" dirty="0">
                <a:solidFill>
                  <a:schemeClr val="bg1"/>
                </a:solidFill>
              </a:endParaRPr>
            </a:p>
          </p:txBody>
        </p:sp>
        <p:sp>
          <p:nvSpPr>
            <p:cNvPr id="64" name="ZoneTexte 63"/>
            <p:cNvSpPr txBox="1"/>
            <p:nvPr/>
          </p:nvSpPr>
          <p:spPr>
            <a:xfrm rot="20263326">
              <a:off x="6497942" y="2831791"/>
              <a:ext cx="787395" cy="341714"/>
            </a:xfrm>
            <a:prstGeom prst="rect">
              <a:avLst/>
            </a:prstGeom>
            <a:noFill/>
          </p:spPr>
          <p:txBody>
            <a:bodyPr wrap="square" rtlCol="0">
              <a:spAutoFit/>
            </a:bodyPr>
            <a:lstStyle/>
            <a:p>
              <a:pPr algn="ctr"/>
              <a:r>
                <a:rPr lang="fr-FR" sz="1400" b="1" dirty="0" smtClean="0">
                  <a:solidFill>
                    <a:schemeClr val="bg1"/>
                  </a:solidFill>
                </a:rPr>
                <a:t>indirect </a:t>
              </a:r>
            </a:p>
            <a:p>
              <a:pPr algn="ctr"/>
              <a:r>
                <a:rPr lang="fr-FR" sz="1400" b="1" dirty="0" err="1" smtClean="0">
                  <a:solidFill>
                    <a:schemeClr val="bg1"/>
                  </a:solidFill>
                </a:rPr>
                <a:t>peaks</a:t>
              </a:r>
              <a:r>
                <a:rPr lang="fr-FR" sz="1400" b="1" dirty="0" smtClean="0">
                  <a:solidFill>
                    <a:schemeClr val="bg1"/>
                  </a:solidFill>
                </a:rPr>
                <a:t> +GAF</a:t>
              </a:r>
              <a:endParaRPr lang="fr-FR" sz="1400" dirty="0">
                <a:solidFill>
                  <a:schemeClr val="bg1"/>
                </a:solidFill>
              </a:endParaRPr>
            </a:p>
          </p:txBody>
        </p:sp>
        <p:sp>
          <p:nvSpPr>
            <p:cNvPr id="65" name="ZoneTexte 64"/>
            <p:cNvSpPr txBox="1"/>
            <p:nvPr/>
          </p:nvSpPr>
          <p:spPr>
            <a:xfrm rot="20263326">
              <a:off x="6927944" y="2827618"/>
              <a:ext cx="1026725" cy="341714"/>
            </a:xfrm>
            <a:prstGeom prst="rect">
              <a:avLst/>
            </a:prstGeom>
            <a:noFill/>
          </p:spPr>
          <p:txBody>
            <a:bodyPr wrap="square" rtlCol="0">
              <a:spAutoFit/>
            </a:bodyPr>
            <a:lstStyle/>
            <a:p>
              <a:pPr algn="ctr"/>
              <a:r>
                <a:rPr lang="fr-FR" sz="1400" b="1" dirty="0" smtClean="0">
                  <a:solidFill>
                    <a:schemeClr val="bg1"/>
                  </a:solidFill>
                </a:rPr>
                <a:t>control</a:t>
              </a:r>
            </a:p>
            <a:p>
              <a:pPr algn="ctr"/>
              <a:r>
                <a:rPr lang="fr-FR" sz="1400" b="1" dirty="0" smtClean="0">
                  <a:solidFill>
                    <a:schemeClr val="bg1"/>
                  </a:solidFill>
                </a:rPr>
                <a:t>(no indirect </a:t>
              </a:r>
              <a:r>
                <a:rPr lang="fr-FR" sz="1400" b="1" dirty="0" err="1" smtClean="0">
                  <a:solidFill>
                    <a:schemeClr val="bg1"/>
                  </a:solidFill>
                </a:rPr>
                <a:t>peak</a:t>
              </a:r>
              <a:r>
                <a:rPr lang="fr-FR" sz="1400" b="1" dirty="0" smtClean="0">
                  <a:solidFill>
                    <a:schemeClr val="bg1"/>
                  </a:solidFill>
                </a:rPr>
                <a:t>)</a:t>
              </a:r>
            </a:p>
          </p:txBody>
        </p:sp>
        <p:sp>
          <p:nvSpPr>
            <p:cNvPr id="66" name="ZoneTexte 65"/>
            <p:cNvSpPr txBox="1"/>
            <p:nvPr/>
          </p:nvSpPr>
          <p:spPr>
            <a:xfrm>
              <a:off x="4664724" y="2464744"/>
              <a:ext cx="992129" cy="422117"/>
            </a:xfrm>
            <a:prstGeom prst="rect">
              <a:avLst/>
            </a:prstGeom>
            <a:noFill/>
          </p:spPr>
          <p:txBody>
            <a:bodyPr wrap="square" rtlCol="0">
              <a:spAutoFit/>
            </a:bodyPr>
            <a:lstStyle/>
            <a:p>
              <a:pPr algn="ctr"/>
              <a:r>
                <a:rPr lang="fr-FR" b="1" dirty="0" smtClean="0">
                  <a:solidFill>
                    <a:schemeClr val="bg1"/>
                  </a:solidFill>
                </a:rPr>
                <a:t>RNAPII </a:t>
              </a:r>
            </a:p>
            <a:p>
              <a:pPr algn="ctr"/>
              <a:r>
                <a:rPr lang="fr-FR" b="1" dirty="0" err="1" smtClean="0">
                  <a:solidFill>
                    <a:schemeClr val="bg1"/>
                  </a:solidFill>
                </a:rPr>
                <a:t>pausing</a:t>
              </a:r>
              <a:r>
                <a:rPr lang="fr-FR" b="1" dirty="0" smtClean="0">
                  <a:solidFill>
                    <a:schemeClr val="bg1"/>
                  </a:solidFill>
                </a:rPr>
                <a:t>:</a:t>
              </a:r>
              <a:endParaRPr lang="fr-FR" dirty="0">
                <a:solidFill>
                  <a:schemeClr val="bg1"/>
                </a:solidFill>
              </a:endParaRPr>
            </a:p>
          </p:txBody>
        </p:sp>
        <p:graphicFrame>
          <p:nvGraphicFramePr>
            <p:cNvPr id="67" name="Graphique 66"/>
            <p:cNvGraphicFramePr/>
            <p:nvPr/>
          </p:nvGraphicFramePr>
          <p:xfrm>
            <a:off x="5364546" y="389466"/>
            <a:ext cx="3881051" cy="2201333"/>
          </p:xfrm>
          <a:graphic>
            <a:graphicData uri="http://schemas.openxmlformats.org/drawingml/2006/chart">
              <c:chart xmlns:c="http://schemas.openxmlformats.org/drawingml/2006/chart" xmlns:r="http://schemas.openxmlformats.org/officeDocument/2006/relationships" r:id="rId3"/>
            </a:graphicData>
          </a:graphic>
        </p:graphicFrame>
        <p:sp>
          <p:nvSpPr>
            <p:cNvPr id="68" name="ZoneTexte 67"/>
            <p:cNvSpPr txBox="1"/>
            <p:nvPr/>
          </p:nvSpPr>
          <p:spPr>
            <a:xfrm rot="20263326">
              <a:off x="5508368" y="2902626"/>
              <a:ext cx="555310" cy="201008"/>
            </a:xfrm>
            <a:prstGeom prst="rect">
              <a:avLst/>
            </a:prstGeom>
            <a:noFill/>
          </p:spPr>
          <p:txBody>
            <a:bodyPr wrap="square" rtlCol="0">
              <a:spAutoFit/>
            </a:bodyPr>
            <a:lstStyle/>
            <a:p>
              <a:pPr algn="ctr"/>
              <a:r>
                <a:rPr lang="fr-FR" sz="1400" b="1" dirty="0" smtClean="0">
                  <a:solidFill>
                    <a:schemeClr val="bg1"/>
                  </a:solidFill>
                </a:rPr>
                <a:t>(direct)</a:t>
              </a:r>
              <a:endParaRPr lang="fr-FR" sz="1400" dirty="0">
                <a:solidFill>
                  <a:schemeClr val="bg1"/>
                </a:solidFill>
              </a:endParaRPr>
            </a:p>
          </p:txBody>
        </p:sp>
      </p:grpSp>
      <p:sp>
        <p:nvSpPr>
          <p:cNvPr id="70" name="Rectangle 69"/>
          <p:cNvSpPr/>
          <p:nvPr/>
        </p:nvSpPr>
        <p:spPr>
          <a:xfrm>
            <a:off x="3962400" y="2590800"/>
            <a:ext cx="1693333" cy="2302933"/>
          </a:xfrm>
          <a:prstGeom prst="rect">
            <a:avLst/>
          </a:prstGeom>
          <a:noFill/>
          <a:ln w="53975" cap="flat" cmpd="sng" algn="ctr">
            <a:solidFill>
              <a:schemeClr val="bg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ZoneTexte 37"/>
          <p:cNvSpPr txBox="1"/>
          <p:nvPr/>
        </p:nvSpPr>
        <p:spPr>
          <a:xfrm>
            <a:off x="6477000" y="2009001"/>
            <a:ext cx="2608406" cy="276999"/>
          </a:xfrm>
          <a:prstGeom prst="rect">
            <a:avLst/>
          </a:prstGeom>
          <a:noFill/>
        </p:spPr>
        <p:txBody>
          <a:bodyPr wrap="none" rtlCol="0">
            <a:spAutoFit/>
          </a:bodyPr>
          <a:lstStyle/>
          <a:p>
            <a:r>
              <a:rPr lang="fr-FR" sz="1200" dirty="0" err="1" smtClean="0">
                <a:solidFill>
                  <a:schemeClr val="bg1"/>
                </a:solidFill>
              </a:rPr>
              <a:t>Adelman</a:t>
            </a:r>
            <a:r>
              <a:rPr lang="fr-FR" sz="1200" dirty="0" smtClean="0">
                <a:solidFill>
                  <a:schemeClr val="bg1"/>
                </a:solidFill>
              </a:rPr>
              <a:t> and Lis, Nat. </a:t>
            </a:r>
            <a:r>
              <a:rPr lang="fr-FR" sz="1200" dirty="0" err="1" smtClean="0">
                <a:solidFill>
                  <a:schemeClr val="bg1"/>
                </a:solidFill>
              </a:rPr>
              <a:t>rev</a:t>
            </a:r>
            <a:r>
              <a:rPr lang="fr-FR" sz="1200" dirty="0" smtClean="0">
                <a:solidFill>
                  <a:schemeClr val="bg1"/>
                </a:solidFill>
              </a:rPr>
              <a:t>. Genet, 2012 </a:t>
            </a:r>
            <a:endParaRPr lang="fr-FR" sz="1200" dirty="0">
              <a:solidFill>
                <a:schemeClr val="bg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23687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slide(fromBottom)">
                                      <p:cBhvr>
                                        <p:cTn id="7" dur="500"/>
                                        <p:tgtEl>
                                          <p:spTgt spid="18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70" grpId="0" animBg="1"/>
    </p:bld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34" name="Rectangle 33"/>
          <p:cNvSpPr/>
          <p:nvPr/>
        </p:nvSpPr>
        <p:spPr>
          <a:xfrm>
            <a:off x="1529631" y="823346"/>
            <a:ext cx="3240113" cy="282926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 name="Grouper 240"/>
          <p:cNvGrpSpPr/>
          <p:nvPr/>
        </p:nvGrpSpPr>
        <p:grpSpPr>
          <a:xfrm>
            <a:off x="2138208" y="1252037"/>
            <a:ext cx="1949740" cy="1463054"/>
            <a:chOff x="2984243" y="2623805"/>
            <a:chExt cx="1949740" cy="1463054"/>
          </a:xfrm>
        </p:grpSpPr>
        <p:grpSp>
          <p:nvGrpSpPr>
            <p:cNvPr id="3" name="Grouper 224"/>
            <p:cNvGrpSpPr/>
            <p:nvPr/>
          </p:nvGrpSpPr>
          <p:grpSpPr>
            <a:xfrm>
              <a:off x="2984243" y="2623805"/>
              <a:ext cx="1642785" cy="1068166"/>
              <a:chOff x="3060443" y="2522205"/>
              <a:chExt cx="1642785" cy="1068166"/>
            </a:xfrm>
          </p:grpSpPr>
          <p:sp>
            <p:nvSpPr>
              <p:cNvPr id="52" name="Freeform 42"/>
              <p:cNvSpPr>
                <a:spLocks/>
              </p:cNvSpPr>
              <p:nvPr/>
            </p:nvSpPr>
            <p:spPr bwMode="auto">
              <a:xfrm rot="11454637">
                <a:off x="4345316" y="2522205"/>
                <a:ext cx="357912" cy="842810"/>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53" name="Rectangle 70"/>
              <p:cNvSpPr>
                <a:spLocks/>
              </p:cNvSpPr>
              <p:nvPr/>
            </p:nvSpPr>
            <p:spPr bwMode="auto">
              <a:xfrm>
                <a:off x="3060443" y="2833133"/>
                <a:ext cx="938114" cy="246063"/>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a:solidFill>
                      <a:schemeClr val="bg1"/>
                    </a:solidFill>
                    <a:ea typeface="Arial" charset="0"/>
                    <a:cs typeface="Arial" charset="0"/>
                    <a:sym typeface="Arial" charset="0"/>
                  </a:rPr>
                  <a:t>DNA loops</a:t>
                </a:r>
              </a:p>
            </p:txBody>
          </p:sp>
          <p:sp>
            <p:nvSpPr>
              <p:cNvPr id="54" name="AutoShape 7"/>
              <p:cNvSpPr>
                <a:spLocks/>
              </p:cNvSpPr>
              <p:nvPr/>
            </p:nvSpPr>
            <p:spPr bwMode="auto">
              <a:xfrm>
                <a:off x="4279090" y="32420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55" name="AutoShape 7"/>
              <p:cNvSpPr>
                <a:spLocks/>
              </p:cNvSpPr>
              <p:nvPr/>
            </p:nvSpPr>
            <p:spPr bwMode="auto">
              <a:xfrm>
                <a:off x="4418790" y="32547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pic>
            <p:nvPicPr>
              <p:cNvPr id="56" name="Picture 68"/>
              <p:cNvPicPr>
                <a:picLocks noChangeAspect="1"/>
              </p:cNvPicPr>
              <p:nvPr/>
            </p:nvPicPr>
            <p:blipFill>
              <a:blip r:embed="rId2"/>
              <a:srcRect/>
              <a:stretch>
                <a:fillRect/>
              </a:stretch>
            </p:blipFill>
            <p:spPr bwMode="auto">
              <a:xfrm>
                <a:off x="3168161" y="3328433"/>
                <a:ext cx="1100138" cy="261938"/>
              </a:xfrm>
              <a:prstGeom prst="rect">
                <a:avLst/>
              </a:prstGeom>
              <a:noFill/>
              <a:ln w="9525">
                <a:noFill/>
                <a:miter lim="800000"/>
                <a:headEnd/>
                <a:tailEnd/>
              </a:ln>
            </p:spPr>
          </p:pic>
        </p:grpSp>
        <p:grpSp>
          <p:nvGrpSpPr>
            <p:cNvPr id="4" name="Group 1087"/>
            <p:cNvGrpSpPr>
              <a:grpSpLocks/>
            </p:cNvGrpSpPr>
            <p:nvPr/>
          </p:nvGrpSpPr>
          <p:grpSpPr bwMode="auto">
            <a:xfrm rot="16877770">
              <a:off x="3985147" y="2948945"/>
              <a:ext cx="389201" cy="231702"/>
              <a:chOff x="3599" y="1102"/>
              <a:chExt cx="385" cy="146"/>
            </a:xfrm>
          </p:grpSpPr>
          <p:grpSp>
            <p:nvGrpSpPr>
              <p:cNvPr id="5" name="Group 36"/>
              <p:cNvGrpSpPr>
                <a:grpSpLocks/>
              </p:cNvGrpSpPr>
              <p:nvPr/>
            </p:nvGrpSpPr>
            <p:grpSpPr bwMode="auto">
              <a:xfrm>
                <a:off x="3599" y="1102"/>
                <a:ext cx="286" cy="1"/>
                <a:chOff x="0" y="0"/>
                <a:chExt cx="391" cy="1"/>
              </a:xfrm>
            </p:grpSpPr>
            <p:sp>
              <p:nvSpPr>
                <p:cNvPr id="50"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51"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48"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49"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grpSp>
          <p:nvGrpSpPr>
            <p:cNvPr id="6" name="Group 1105"/>
            <p:cNvGrpSpPr>
              <a:grpSpLocks/>
            </p:cNvGrpSpPr>
            <p:nvPr/>
          </p:nvGrpSpPr>
          <p:grpSpPr bwMode="auto">
            <a:xfrm rot="2931981">
              <a:off x="4512465" y="3665341"/>
              <a:ext cx="611188" cy="231848"/>
              <a:chOff x="3599" y="1102"/>
              <a:chExt cx="385" cy="146"/>
            </a:xfrm>
          </p:grpSpPr>
          <p:grpSp>
            <p:nvGrpSpPr>
              <p:cNvPr id="7" name="Group 36"/>
              <p:cNvGrpSpPr>
                <a:grpSpLocks/>
              </p:cNvGrpSpPr>
              <p:nvPr/>
            </p:nvGrpSpPr>
            <p:grpSpPr bwMode="auto">
              <a:xfrm>
                <a:off x="3599" y="1102"/>
                <a:ext cx="286" cy="1"/>
                <a:chOff x="0" y="0"/>
                <a:chExt cx="391" cy="1"/>
              </a:xfrm>
            </p:grpSpPr>
            <p:sp>
              <p:nvSpPr>
                <p:cNvPr id="45"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46"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43"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44"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grpSp>
      <p:grpSp>
        <p:nvGrpSpPr>
          <p:cNvPr id="8" name="Grouper 62"/>
          <p:cNvGrpSpPr/>
          <p:nvPr/>
        </p:nvGrpSpPr>
        <p:grpSpPr>
          <a:xfrm>
            <a:off x="2363939" y="2428777"/>
            <a:ext cx="1292955" cy="453007"/>
            <a:chOff x="1133261" y="4249298"/>
            <a:chExt cx="1292955" cy="453007"/>
          </a:xfrm>
        </p:grpSpPr>
        <p:cxnSp>
          <p:nvCxnSpPr>
            <p:cNvPr id="57" name="Connecteur droit avec flèche 56"/>
            <p:cNvCxnSpPr/>
            <p:nvPr/>
          </p:nvCxnSpPr>
          <p:spPr>
            <a:xfrm>
              <a:off x="1777912" y="4249298"/>
              <a:ext cx="280533" cy="1588"/>
            </a:xfrm>
            <a:prstGeom prst="straightConnector1">
              <a:avLst/>
            </a:prstGeom>
            <a:ln w="34925"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8" name="Connecteur droit avec flèche 57"/>
            <p:cNvCxnSpPr/>
            <p:nvPr/>
          </p:nvCxnSpPr>
          <p:spPr>
            <a:xfrm rot="16200000" flipV="1">
              <a:off x="2185474" y="4276898"/>
              <a:ext cx="251033" cy="230450"/>
            </a:xfrm>
            <a:prstGeom prst="straightConnector1">
              <a:avLst/>
            </a:prstGeom>
            <a:ln w="34925" cap="flat" cmpd="sng" algn="ctr">
              <a:solidFill>
                <a:schemeClr val="bg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9" name="ZoneTexte 58"/>
            <p:cNvSpPr txBox="1"/>
            <p:nvPr/>
          </p:nvSpPr>
          <p:spPr>
            <a:xfrm>
              <a:off x="1133261" y="4332973"/>
              <a:ext cx="1078465" cy="369332"/>
            </a:xfrm>
            <a:prstGeom prst="rect">
              <a:avLst/>
            </a:prstGeom>
            <a:noFill/>
          </p:spPr>
          <p:txBody>
            <a:bodyPr wrap="none" rtlCol="0">
              <a:spAutoFit/>
            </a:bodyPr>
            <a:lstStyle/>
            <a:p>
              <a:r>
                <a:rPr lang="fr-FR" dirty="0" err="1" smtClean="0">
                  <a:solidFill>
                    <a:schemeClr val="bg1"/>
                  </a:solidFill>
                </a:rPr>
                <a:t>detection</a:t>
              </a:r>
              <a:endParaRPr lang="fr-FR" dirty="0">
                <a:solidFill>
                  <a:schemeClr val="bg1"/>
                </a:solidFill>
              </a:endParaRPr>
            </a:p>
          </p:txBody>
        </p:sp>
      </p:grpSp>
      <p:sp>
        <p:nvSpPr>
          <p:cNvPr id="36" name="AutoShape 7"/>
          <p:cNvSpPr>
            <a:spLocks/>
          </p:cNvSpPr>
          <p:nvPr/>
        </p:nvSpPr>
        <p:spPr bwMode="auto">
          <a:xfrm>
            <a:off x="3496556" y="2032864"/>
            <a:ext cx="160338" cy="214313"/>
          </a:xfrm>
          <a:prstGeom prst="triangle">
            <a:avLst>
              <a:gd name="adj" fmla="val 50000"/>
            </a:avLst>
          </a:prstGeom>
          <a:solidFill>
            <a:srgbClr val="0000FF"/>
          </a:solidFill>
          <a:ln w="19050">
            <a:solidFill>
              <a:schemeClr val="tx1"/>
            </a:solidFill>
            <a:miter lim="800000"/>
            <a:headEnd/>
            <a:tailEnd/>
          </a:ln>
        </p:spPr>
        <p:txBody>
          <a:bodyPr lIns="0" tIns="0" rIns="0" bIns="0">
            <a:prstTxWarp prst="textNoShape">
              <a:avLst/>
            </a:prstTxWarp>
          </a:bodyPr>
          <a:lstStyle/>
          <a:p>
            <a:endParaRPr lang="fr-FR" sz="1200"/>
          </a:p>
        </p:txBody>
      </p:sp>
      <p:grpSp>
        <p:nvGrpSpPr>
          <p:cNvPr id="9" name="Grouper 104"/>
          <p:cNvGrpSpPr/>
          <p:nvPr/>
        </p:nvGrpSpPr>
        <p:grpSpPr>
          <a:xfrm>
            <a:off x="1524000" y="3733024"/>
            <a:ext cx="3240113" cy="2829268"/>
            <a:chOff x="293322" y="3756276"/>
            <a:chExt cx="3240113" cy="2829268"/>
          </a:xfrm>
        </p:grpSpPr>
        <p:sp>
          <p:nvSpPr>
            <p:cNvPr id="37" name="Rectangle 36"/>
            <p:cNvSpPr/>
            <p:nvPr/>
          </p:nvSpPr>
          <p:spPr>
            <a:xfrm>
              <a:off x="293322" y="3756276"/>
              <a:ext cx="3240113" cy="282926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10" name="Grouper 240"/>
            <p:cNvGrpSpPr/>
            <p:nvPr/>
          </p:nvGrpSpPr>
          <p:grpSpPr>
            <a:xfrm>
              <a:off x="1009617" y="4404475"/>
              <a:ext cx="1842022" cy="1463054"/>
              <a:chOff x="3091961" y="2623805"/>
              <a:chExt cx="1842022" cy="1463054"/>
            </a:xfrm>
          </p:grpSpPr>
          <p:grpSp>
            <p:nvGrpSpPr>
              <p:cNvPr id="11" name="Grouper 224"/>
              <p:cNvGrpSpPr/>
              <p:nvPr/>
            </p:nvGrpSpPr>
            <p:grpSpPr>
              <a:xfrm>
                <a:off x="3091961" y="2623805"/>
                <a:ext cx="1535067" cy="1449657"/>
                <a:chOff x="3168161" y="2522205"/>
                <a:chExt cx="1535067" cy="1449657"/>
              </a:xfrm>
            </p:grpSpPr>
            <p:sp>
              <p:nvSpPr>
                <p:cNvPr id="73" name="Freeform 42"/>
                <p:cNvSpPr>
                  <a:spLocks/>
                </p:cNvSpPr>
                <p:nvPr/>
              </p:nvSpPr>
              <p:spPr bwMode="auto">
                <a:xfrm rot="11454637">
                  <a:off x="4345316" y="2522205"/>
                  <a:ext cx="357912" cy="842810"/>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74" name="Rectangle 70"/>
                <p:cNvSpPr>
                  <a:spLocks/>
                </p:cNvSpPr>
                <p:nvPr/>
              </p:nvSpPr>
              <p:spPr bwMode="auto">
                <a:xfrm>
                  <a:off x="3336024" y="3725641"/>
                  <a:ext cx="777215"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err="1" smtClean="0">
                      <a:solidFill>
                        <a:schemeClr val="bg1"/>
                      </a:solidFill>
                      <a:ea typeface="Arial" charset="0"/>
                      <a:cs typeface="Arial" charset="0"/>
                      <a:sym typeface="Arial" charset="0"/>
                    </a:rPr>
                    <a:t>ChIP-seq</a:t>
                  </a:r>
                  <a:endParaRPr lang="en-US" sz="1600" b="1" dirty="0">
                    <a:solidFill>
                      <a:schemeClr val="bg1"/>
                    </a:solidFill>
                    <a:ea typeface="Arial" charset="0"/>
                    <a:cs typeface="Arial" charset="0"/>
                    <a:sym typeface="Arial" charset="0"/>
                  </a:endParaRPr>
                </a:p>
              </p:txBody>
            </p:sp>
            <p:sp>
              <p:nvSpPr>
                <p:cNvPr id="75" name="AutoShape 7"/>
                <p:cNvSpPr>
                  <a:spLocks/>
                </p:cNvSpPr>
                <p:nvPr/>
              </p:nvSpPr>
              <p:spPr bwMode="auto">
                <a:xfrm>
                  <a:off x="4279090" y="32420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76" name="AutoShape 7"/>
                <p:cNvSpPr>
                  <a:spLocks/>
                </p:cNvSpPr>
                <p:nvPr/>
              </p:nvSpPr>
              <p:spPr bwMode="auto">
                <a:xfrm>
                  <a:off x="4418790" y="32547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pic>
              <p:nvPicPr>
                <p:cNvPr id="77" name="Picture 68"/>
                <p:cNvPicPr>
                  <a:picLocks noChangeAspect="1"/>
                </p:cNvPicPr>
                <p:nvPr/>
              </p:nvPicPr>
              <p:blipFill>
                <a:blip r:embed="rId2"/>
                <a:srcRect/>
                <a:stretch>
                  <a:fillRect/>
                </a:stretch>
              </p:blipFill>
              <p:spPr bwMode="auto">
                <a:xfrm>
                  <a:off x="3168161" y="3328433"/>
                  <a:ext cx="1100138" cy="261938"/>
                </a:xfrm>
                <a:prstGeom prst="rect">
                  <a:avLst/>
                </a:prstGeom>
                <a:noFill/>
                <a:ln w="9525">
                  <a:noFill/>
                  <a:miter lim="800000"/>
                  <a:headEnd/>
                  <a:tailEnd/>
                </a:ln>
              </p:spPr>
            </p:pic>
          </p:grpSp>
          <p:grpSp>
            <p:nvGrpSpPr>
              <p:cNvPr id="12" name="Group 1087"/>
              <p:cNvGrpSpPr>
                <a:grpSpLocks/>
              </p:cNvGrpSpPr>
              <p:nvPr/>
            </p:nvGrpSpPr>
            <p:grpSpPr bwMode="auto">
              <a:xfrm rot="16877770">
                <a:off x="3985147" y="2948945"/>
                <a:ext cx="389201" cy="231702"/>
                <a:chOff x="3599" y="1102"/>
                <a:chExt cx="385" cy="146"/>
              </a:xfrm>
            </p:grpSpPr>
            <p:grpSp>
              <p:nvGrpSpPr>
                <p:cNvPr id="13" name="Group 36"/>
                <p:cNvGrpSpPr>
                  <a:grpSpLocks/>
                </p:cNvGrpSpPr>
                <p:nvPr/>
              </p:nvGrpSpPr>
              <p:grpSpPr bwMode="auto">
                <a:xfrm>
                  <a:off x="3599" y="1102"/>
                  <a:ext cx="286" cy="1"/>
                  <a:chOff x="0" y="0"/>
                  <a:chExt cx="391" cy="1"/>
                </a:xfrm>
              </p:grpSpPr>
              <p:sp>
                <p:nvSpPr>
                  <p:cNvPr id="71"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72"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69"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70"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grpSp>
            <p:nvGrpSpPr>
              <p:cNvPr id="14" name="Group 1105"/>
              <p:cNvGrpSpPr>
                <a:grpSpLocks/>
              </p:cNvGrpSpPr>
              <p:nvPr/>
            </p:nvGrpSpPr>
            <p:grpSpPr bwMode="auto">
              <a:xfrm rot="2931981">
                <a:off x="4512465" y="3665341"/>
                <a:ext cx="611188" cy="231848"/>
                <a:chOff x="3599" y="1102"/>
                <a:chExt cx="385" cy="146"/>
              </a:xfrm>
            </p:grpSpPr>
            <p:grpSp>
              <p:nvGrpSpPr>
                <p:cNvPr id="15" name="Group 36"/>
                <p:cNvGrpSpPr>
                  <a:grpSpLocks/>
                </p:cNvGrpSpPr>
                <p:nvPr/>
              </p:nvGrpSpPr>
              <p:grpSpPr bwMode="auto">
                <a:xfrm>
                  <a:off x="3599" y="1102"/>
                  <a:ext cx="286" cy="1"/>
                  <a:chOff x="0" y="0"/>
                  <a:chExt cx="391" cy="1"/>
                </a:xfrm>
              </p:grpSpPr>
              <p:sp>
                <p:nvSpPr>
                  <p:cNvPr id="66"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67"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64"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65"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grpSp>
        <p:sp>
          <p:nvSpPr>
            <p:cNvPr id="82" name="AutoShape 7"/>
            <p:cNvSpPr>
              <a:spLocks/>
            </p:cNvSpPr>
            <p:nvPr/>
          </p:nvSpPr>
          <p:spPr bwMode="auto">
            <a:xfrm>
              <a:off x="2260247" y="5185302"/>
              <a:ext cx="160338" cy="214313"/>
            </a:xfrm>
            <a:prstGeom prst="triangle">
              <a:avLst>
                <a:gd name="adj" fmla="val 50000"/>
              </a:avLst>
            </a:prstGeom>
            <a:solidFill>
              <a:srgbClr val="0000FF"/>
            </a:solidFill>
            <a:ln w="19050">
              <a:solidFill>
                <a:schemeClr val="tx1"/>
              </a:solidFill>
              <a:miter lim="800000"/>
              <a:headEnd/>
              <a:tailEnd/>
            </a:ln>
          </p:spPr>
          <p:txBody>
            <a:bodyPr lIns="0" tIns="0" rIns="0" bIns="0">
              <a:prstTxWarp prst="textNoShape">
                <a:avLst/>
              </a:prstTxWarp>
            </a:bodyPr>
            <a:lstStyle/>
            <a:p>
              <a:endParaRPr lang="fr-FR" sz="1200"/>
            </a:p>
          </p:txBody>
        </p:sp>
        <p:grpSp>
          <p:nvGrpSpPr>
            <p:cNvPr id="16" name="Grouper 90"/>
            <p:cNvGrpSpPr/>
            <p:nvPr/>
          </p:nvGrpSpPr>
          <p:grpSpPr>
            <a:xfrm>
              <a:off x="1921852" y="5245466"/>
              <a:ext cx="349157" cy="375821"/>
              <a:chOff x="6787895" y="2484924"/>
              <a:chExt cx="183099" cy="171447"/>
            </a:xfrm>
          </p:grpSpPr>
          <p:sp>
            <p:nvSpPr>
              <p:cNvPr id="87" name="Line 79"/>
              <p:cNvSpPr>
                <a:spLocks noChangeShapeType="1"/>
              </p:cNvSpPr>
              <p:nvPr/>
            </p:nvSpPr>
            <p:spPr bwMode="auto">
              <a:xfrm flipV="1">
                <a:off x="6853512" y="2484924"/>
                <a:ext cx="0" cy="79375"/>
              </a:xfrm>
              <a:prstGeom prst="line">
                <a:avLst/>
              </a:prstGeom>
              <a:noFill/>
              <a:ln w="34925">
                <a:solidFill>
                  <a:schemeClr val="bg1"/>
                </a:solidFill>
                <a:round/>
                <a:headEnd/>
                <a:tailEnd/>
              </a:ln>
            </p:spPr>
            <p:txBody>
              <a:bodyPr wrap="none">
                <a:prstTxWarp prst="textNoShape">
                  <a:avLst/>
                </a:prstTxWarp>
              </a:bodyPr>
              <a:lstStyle/>
              <a:p>
                <a:endParaRPr lang="fr-FR"/>
              </a:p>
            </p:txBody>
          </p:sp>
          <p:sp>
            <p:nvSpPr>
              <p:cNvPr id="88" name="Line 77"/>
              <p:cNvSpPr>
                <a:spLocks noChangeShapeType="1"/>
              </p:cNvSpPr>
              <p:nvPr/>
            </p:nvSpPr>
            <p:spPr bwMode="auto">
              <a:xfrm flipV="1">
                <a:off x="6796360" y="2576996"/>
                <a:ext cx="73025" cy="79375"/>
              </a:xfrm>
              <a:prstGeom prst="line">
                <a:avLst/>
              </a:prstGeom>
              <a:noFill/>
              <a:ln w="34925">
                <a:solidFill>
                  <a:schemeClr val="bg1"/>
                </a:solidFill>
                <a:round/>
                <a:headEnd/>
                <a:tailEnd/>
              </a:ln>
            </p:spPr>
            <p:txBody>
              <a:bodyPr wrap="none">
                <a:prstTxWarp prst="textNoShape">
                  <a:avLst/>
                </a:prstTxWarp>
              </a:bodyPr>
              <a:lstStyle/>
              <a:p>
                <a:endParaRPr lang="fr-FR"/>
              </a:p>
            </p:txBody>
          </p:sp>
          <p:sp>
            <p:nvSpPr>
              <p:cNvPr id="89" name="Line 78"/>
              <p:cNvSpPr>
                <a:spLocks noChangeShapeType="1"/>
              </p:cNvSpPr>
              <p:nvPr/>
            </p:nvSpPr>
            <p:spPr bwMode="auto">
              <a:xfrm>
                <a:off x="6861457" y="2584937"/>
                <a:ext cx="109537" cy="0"/>
              </a:xfrm>
              <a:prstGeom prst="line">
                <a:avLst/>
              </a:prstGeom>
              <a:noFill/>
              <a:ln w="34925">
                <a:solidFill>
                  <a:schemeClr val="bg1"/>
                </a:solidFill>
                <a:round/>
                <a:headEnd/>
                <a:tailEnd/>
              </a:ln>
            </p:spPr>
            <p:txBody>
              <a:bodyPr wrap="none">
                <a:prstTxWarp prst="textNoShape">
                  <a:avLst/>
                </a:prstTxWarp>
              </a:bodyPr>
              <a:lstStyle/>
              <a:p>
                <a:endParaRPr lang="fr-FR"/>
              </a:p>
            </p:txBody>
          </p:sp>
          <p:sp>
            <p:nvSpPr>
              <p:cNvPr id="90" name="Line 77"/>
              <p:cNvSpPr>
                <a:spLocks noChangeShapeType="1"/>
              </p:cNvSpPr>
              <p:nvPr/>
            </p:nvSpPr>
            <p:spPr bwMode="auto">
              <a:xfrm flipV="1">
                <a:off x="6787895" y="2549479"/>
                <a:ext cx="71438" cy="77788"/>
              </a:xfrm>
              <a:prstGeom prst="line">
                <a:avLst/>
              </a:prstGeom>
              <a:noFill/>
              <a:ln w="34925">
                <a:solidFill>
                  <a:schemeClr val="bg1"/>
                </a:solidFill>
                <a:round/>
                <a:headEnd/>
                <a:tailEnd/>
              </a:ln>
            </p:spPr>
            <p:txBody>
              <a:bodyPr wrap="none">
                <a:prstTxWarp prst="textNoShape">
                  <a:avLst/>
                </a:prstTxWarp>
              </a:bodyPr>
              <a:lstStyle/>
              <a:p>
                <a:endParaRPr lang="fr-FR"/>
              </a:p>
            </p:txBody>
          </p:sp>
        </p:grpSp>
        <p:sp>
          <p:nvSpPr>
            <p:cNvPr id="95" name="Oval 1187"/>
            <p:cNvSpPr>
              <a:spLocks noChangeArrowheads="1"/>
            </p:cNvSpPr>
            <p:nvPr/>
          </p:nvSpPr>
          <p:spPr bwMode="auto">
            <a:xfrm>
              <a:off x="2082844" y="5012629"/>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cxnSp>
        <p:nvCxnSpPr>
          <p:cNvPr id="97" name="Connecteur droit avec flèche 96"/>
          <p:cNvCxnSpPr/>
          <p:nvPr/>
        </p:nvCxnSpPr>
        <p:spPr>
          <a:xfrm rot="10800000" flipV="1">
            <a:off x="3744519" y="4844952"/>
            <a:ext cx="285396" cy="236667"/>
          </a:xfrm>
          <a:prstGeom prst="straightConnector1">
            <a:avLst/>
          </a:prstGeom>
          <a:ln w="57150" cap="flat" cmpd="sng" algn="ctr">
            <a:solidFill>
              <a:srgbClr val="0000FF"/>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4" name="Oval 163"/>
          <p:cNvSpPr>
            <a:spLocks noChangeArrowheads="1"/>
          </p:cNvSpPr>
          <p:nvPr/>
        </p:nvSpPr>
        <p:spPr bwMode="auto">
          <a:xfrm>
            <a:off x="3470331" y="5044047"/>
            <a:ext cx="271463" cy="217488"/>
          </a:xfrm>
          <a:prstGeom prst="ellipse">
            <a:avLst/>
          </a:prstGeom>
          <a:solidFill>
            <a:srgbClr val="0000FF"/>
          </a:solidFill>
          <a:ln w="9525">
            <a:solidFill>
              <a:schemeClr val="tx1"/>
            </a:solidFill>
            <a:round/>
            <a:headEnd/>
            <a:tailEnd/>
          </a:ln>
        </p:spPr>
        <p:txBody>
          <a:bodyPr wrap="none">
            <a:prstTxWarp prst="textNoShape">
              <a:avLst/>
            </a:prstTxWarp>
          </a:bodyPr>
          <a:lstStyle/>
          <a:p>
            <a:endParaRPr lang="fr-FR"/>
          </a:p>
        </p:txBody>
      </p:sp>
      <p:sp>
        <p:nvSpPr>
          <p:cNvPr id="60" name="ZoneTexte 59"/>
          <p:cNvSpPr txBox="1"/>
          <p:nvPr/>
        </p:nvSpPr>
        <p:spPr>
          <a:xfrm>
            <a:off x="2147882" y="3834824"/>
            <a:ext cx="2347918" cy="584776"/>
          </a:xfrm>
          <a:prstGeom prst="rect">
            <a:avLst/>
          </a:prstGeom>
          <a:noFill/>
        </p:spPr>
        <p:txBody>
          <a:bodyPr wrap="none" rtlCol="0">
            <a:spAutoFit/>
          </a:bodyPr>
          <a:lstStyle/>
          <a:p>
            <a:pPr algn="ctr" defTabSz="457200"/>
            <a:r>
              <a:rPr lang="fr-FR" sz="1600" b="1" dirty="0" err="1" smtClean="0">
                <a:solidFill>
                  <a:prstClr val="white"/>
                </a:solidFill>
              </a:rPr>
              <a:t>ChIP-indirect</a:t>
            </a:r>
            <a:r>
              <a:rPr lang="fr-FR" sz="1600" b="1" dirty="0" smtClean="0">
                <a:solidFill>
                  <a:prstClr val="white"/>
                </a:solidFill>
              </a:rPr>
              <a:t> </a:t>
            </a:r>
            <a:r>
              <a:rPr lang="fr-FR" sz="1600" b="1" dirty="0" err="1" smtClean="0">
                <a:solidFill>
                  <a:prstClr val="white"/>
                </a:solidFill>
              </a:rPr>
              <a:t>peaks</a:t>
            </a:r>
            <a:r>
              <a:rPr lang="fr-FR" sz="1600" b="1" dirty="0" smtClean="0">
                <a:solidFill>
                  <a:prstClr val="white"/>
                </a:solidFill>
              </a:rPr>
              <a:t> </a:t>
            </a:r>
          </a:p>
          <a:p>
            <a:pPr algn="ctr" defTabSz="457200"/>
            <a:r>
              <a:rPr lang="fr-FR" sz="1600" b="1" dirty="0" err="1" smtClean="0">
                <a:solidFill>
                  <a:prstClr val="white"/>
                </a:solidFill>
              </a:rPr>
              <a:t>highlight</a:t>
            </a:r>
            <a:r>
              <a:rPr lang="fr-FR" sz="1600" b="1" dirty="0" smtClean="0">
                <a:solidFill>
                  <a:prstClr val="white"/>
                </a:solidFill>
              </a:rPr>
              <a:t> </a:t>
            </a:r>
            <a:r>
              <a:rPr lang="fr-FR" sz="1600" b="1" dirty="0" err="1" smtClean="0">
                <a:solidFill>
                  <a:prstClr val="white"/>
                </a:solidFill>
              </a:rPr>
              <a:t>functional</a:t>
            </a:r>
            <a:r>
              <a:rPr lang="fr-FR" sz="1600" b="1" dirty="0" smtClean="0">
                <a:solidFill>
                  <a:prstClr val="white"/>
                </a:solidFill>
              </a:rPr>
              <a:t> </a:t>
            </a:r>
            <a:r>
              <a:rPr lang="fr-FR" sz="1600" b="1" dirty="0" err="1" smtClean="0">
                <a:solidFill>
                  <a:prstClr val="white"/>
                </a:solidFill>
              </a:rPr>
              <a:t>loops</a:t>
            </a:r>
            <a:r>
              <a:rPr lang="fr-FR" sz="1600" b="1" dirty="0" smtClean="0">
                <a:solidFill>
                  <a:prstClr val="white"/>
                </a:solidFill>
              </a:rPr>
              <a:t> </a:t>
            </a:r>
          </a:p>
        </p:txBody>
      </p:sp>
      <p:cxnSp>
        <p:nvCxnSpPr>
          <p:cNvPr id="63" name="Connecteur droit 62"/>
          <p:cNvCxnSpPr/>
          <p:nvPr/>
        </p:nvCxnSpPr>
        <p:spPr>
          <a:xfrm rot="16200000" flipH="1">
            <a:off x="3594057" y="2280644"/>
            <a:ext cx="790271" cy="68947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8" name="Connecteur droit 67"/>
          <p:cNvCxnSpPr/>
          <p:nvPr/>
        </p:nvCxnSpPr>
        <p:spPr>
          <a:xfrm rot="16200000" flipH="1">
            <a:off x="3577124" y="5404846"/>
            <a:ext cx="790271" cy="68947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8" name="ZoneTexte 4"/>
          <p:cNvSpPr txBox="1">
            <a:spLocks noChangeArrowheads="1"/>
          </p:cNvSpPr>
          <p:nvPr/>
        </p:nvSpPr>
        <p:spPr bwMode="auto">
          <a:xfrm>
            <a:off x="1366074" y="260648"/>
            <a:ext cx="6787326" cy="461665"/>
          </a:xfrm>
          <a:prstGeom prst="rect">
            <a:avLst/>
          </a:prstGeom>
          <a:solidFill>
            <a:schemeClr val="accent1">
              <a:lumMod val="20000"/>
              <a:lumOff val="80000"/>
            </a:schemeClr>
          </a:solidFill>
          <a:ln w="9525">
            <a:solidFill>
              <a:schemeClr val="tx2"/>
            </a:solidFill>
            <a:miter lim="800000"/>
            <a:headEnd/>
            <a:tailEnd/>
          </a:ln>
        </p:spPr>
        <p:txBody>
          <a:bodyPr wrap="square">
            <a:spAutoFit/>
          </a:bodyPr>
          <a:lstStyle/>
          <a:p>
            <a:pPr algn="ctr"/>
            <a:r>
              <a:rPr lang="fr-FR" sz="2400" b="1" dirty="0" smtClean="0">
                <a:solidFill>
                  <a:schemeClr val="tx1"/>
                </a:solidFill>
                <a:latin typeface="Arial" panose="020B0604020202020204" pitchFamily="34" charset="0"/>
                <a:cs typeface="Arial" panose="020B0604020202020204" pitchFamily="34" charset="0"/>
              </a:rPr>
              <a:t>CONCLUSIONS &amp; PERSPECTIVES / PART I</a:t>
            </a:r>
            <a:endParaRPr lang="fr-FR" sz="2400" b="1" dirty="0">
              <a:solidFill>
                <a:schemeClr val="tx1"/>
              </a:solidFill>
              <a:latin typeface="Arial" panose="020B0604020202020204" pitchFamily="34" charset="0"/>
              <a:cs typeface="Arial" panose="020B0604020202020204" pitchFamily="34" charset="0"/>
            </a:endParaRPr>
          </a:p>
        </p:txBody>
      </p:sp>
      <p:pic>
        <p:nvPicPr>
          <p:cNvPr id="61" name="Image 60"/>
          <p:cNvPicPr>
            <a:picLocks noChangeAspect="1"/>
          </p:cNvPicPr>
          <p:nvPr/>
        </p:nvPicPr>
        <p:blipFill>
          <a:blip r:embed="rId3"/>
          <a:stretch>
            <a:fillRect/>
          </a:stretch>
        </p:blipFill>
        <p:spPr>
          <a:xfrm>
            <a:off x="5067236" y="837559"/>
            <a:ext cx="2942147" cy="2837538"/>
          </a:xfrm>
          <a:prstGeom prst="rect">
            <a:avLst/>
          </a:prstGeom>
        </p:spPr>
      </p:pic>
      <p:grpSp>
        <p:nvGrpSpPr>
          <p:cNvPr id="17" name="Grouper 82"/>
          <p:cNvGrpSpPr/>
          <p:nvPr/>
        </p:nvGrpSpPr>
        <p:grpSpPr>
          <a:xfrm>
            <a:off x="4800600" y="3733800"/>
            <a:ext cx="4089331" cy="2819400"/>
            <a:chOff x="4800600" y="3733800"/>
            <a:chExt cx="4089331" cy="2819400"/>
          </a:xfrm>
        </p:grpSpPr>
        <p:grpSp>
          <p:nvGrpSpPr>
            <p:cNvPr id="18" name="Grouper 61"/>
            <p:cNvGrpSpPr/>
            <p:nvPr/>
          </p:nvGrpSpPr>
          <p:grpSpPr>
            <a:xfrm>
              <a:off x="5416577" y="3733800"/>
              <a:ext cx="2279623" cy="2322731"/>
              <a:chOff x="1219200" y="1030069"/>
              <a:chExt cx="2279623" cy="2322731"/>
            </a:xfrm>
          </p:grpSpPr>
          <p:sp>
            <p:nvSpPr>
              <p:cNvPr id="79" name="ZoneTexte 78"/>
              <p:cNvSpPr txBox="1"/>
              <p:nvPr/>
            </p:nvSpPr>
            <p:spPr>
              <a:xfrm>
                <a:off x="1488187" y="1030069"/>
                <a:ext cx="1864613" cy="646331"/>
              </a:xfrm>
              <a:prstGeom prst="rect">
                <a:avLst/>
              </a:prstGeom>
              <a:noFill/>
            </p:spPr>
            <p:txBody>
              <a:bodyPr wrap="none" rtlCol="0">
                <a:spAutoFit/>
              </a:bodyPr>
              <a:lstStyle/>
              <a:p>
                <a:pPr algn="ctr"/>
                <a:r>
                  <a:rPr lang="fr-FR" dirty="0" err="1" smtClean="0">
                    <a:solidFill>
                      <a:schemeClr val="bg1"/>
                    </a:solidFill>
                  </a:rPr>
                  <a:t>Clustering</a:t>
                </a:r>
                <a:r>
                  <a:rPr lang="fr-FR" dirty="0" smtClean="0">
                    <a:solidFill>
                      <a:schemeClr val="bg1"/>
                    </a:solidFill>
                  </a:rPr>
                  <a:t> of </a:t>
                </a:r>
              </a:p>
              <a:p>
                <a:pPr algn="ctr"/>
                <a:r>
                  <a:rPr lang="fr-FR" dirty="0" err="1" smtClean="0">
                    <a:solidFill>
                      <a:schemeClr val="bg1"/>
                    </a:solidFill>
                  </a:rPr>
                  <a:t>replication</a:t>
                </a:r>
                <a:r>
                  <a:rPr lang="fr-FR" dirty="0" smtClean="0">
                    <a:solidFill>
                      <a:schemeClr val="bg1"/>
                    </a:solidFill>
                  </a:rPr>
                  <a:t> </a:t>
                </a:r>
                <a:r>
                  <a:rPr lang="fr-FR" dirty="0" err="1" smtClean="0">
                    <a:solidFill>
                      <a:schemeClr val="bg1"/>
                    </a:solidFill>
                  </a:rPr>
                  <a:t>origins</a:t>
                </a:r>
                <a:endParaRPr lang="fr-FR" dirty="0"/>
              </a:p>
            </p:txBody>
          </p:sp>
          <p:pic>
            <p:nvPicPr>
              <p:cNvPr id="80" name="Image 79"/>
              <p:cNvPicPr>
                <a:picLocks noChangeAspect="1"/>
              </p:cNvPicPr>
              <p:nvPr/>
            </p:nvPicPr>
            <p:blipFill>
              <a:blip r:embed="rId4"/>
              <a:stretch>
                <a:fillRect/>
              </a:stretch>
            </p:blipFill>
            <p:spPr>
              <a:xfrm>
                <a:off x="1219200" y="1674641"/>
                <a:ext cx="2279623" cy="1678159"/>
              </a:xfrm>
              <a:prstGeom prst="rect">
                <a:avLst/>
              </a:prstGeom>
            </p:spPr>
          </p:pic>
        </p:grpSp>
        <p:sp>
          <p:nvSpPr>
            <p:cNvPr id="81" name="ZoneTexte 80"/>
            <p:cNvSpPr txBox="1"/>
            <p:nvPr/>
          </p:nvSpPr>
          <p:spPr>
            <a:xfrm>
              <a:off x="4800600" y="6122313"/>
              <a:ext cx="4089331" cy="430887"/>
            </a:xfrm>
            <a:prstGeom prst="rect">
              <a:avLst/>
            </a:prstGeom>
            <a:noFill/>
          </p:spPr>
          <p:txBody>
            <a:bodyPr wrap="none" rtlCol="0">
              <a:spAutoFit/>
            </a:bodyPr>
            <a:lstStyle/>
            <a:p>
              <a:r>
                <a:rPr lang="fr-FR" sz="1100" b="1" dirty="0" smtClean="0">
                  <a:solidFill>
                    <a:schemeClr val="bg1"/>
                  </a:solidFill>
                </a:rPr>
                <a:t>Humbert, Martin, Micas, </a:t>
              </a:r>
              <a:r>
                <a:rPr lang="fr-FR" sz="1100" b="1" dirty="0" err="1" smtClean="0">
                  <a:solidFill>
                    <a:schemeClr val="bg1"/>
                  </a:solidFill>
                </a:rPr>
                <a:t>Lhoumaud</a:t>
              </a:r>
              <a:r>
                <a:rPr lang="fr-FR" sz="1100" b="1" dirty="0" smtClean="0">
                  <a:solidFill>
                    <a:schemeClr val="bg1"/>
                  </a:solidFill>
                </a:rPr>
                <a:t>, </a:t>
              </a:r>
              <a:r>
                <a:rPr lang="fr-FR" sz="1100" b="1" dirty="0" err="1" smtClean="0">
                  <a:solidFill>
                    <a:schemeClr val="bg1"/>
                  </a:solidFill>
                </a:rPr>
                <a:t>Cucchi</a:t>
              </a:r>
              <a:r>
                <a:rPr lang="fr-FR" sz="1100" b="1" dirty="0" smtClean="0">
                  <a:solidFill>
                    <a:schemeClr val="bg1"/>
                  </a:solidFill>
                </a:rPr>
                <a:t>, Lacroix and Cuvier </a:t>
              </a:r>
            </a:p>
            <a:p>
              <a:r>
                <a:rPr lang="fr-FR" sz="1100" b="1" dirty="0" err="1" smtClean="0">
                  <a:solidFill>
                    <a:schemeClr val="bg1"/>
                  </a:solidFill>
                </a:rPr>
                <a:t>Transcription-coupled</a:t>
              </a:r>
              <a:r>
                <a:rPr lang="fr-FR" sz="1100" b="1" dirty="0" smtClean="0">
                  <a:solidFill>
                    <a:schemeClr val="bg1"/>
                  </a:solidFill>
                </a:rPr>
                <a:t> </a:t>
              </a:r>
              <a:r>
                <a:rPr lang="fr-FR" sz="1100" b="1" dirty="0" err="1" smtClean="0">
                  <a:solidFill>
                    <a:schemeClr val="bg1"/>
                  </a:solidFill>
                </a:rPr>
                <a:t>clustering</a:t>
              </a:r>
              <a:r>
                <a:rPr lang="fr-FR" sz="1100" b="1" dirty="0" smtClean="0">
                  <a:solidFill>
                    <a:schemeClr val="bg1"/>
                  </a:solidFill>
                </a:rPr>
                <a:t> of </a:t>
              </a:r>
              <a:r>
                <a:rPr lang="fr-FR" sz="1100" b="1" dirty="0" err="1" smtClean="0">
                  <a:solidFill>
                    <a:schemeClr val="bg1"/>
                  </a:solidFill>
                </a:rPr>
                <a:t>Replication</a:t>
              </a:r>
              <a:r>
                <a:rPr lang="fr-FR" sz="1100" b="1" dirty="0" smtClean="0">
                  <a:solidFill>
                    <a:schemeClr val="bg1"/>
                  </a:solidFill>
                </a:rPr>
                <a:t> </a:t>
              </a:r>
              <a:r>
                <a:rPr lang="fr-FR" sz="1100" b="1" dirty="0" err="1" smtClean="0">
                  <a:solidFill>
                    <a:schemeClr val="bg1"/>
                  </a:solidFill>
                </a:rPr>
                <a:t>origins</a:t>
              </a:r>
              <a:r>
                <a:rPr lang="fr-FR" sz="1100" b="1" dirty="0" smtClean="0">
                  <a:solidFill>
                    <a:schemeClr val="bg1"/>
                  </a:solidFill>
                </a:rPr>
                <a:t>. </a:t>
              </a:r>
              <a:r>
                <a:rPr lang="fr-FR" sz="1100" b="1" i="1" dirty="0" smtClean="0">
                  <a:solidFill>
                    <a:schemeClr val="bg1"/>
                  </a:solidFill>
                </a:rPr>
                <a:t>MS in </a:t>
              </a:r>
              <a:r>
                <a:rPr lang="fr-FR" sz="1100" b="1" i="1" dirty="0" err="1" smtClean="0">
                  <a:solidFill>
                    <a:schemeClr val="bg1"/>
                  </a:solidFill>
                </a:rPr>
                <a:t>prep</a:t>
              </a:r>
              <a:r>
                <a:rPr lang="fr-FR" sz="1100" b="1" i="1" dirty="0" smtClean="0">
                  <a:solidFill>
                    <a:schemeClr val="bg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93" name="ZoneTexte 92"/>
          <p:cNvSpPr txBox="1"/>
          <p:nvPr/>
        </p:nvSpPr>
        <p:spPr>
          <a:xfrm>
            <a:off x="2362200" y="304800"/>
            <a:ext cx="5305208" cy="461665"/>
          </a:xfrm>
          <a:prstGeom prst="rect">
            <a:avLst/>
          </a:prstGeom>
          <a:noFill/>
        </p:spPr>
        <p:txBody>
          <a:bodyPr wrap="none" rtlCol="0">
            <a:spAutoFit/>
          </a:bodyPr>
          <a:lstStyle/>
          <a:p>
            <a:pPr algn="ctr" defTabSz="457200"/>
            <a:r>
              <a:rPr lang="fr-FR" sz="2400" b="1" dirty="0" smtClean="0">
                <a:solidFill>
                  <a:prstClr val="white"/>
                </a:solidFill>
              </a:rPr>
              <a:t>Model for </a:t>
            </a:r>
            <a:r>
              <a:rPr lang="fr-FR" sz="2400" b="1" dirty="0" err="1" smtClean="0">
                <a:solidFill>
                  <a:prstClr val="white"/>
                </a:solidFill>
              </a:rPr>
              <a:t>insulator-based</a:t>
            </a:r>
            <a:r>
              <a:rPr lang="fr-FR" sz="2400" b="1" dirty="0" smtClean="0">
                <a:solidFill>
                  <a:prstClr val="white"/>
                </a:solidFill>
              </a:rPr>
              <a:t> DNA looping </a:t>
            </a:r>
          </a:p>
        </p:txBody>
      </p:sp>
      <p:grpSp>
        <p:nvGrpSpPr>
          <p:cNvPr id="2" name="Grouper 57"/>
          <p:cNvGrpSpPr/>
          <p:nvPr/>
        </p:nvGrpSpPr>
        <p:grpSpPr>
          <a:xfrm>
            <a:off x="3048000" y="1524000"/>
            <a:ext cx="2032319" cy="2355704"/>
            <a:chOff x="1741470" y="2372327"/>
            <a:chExt cx="2032319" cy="2355704"/>
          </a:xfrm>
        </p:grpSpPr>
        <p:grpSp>
          <p:nvGrpSpPr>
            <p:cNvPr id="3" name="Grouper 224"/>
            <p:cNvGrpSpPr/>
            <p:nvPr/>
          </p:nvGrpSpPr>
          <p:grpSpPr>
            <a:xfrm>
              <a:off x="1741470" y="2372327"/>
              <a:ext cx="1856647" cy="1634352"/>
              <a:chOff x="3168161" y="1956019"/>
              <a:chExt cx="1856647" cy="1634352"/>
            </a:xfrm>
          </p:grpSpPr>
          <p:sp>
            <p:nvSpPr>
              <p:cNvPr id="18" name="Freeform 42"/>
              <p:cNvSpPr>
                <a:spLocks/>
              </p:cNvSpPr>
              <p:nvPr/>
            </p:nvSpPr>
            <p:spPr bwMode="auto">
              <a:xfrm rot="11804957">
                <a:off x="4333147" y="1956019"/>
                <a:ext cx="691661" cy="1504435"/>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pPr defTabSz="457200"/>
                <a:endParaRPr lang="fr-FR">
                  <a:solidFill>
                    <a:prstClr val="black"/>
                  </a:solidFill>
                </a:endParaRPr>
              </a:p>
            </p:txBody>
          </p:sp>
          <p:sp>
            <p:nvSpPr>
              <p:cNvPr id="19" name="AutoShape 7"/>
              <p:cNvSpPr>
                <a:spLocks/>
              </p:cNvSpPr>
              <p:nvPr/>
            </p:nvSpPr>
            <p:spPr bwMode="auto">
              <a:xfrm>
                <a:off x="4266390" y="3292812"/>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pic>
            <p:nvPicPr>
              <p:cNvPr id="21" name="Picture 68"/>
              <p:cNvPicPr>
                <a:picLocks noChangeAspect="1"/>
              </p:cNvPicPr>
              <p:nvPr/>
            </p:nvPicPr>
            <p:blipFill>
              <a:blip r:embed="rId2"/>
              <a:srcRect/>
              <a:stretch>
                <a:fillRect/>
              </a:stretch>
            </p:blipFill>
            <p:spPr bwMode="auto">
              <a:xfrm>
                <a:off x="3168161" y="3328433"/>
                <a:ext cx="1100138" cy="261938"/>
              </a:xfrm>
              <a:prstGeom prst="rect">
                <a:avLst/>
              </a:prstGeom>
              <a:noFill/>
              <a:ln w="9525">
                <a:noFill/>
                <a:miter lim="800000"/>
                <a:headEnd/>
                <a:tailEnd/>
              </a:ln>
            </p:spPr>
          </p:pic>
        </p:grpSp>
        <p:grpSp>
          <p:nvGrpSpPr>
            <p:cNvPr id="4" name="Group 1087"/>
            <p:cNvGrpSpPr>
              <a:grpSpLocks/>
            </p:cNvGrpSpPr>
            <p:nvPr/>
          </p:nvGrpSpPr>
          <p:grpSpPr bwMode="auto">
            <a:xfrm rot="16877770">
              <a:off x="2584774" y="3110824"/>
              <a:ext cx="388189" cy="231702"/>
              <a:chOff x="3738" y="1052"/>
              <a:chExt cx="384" cy="146"/>
            </a:xfrm>
          </p:grpSpPr>
          <p:grpSp>
            <p:nvGrpSpPr>
              <p:cNvPr id="5" name="Group 36"/>
              <p:cNvGrpSpPr>
                <a:grpSpLocks/>
              </p:cNvGrpSpPr>
              <p:nvPr/>
            </p:nvGrpSpPr>
            <p:grpSpPr bwMode="auto">
              <a:xfrm>
                <a:off x="3738" y="1052"/>
                <a:ext cx="312" cy="6"/>
                <a:chOff x="191" y="-50"/>
                <a:chExt cx="429" cy="6"/>
              </a:xfrm>
            </p:grpSpPr>
            <p:sp>
              <p:nvSpPr>
                <p:cNvPr id="16" name="Line 37"/>
                <p:cNvSpPr>
                  <a:spLocks noChangeShapeType="1"/>
                </p:cNvSpPr>
                <p:nvPr/>
              </p:nvSpPr>
              <p:spPr bwMode="auto">
                <a:xfrm>
                  <a:off x="282" y="-45"/>
                  <a:ext cx="338" cy="1"/>
                </a:xfrm>
                <a:prstGeom prst="line">
                  <a:avLst/>
                </a:prstGeom>
                <a:noFill/>
                <a:ln w="34925">
                  <a:solidFill>
                    <a:srgbClr val="FF000C"/>
                  </a:solidFill>
                  <a:round/>
                  <a:headEnd/>
                  <a:tailEnd type="triangle" w="lg" len="med"/>
                </a:ln>
              </p:spPr>
              <p:txBody>
                <a:bodyPr lIns="0" tIns="0" rIns="0" bIns="0">
                  <a:prstTxWarp prst="textNoShape">
                    <a:avLst/>
                  </a:prstTxWarp>
                </a:bodyPr>
                <a:lstStyle/>
                <a:p>
                  <a:pPr defTabSz="457200"/>
                  <a:endParaRPr lang="fr-FR">
                    <a:solidFill>
                      <a:prstClr val="black"/>
                    </a:solidFill>
                  </a:endParaRPr>
                </a:p>
              </p:txBody>
            </p:sp>
            <p:sp>
              <p:nvSpPr>
                <p:cNvPr id="17" name="Line 38"/>
                <p:cNvSpPr>
                  <a:spLocks noChangeShapeType="1"/>
                </p:cNvSpPr>
                <p:nvPr/>
              </p:nvSpPr>
              <p:spPr bwMode="auto">
                <a:xfrm>
                  <a:off x="191" y="-50"/>
                  <a:ext cx="337" cy="1"/>
                </a:xfrm>
                <a:prstGeom prst="line">
                  <a:avLst/>
                </a:prstGeom>
                <a:noFill/>
                <a:ln w="34925">
                  <a:solidFill>
                    <a:srgbClr val="FF000C"/>
                  </a:solidFill>
                  <a:round/>
                  <a:headEnd/>
                  <a:tailEnd/>
                </a:ln>
              </p:spPr>
              <p:txBody>
                <a:bodyPr lIns="0" tIns="0" rIns="0" bIns="0">
                  <a:prstTxWarp prst="textNoShape">
                    <a:avLst/>
                  </a:prstTxWarp>
                </a:bodyPr>
                <a:lstStyle/>
                <a:p>
                  <a:pPr defTabSz="457200"/>
                  <a:endParaRPr lang="fr-FR">
                    <a:solidFill>
                      <a:prstClr val="black"/>
                    </a:solidFill>
                  </a:endParaRPr>
                </a:p>
              </p:txBody>
            </p:sp>
          </p:grpSp>
          <p:sp>
            <p:nvSpPr>
              <p:cNvPr id="14" name="Line 42"/>
              <p:cNvSpPr>
                <a:spLocks noChangeShapeType="1"/>
              </p:cNvSpPr>
              <p:nvPr/>
            </p:nvSpPr>
            <p:spPr bwMode="auto">
              <a:xfrm>
                <a:off x="3752" y="1054"/>
                <a:ext cx="0" cy="144"/>
              </a:xfrm>
              <a:prstGeom prst="line">
                <a:avLst/>
              </a:prstGeom>
              <a:noFill/>
              <a:ln w="4445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sp>
            <p:nvSpPr>
              <p:cNvPr id="15" name="Line 43"/>
              <p:cNvSpPr>
                <a:spLocks noChangeShapeType="1"/>
              </p:cNvSpPr>
              <p:nvPr/>
            </p:nvSpPr>
            <p:spPr bwMode="auto">
              <a:xfrm>
                <a:off x="3738" y="1180"/>
                <a:ext cx="384" cy="0"/>
              </a:xfrm>
              <a:prstGeom prst="line">
                <a:avLst/>
              </a:prstGeom>
              <a:noFill/>
              <a:ln w="6350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grpSp>
        <p:pic>
          <p:nvPicPr>
            <p:cNvPr id="22" name="Picture 68"/>
            <p:cNvPicPr>
              <a:picLocks noChangeAspect="1"/>
            </p:cNvPicPr>
            <p:nvPr/>
          </p:nvPicPr>
          <p:blipFill>
            <a:blip r:embed="rId2"/>
            <a:srcRect/>
            <a:stretch>
              <a:fillRect/>
            </a:stretch>
          </p:blipFill>
          <p:spPr bwMode="auto">
            <a:xfrm rot="3036705">
              <a:off x="3145510" y="4147747"/>
              <a:ext cx="914577" cy="245991"/>
            </a:xfrm>
            <a:prstGeom prst="rect">
              <a:avLst/>
            </a:prstGeom>
            <a:noFill/>
            <a:ln w="9525">
              <a:noFill/>
              <a:miter lim="800000"/>
              <a:headEnd/>
              <a:tailEnd/>
            </a:ln>
          </p:spPr>
        </p:pic>
        <p:sp>
          <p:nvSpPr>
            <p:cNvPr id="27" name="Oval 133"/>
            <p:cNvSpPr>
              <a:spLocks noChangeArrowheads="1"/>
            </p:cNvSpPr>
            <p:nvPr/>
          </p:nvSpPr>
          <p:spPr bwMode="auto">
            <a:xfrm>
              <a:off x="2774404" y="3506859"/>
              <a:ext cx="317064" cy="240635"/>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defTabSz="457200"/>
              <a:endParaRPr lang="fr-FR" sz="1200" b="1" dirty="0">
                <a:solidFill>
                  <a:prstClr val="black"/>
                </a:solidFill>
              </a:endParaRPr>
            </a:p>
          </p:txBody>
        </p:sp>
        <p:sp>
          <p:nvSpPr>
            <p:cNvPr id="28" name="Oval 133"/>
            <p:cNvSpPr>
              <a:spLocks noChangeArrowheads="1"/>
            </p:cNvSpPr>
            <p:nvPr/>
          </p:nvSpPr>
          <p:spPr bwMode="auto">
            <a:xfrm rot="2083324">
              <a:off x="2934952" y="3356843"/>
              <a:ext cx="400182" cy="302366"/>
            </a:xfrm>
            <a:prstGeom prst="ellipse">
              <a:avLst/>
            </a:prstGeom>
            <a:solidFill>
              <a:srgbClr val="3366FF"/>
            </a:solidFill>
            <a:ln w="9525">
              <a:solidFill>
                <a:schemeClr val="tx1"/>
              </a:solidFill>
              <a:round/>
              <a:headEnd/>
              <a:tailEnd/>
            </a:ln>
          </p:spPr>
          <p:txBody>
            <a:bodyPr wrap="none" anchor="ctr">
              <a:prstTxWarp prst="textNoShape">
                <a:avLst/>
              </a:prstTxWarp>
            </a:bodyPr>
            <a:lstStyle/>
            <a:p>
              <a:pPr algn="ctr" defTabSz="457200"/>
              <a:endParaRPr lang="fr-FR" sz="1600" b="1" dirty="0">
                <a:solidFill>
                  <a:prstClr val="black"/>
                </a:solidFill>
              </a:endParaRPr>
            </a:p>
          </p:txBody>
        </p:sp>
        <p:sp>
          <p:nvSpPr>
            <p:cNvPr id="30" name="Oval 133"/>
            <p:cNvSpPr>
              <a:spLocks noChangeArrowheads="1"/>
            </p:cNvSpPr>
            <p:nvPr/>
          </p:nvSpPr>
          <p:spPr bwMode="auto">
            <a:xfrm>
              <a:off x="3079811" y="3597617"/>
              <a:ext cx="360206" cy="294247"/>
            </a:xfrm>
            <a:prstGeom prst="ellipse">
              <a:avLst/>
            </a:prstGeom>
            <a:solidFill>
              <a:srgbClr val="008000"/>
            </a:solidFill>
            <a:ln w="9525">
              <a:solidFill>
                <a:schemeClr val="tx1"/>
              </a:solidFill>
              <a:round/>
              <a:headEnd/>
              <a:tailEnd/>
            </a:ln>
          </p:spPr>
          <p:txBody>
            <a:bodyPr wrap="none" anchor="ctr">
              <a:prstTxWarp prst="textNoShape">
                <a:avLst/>
              </a:prstTxWarp>
            </a:bodyPr>
            <a:lstStyle/>
            <a:p>
              <a:pPr algn="ctr" defTabSz="457200"/>
              <a:endParaRPr lang="fr-FR" sz="1400" b="1" dirty="0">
                <a:solidFill>
                  <a:prstClr val="black"/>
                </a:solidFill>
              </a:endParaRPr>
            </a:p>
          </p:txBody>
        </p:sp>
        <p:sp>
          <p:nvSpPr>
            <p:cNvPr id="32" name="AutoShape 7"/>
            <p:cNvSpPr>
              <a:spLocks/>
            </p:cNvSpPr>
            <p:nvPr/>
          </p:nvSpPr>
          <p:spPr bwMode="auto">
            <a:xfrm>
              <a:off x="3119099" y="3798020"/>
              <a:ext cx="160338" cy="214313"/>
            </a:xfrm>
            <a:prstGeom prst="triangle">
              <a:avLst>
                <a:gd name="adj" fmla="val 50000"/>
              </a:avLst>
            </a:prstGeom>
            <a:solidFill>
              <a:srgbClr val="000090"/>
            </a:solidFill>
            <a:ln w="19050">
              <a:solidFill>
                <a:schemeClr val="tx1"/>
              </a:solidFill>
              <a:miter lim="800000"/>
              <a:headEnd/>
              <a:tailEnd/>
            </a:ln>
          </p:spPr>
          <p:txBody>
            <a:bodyPr lIns="0" tIns="0" rIns="0" bIns="0">
              <a:prstTxWarp prst="textNoShape">
                <a:avLst/>
              </a:prstTxWarp>
            </a:bodyPr>
            <a:lstStyle/>
            <a:p>
              <a:pPr defTabSz="457200"/>
              <a:endParaRPr lang="fr-FR" sz="1200">
                <a:solidFill>
                  <a:prstClr val="black"/>
                </a:solidFill>
              </a:endParaRPr>
            </a:p>
          </p:txBody>
        </p:sp>
        <p:grpSp>
          <p:nvGrpSpPr>
            <p:cNvPr id="6" name="Group 1087"/>
            <p:cNvGrpSpPr>
              <a:grpSpLocks/>
            </p:cNvGrpSpPr>
            <p:nvPr/>
          </p:nvGrpSpPr>
          <p:grpSpPr bwMode="auto">
            <a:xfrm rot="2774149">
              <a:off x="3463843" y="3890828"/>
              <a:ext cx="388189" cy="231702"/>
              <a:chOff x="3738" y="1052"/>
              <a:chExt cx="384" cy="146"/>
            </a:xfrm>
          </p:grpSpPr>
          <p:grpSp>
            <p:nvGrpSpPr>
              <p:cNvPr id="7" name="Group 36"/>
              <p:cNvGrpSpPr>
                <a:grpSpLocks/>
              </p:cNvGrpSpPr>
              <p:nvPr/>
            </p:nvGrpSpPr>
            <p:grpSpPr bwMode="auto">
              <a:xfrm>
                <a:off x="3738" y="1052"/>
                <a:ext cx="312" cy="6"/>
                <a:chOff x="191" y="-50"/>
                <a:chExt cx="429" cy="6"/>
              </a:xfrm>
            </p:grpSpPr>
            <p:sp>
              <p:nvSpPr>
                <p:cNvPr id="110" name="Line 37"/>
                <p:cNvSpPr>
                  <a:spLocks noChangeShapeType="1"/>
                </p:cNvSpPr>
                <p:nvPr/>
              </p:nvSpPr>
              <p:spPr bwMode="auto">
                <a:xfrm>
                  <a:off x="282" y="-45"/>
                  <a:ext cx="338" cy="1"/>
                </a:xfrm>
                <a:prstGeom prst="line">
                  <a:avLst/>
                </a:prstGeom>
                <a:noFill/>
                <a:ln w="34925">
                  <a:solidFill>
                    <a:srgbClr val="FF000C"/>
                  </a:solidFill>
                  <a:round/>
                  <a:headEnd/>
                  <a:tailEnd type="triangle" w="lg" len="med"/>
                </a:ln>
              </p:spPr>
              <p:txBody>
                <a:bodyPr lIns="0" tIns="0" rIns="0" bIns="0">
                  <a:prstTxWarp prst="textNoShape">
                    <a:avLst/>
                  </a:prstTxWarp>
                </a:bodyPr>
                <a:lstStyle/>
                <a:p>
                  <a:pPr defTabSz="457200"/>
                  <a:endParaRPr lang="fr-FR">
                    <a:solidFill>
                      <a:prstClr val="black"/>
                    </a:solidFill>
                  </a:endParaRPr>
                </a:p>
              </p:txBody>
            </p:sp>
            <p:sp>
              <p:nvSpPr>
                <p:cNvPr id="111" name="Line 38"/>
                <p:cNvSpPr>
                  <a:spLocks noChangeShapeType="1"/>
                </p:cNvSpPr>
                <p:nvPr/>
              </p:nvSpPr>
              <p:spPr bwMode="auto">
                <a:xfrm>
                  <a:off x="191" y="-50"/>
                  <a:ext cx="337" cy="1"/>
                </a:xfrm>
                <a:prstGeom prst="line">
                  <a:avLst/>
                </a:prstGeom>
                <a:noFill/>
                <a:ln w="34925">
                  <a:solidFill>
                    <a:srgbClr val="FF000C"/>
                  </a:solidFill>
                  <a:round/>
                  <a:headEnd/>
                  <a:tailEnd/>
                </a:ln>
              </p:spPr>
              <p:txBody>
                <a:bodyPr lIns="0" tIns="0" rIns="0" bIns="0">
                  <a:prstTxWarp prst="textNoShape">
                    <a:avLst/>
                  </a:prstTxWarp>
                </a:bodyPr>
                <a:lstStyle/>
                <a:p>
                  <a:pPr defTabSz="457200"/>
                  <a:endParaRPr lang="fr-FR">
                    <a:solidFill>
                      <a:prstClr val="black"/>
                    </a:solidFill>
                  </a:endParaRPr>
                </a:p>
              </p:txBody>
            </p:sp>
          </p:grpSp>
          <p:sp>
            <p:nvSpPr>
              <p:cNvPr id="108" name="Line 42"/>
              <p:cNvSpPr>
                <a:spLocks noChangeShapeType="1"/>
              </p:cNvSpPr>
              <p:nvPr/>
            </p:nvSpPr>
            <p:spPr bwMode="auto">
              <a:xfrm>
                <a:off x="3752" y="1054"/>
                <a:ext cx="0" cy="144"/>
              </a:xfrm>
              <a:prstGeom prst="line">
                <a:avLst/>
              </a:prstGeom>
              <a:noFill/>
              <a:ln w="4445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sp>
            <p:nvSpPr>
              <p:cNvPr id="109" name="Line 43"/>
              <p:cNvSpPr>
                <a:spLocks noChangeShapeType="1"/>
              </p:cNvSpPr>
              <p:nvPr/>
            </p:nvSpPr>
            <p:spPr bwMode="auto">
              <a:xfrm>
                <a:off x="3738" y="1180"/>
                <a:ext cx="384" cy="0"/>
              </a:xfrm>
              <a:prstGeom prst="line">
                <a:avLst/>
              </a:prstGeom>
              <a:noFill/>
              <a:ln w="63500">
                <a:solidFill>
                  <a:srgbClr val="FF000C"/>
                </a:solidFill>
                <a:round/>
                <a:headEnd/>
                <a:tailEnd/>
              </a:ln>
            </p:spPr>
            <p:txBody>
              <a:bodyPr wrap="none" anchor="ctr">
                <a:prstTxWarp prst="textNoShape">
                  <a:avLst/>
                </a:prstTxWarp>
              </a:bodyPr>
              <a:lstStyle/>
              <a:p>
                <a:pPr defTabSz="457200"/>
                <a:endParaRPr lang="fr-FR">
                  <a:solidFill>
                    <a:prstClr val="black"/>
                  </a:solidFill>
                </a:endParaRPr>
              </a:p>
            </p:txBody>
          </p:sp>
        </p:grpSp>
      </p:grpSp>
      <p:sp>
        <p:nvSpPr>
          <p:cNvPr id="59" name="ZoneTexte 58"/>
          <p:cNvSpPr txBox="1"/>
          <p:nvPr/>
        </p:nvSpPr>
        <p:spPr>
          <a:xfrm>
            <a:off x="5759149" y="2861734"/>
            <a:ext cx="3166327" cy="1754327"/>
          </a:xfrm>
          <a:prstGeom prst="rect">
            <a:avLst/>
          </a:prstGeom>
          <a:noFill/>
        </p:spPr>
        <p:txBody>
          <a:bodyPr wrap="none" rtlCol="0">
            <a:spAutoFit/>
          </a:bodyPr>
          <a:lstStyle/>
          <a:p>
            <a:r>
              <a:rPr lang="fr-FR" dirty="0" err="1" smtClean="0">
                <a:solidFill>
                  <a:schemeClr val="bg1"/>
                </a:solidFill>
              </a:rPr>
              <a:t>Insulator</a:t>
            </a:r>
            <a:r>
              <a:rPr lang="fr-FR" dirty="0" smtClean="0">
                <a:solidFill>
                  <a:schemeClr val="bg1"/>
                </a:solidFill>
              </a:rPr>
              <a:t> </a:t>
            </a:r>
            <a:r>
              <a:rPr lang="fr-FR" dirty="0" err="1" smtClean="0">
                <a:solidFill>
                  <a:schemeClr val="bg1"/>
                </a:solidFill>
              </a:rPr>
              <a:t>proteins</a:t>
            </a:r>
            <a:endParaRPr lang="fr-FR" dirty="0" smtClean="0">
              <a:solidFill>
                <a:schemeClr val="bg1"/>
              </a:solidFill>
            </a:endParaRPr>
          </a:p>
          <a:p>
            <a:r>
              <a:rPr lang="fr-FR" dirty="0" smtClean="0">
                <a:solidFill>
                  <a:schemeClr val="bg1"/>
                </a:solidFill>
              </a:rPr>
              <a:t>+ </a:t>
            </a:r>
            <a:r>
              <a:rPr lang="fr-FR" dirty="0" err="1" smtClean="0">
                <a:solidFill>
                  <a:schemeClr val="bg1"/>
                </a:solidFill>
              </a:rPr>
              <a:t>many</a:t>
            </a:r>
            <a:r>
              <a:rPr lang="fr-FR" dirty="0" smtClean="0">
                <a:solidFill>
                  <a:schemeClr val="bg1"/>
                </a:solidFill>
              </a:rPr>
              <a:t> </a:t>
            </a:r>
            <a:r>
              <a:rPr lang="fr-FR" dirty="0" err="1" smtClean="0">
                <a:solidFill>
                  <a:schemeClr val="bg1"/>
                </a:solidFill>
              </a:rPr>
              <a:t>co-factors</a:t>
            </a:r>
            <a:r>
              <a:rPr lang="fr-FR" dirty="0" smtClean="0">
                <a:solidFill>
                  <a:schemeClr val="bg1"/>
                </a:solidFill>
              </a:rPr>
              <a:t> : CP190, </a:t>
            </a:r>
          </a:p>
          <a:p>
            <a:r>
              <a:rPr lang="fr-FR" dirty="0" err="1" smtClean="0">
                <a:solidFill>
                  <a:schemeClr val="bg1"/>
                </a:solidFill>
              </a:rPr>
              <a:t>Cohesin</a:t>
            </a:r>
            <a:r>
              <a:rPr lang="fr-FR" dirty="0" smtClean="0">
                <a:solidFill>
                  <a:schemeClr val="bg1"/>
                </a:solidFill>
              </a:rPr>
              <a:t>, </a:t>
            </a:r>
            <a:r>
              <a:rPr lang="fr-FR" dirty="0" err="1" smtClean="0">
                <a:solidFill>
                  <a:schemeClr val="bg1"/>
                </a:solidFill>
              </a:rPr>
              <a:t>Chromator</a:t>
            </a:r>
            <a:r>
              <a:rPr lang="fr-FR" dirty="0" smtClean="0">
                <a:solidFill>
                  <a:schemeClr val="bg1"/>
                </a:solidFill>
              </a:rPr>
              <a:t>, </a:t>
            </a:r>
            <a:r>
              <a:rPr lang="fr-FR" dirty="0" err="1" smtClean="0">
                <a:solidFill>
                  <a:schemeClr val="bg1"/>
                </a:solidFill>
              </a:rPr>
              <a:t>Mediator</a:t>
            </a:r>
            <a:endParaRPr lang="fr-FR" dirty="0" smtClean="0">
              <a:solidFill>
                <a:schemeClr val="bg1"/>
              </a:solidFill>
            </a:endParaRPr>
          </a:p>
          <a:p>
            <a:r>
              <a:rPr lang="fr-FR" dirty="0" smtClean="0">
                <a:solidFill>
                  <a:schemeClr val="bg1"/>
                </a:solidFill>
              </a:rPr>
              <a:t>etc.</a:t>
            </a:r>
          </a:p>
          <a:p>
            <a:r>
              <a:rPr lang="fr-FR" dirty="0" smtClean="0">
                <a:solidFill>
                  <a:schemeClr val="bg1"/>
                </a:solidFill>
              </a:rPr>
              <a:t>+ </a:t>
            </a:r>
            <a:r>
              <a:rPr lang="fr-FR" dirty="0" err="1" smtClean="0">
                <a:solidFill>
                  <a:schemeClr val="bg1"/>
                </a:solidFill>
              </a:rPr>
              <a:t>Transcriptional</a:t>
            </a:r>
            <a:r>
              <a:rPr lang="fr-FR" dirty="0" smtClean="0">
                <a:solidFill>
                  <a:schemeClr val="bg1"/>
                </a:solidFill>
              </a:rPr>
              <a:t> state (</a:t>
            </a:r>
            <a:r>
              <a:rPr lang="fr-FR" dirty="0" err="1" smtClean="0">
                <a:solidFill>
                  <a:schemeClr val="bg1"/>
                </a:solidFill>
              </a:rPr>
              <a:t>pausing</a:t>
            </a:r>
            <a:r>
              <a:rPr lang="fr-FR" dirty="0" smtClean="0">
                <a:solidFill>
                  <a:schemeClr val="bg1"/>
                </a:solidFill>
              </a:rPr>
              <a:t>)</a:t>
            </a:r>
          </a:p>
          <a:p>
            <a:endParaRPr lang="fr-FR" dirty="0"/>
          </a:p>
        </p:txBody>
      </p:sp>
      <p:sp>
        <p:nvSpPr>
          <p:cNvPr id="60" name="Oval 133"/>
          <p:cNvSpPr>
            <a:spLocks noChangeAspect="1" noChangeArrowheads="1"/>
          </p:cNvSpPr>
          <p:nvPr/>
        </p:nvSpPr>
        <p:spPr bwMode="auto">
          <a:xfrm>
            <a:off x="5468336" y="4038600"/>
            <a:ext cx="316135" cy="258246"/>
          </a:xfrm>
          <a:prstGeom prst="ellipse">
            <a:avLst/>
          </a:prstGeom>
          <a:solidFill>
            <a:srgbClr val="008000"/>
          </a:solidFill>
          <a:ln w="9525">
            <a:solidFill>
              <a:schemeClr val="tx1"/>
            </a:solidFill>
            <a:round/>
            <a:headEnd/>
            <a:tailEnd/>
          </a:ln>
        </p:spPr>
        <p:txBody>
          <a:bodyPr wrap="none" anchor="ctr">
            <a:prstTxWarp prst="textNoShape">
              <a:avLst/>
            </a:prstTxWarp>
          </a:bodyPr>
          <a:lstStyle/>
          <a:p>
            <a:pPr algn="ctr" defTabSz="457200"/>
            <a:endParaRPr lang="fr-FR" sz="1400" b="1" dirty="0">
              <a:solidFill>
                <a:prstClr val="black"/>
              </a:solidFill>
            </a:endParaRPr>
          </a:p>
        </p:txBody>
      </p:sp>
      <p:sp>
        <p:nvSpPr>
          <p:cNvPr id="61" name="ZoneTexte 60"/>
          <p:cNvSpPr txBox="1"/>
          <p:nvPr/>
        </p:nvSpPr>
        <p:spPr>
          <a:xfrm>
            <a:off x="5825067" y="4859867"/>
            <a:ext cx="2954655" cy="1323439"/>
          </a:xfrm>
          <a:prstGeom prst="rect">
            <a:avLst/>
          </a:prstGeom>
          <a:noFill/>
        </p:spPr>
        <p:txBody>
          <a:bodyPr wrap="none" rtlCol="0">
            <a:spAutoFit/>
          </a:bodyPr>
          <a:lstStyle/>
          <a:p>
            <a:r>
              <a:rPr lang="fr-FR" sz="1600" b="1" dirty="0" err="1" smtClean="0">
                <a:solidFill>
                  <a:schemeClr val="bg1"/>
                </a:solidFill>
              </a:rPr>
              <a:t>Liang</a:t>
            </a:r>
            <a:r>
              <a:rPr lang="fr-FR" sz="1600" b="1" dirty="0" smtClean="0">
                <a:solidFill>
                  <a:schemeClr val="bg1"/>
                </a:solidFill>
              </a:rPr>
              <a:t> et al., Mol Cell, 2014 </a:t>
            </a:r>
          </a:p>
          <a:p>
            <a:endParaRPr lang="fr-FR" sz="1600" b="1" dirty="0" smtClean="0">
              <a:solidFill>
                <a:schemeClr val="bg1"/>
              </a:solidFill>
            </a:endParaRPr>
          </a:p>
          <a:p>
            <a:r>
              <a:rPr lang="fr-FR" sz="1600" b="1" dirty="0" err="1" smtClean="0">
                <a:solidFill>
                  <a:schemeClr val="bg1"/>
                </a:solidFill>
              </a:rPr>
              <a:t>Phillips-Cremins</a:t>
            </a:r>
            <a:r>
              <a:rPr lang="fr-FR" sz="1600" b="1" dirty="0" smtClean="0">
                <a:solidFill>
                  <a:schemeClr val="bg1"/>
                </a:solidFill>
              </a:rPr>
              <a:t> et al., Cell, 2013</a:t>
            </a:r>
          </a:p>
          <a:p>
            <a:endParaRPr lang="fr-FR" sz="1600" b="1" dirty="0" smtClean="0">
              <a:solidFill>
                <a:schemeClr val="bg1"/>
              </a:solidFill>
            </a:endParaRPr>
          </a:p>
          <a:p>
            <a:r>
              <a:rPr lang="fr-FR" sz="1600" dirty="0" smtClean="0">
                <a:solidFill>
                  <a:schemeClr val="bg1"/>
                </a:solidFill>
              </a:rPr>
              <a:t>Nora et al., Nature, 2013</a:t>
            </a:r>
          </a:p>
        </p:txBody>
      </p:sp>
      <p:sp>
        <p:nvSpPr>
          <p:cNvPr id="62" name="Oval 133"/>
          <p:cNvSpPr>
            <a:spLocks noChangeArrowheads="1"/>
          </p:cNvSpPr>
          <p:nvPr/>
        </p:nvSpPr>
        <p:spPr bwMode="auto">
          <a:xfrm>
            <a:off x="5486401" y="2959765"/>
            <a:ext cx="317064" cy="240635"/>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defTabSz="457200"/>
            <a:endParaRPr lang="fr-FR" sz="1200" b="1" dirty="0">
              <a:solidFill>
                <a:prstClr val="black"/>
              </a:solidFill>
            </a:endParaRPr>
          </a:p>
        </p:txBody>
      </p:sp>
      <p:sp>
        <p:nvSpPr>
          <p:cNvPr id="63" name="ZoneTexte 62"/>
          <p:cNvSpPr txBox="1"/>
          <p:nvPr/>
        </p:nvSpPr>
        <p:spPr>
          <a:xfrm>
            <a:off x="4876800" y="1371600"/>
            <a:ext cx="1236937" cy="646331"/>
          </a:xfrm>
          <a:prstGeom prst="rect">
            <a:avLst/>
          </a:prstGeom>
          <a:noFill/>
        </p:spPr>
        <p:txBody>
          <a:bodyPr wrap="none" rtlCol="0">
            <a:spAutoFit/>
          </a:bodyPr>
          <a:lstStyle/>
          <a:p>
            <a:pPr algn="ctr"/>
            <a:r>
              <a:rPr lang="fr-FR" dirty="0" err="1" smtClean="0">
                <a:solidFill>
                  <a:schemeClr val="bg1"/>
                </a:solidFill>
              </a:rPr>
              <a:t>Topological</a:t>
            </a:r>
            <a:endParaRPr lang="fr-FR" dirty="0" smtClean="0">
              <a:solidFill>
                <a:schemeClr val="bg1"/>
              </a:solidFill>
            </a:endParaRPr>
          </a:p>
          <a:p>
            <a:pPr algn="ctr"/>
            <a:r>
              <a:rPr lang="fr-FR" dirty="0" smtClean="0">
                <a:solidFill>
                  <a:schemeClr val="bg1"/>
                </a:solidFill>
              </a:rPr>
              <a:t> </a:t>
            </a:r>
            <a:r>
              <a:rPr lang="fr-FR" dirty="0" err="1" smtClean="0">
                <a:solidFill>
                  <a:schemeClr val="bg1"/>
                </a:solidFill>
              </a:rPr>
              <a:t>domain</a:t>
            </a:r>
            <a:endParaRPr lang="fr-FR" dirty="0"/>
          </a:p>
        </p:txBody>
      </p:sp>
      <p:sp>
        <p:nvSpPr>
          <p:cNvPr id="34" name="Oval 133"/>
          <p:cNvSpPr>
            <a:spLocks noChangeArrowheads="1"/>
          </p:cNvSpPr>
          <p:nvPr/>
        </p:nvSpPr>
        <p:spPr bwMode="auto">
          <a:xfrm>
            <a:off x="5486400" y="3234320"/>
            <a:ext cx="319432" cy="241249"/>
          </a:xfrm>
          <a:prstGeom prst="ellipse">
            <a:avLst/>
          </a:prstGeom>
          <a:solidFill>
            <a:srgbClr val="3366FF"/>
          </a:solidFill>
          <a:ln w="9525">
            <a:solidFill>
              <a:schemeClr val="tx1"/>
            </a:solidFill>
            <a:round/>
            <a:headEnd/>
            <a:tailEnd/>
          </a:ln>
        </p:spPr>
        <p:txBody>
          <a:bodyPr wrap="none" anchor="ctr">
            <a:prstTxWarp prst="textNoShape">
              <a:avLst/>
            </a:prstTxWarp>
          </a:bodyPr>
          <a:lstStyle/>
          <a:p>
            <a:pPr algn="r" defTabSz="457200"/>
            <a:endParaRPr lang="fr-FR" sz="1600" b="1" dirty="0">
              <a:solidFill>
                <a:prstClr val="black"/>
              </a:solidFill>
            </a:endParaRPr>
          </a:p>
        </p:txBody>
      </p:sp>
      <p:sp>
        <p:nvSpPr>
          <p:cNvPr id="36" name="Ellipse 35"/>
          <p:cNvSpPr/>
          <p:nvPr/>
        </p:nvSpPr>
        <p:spPr>
          <a:xfrm>
            <a:off x="4047066" y="2438400"/>
            <a:ext cx="724951" cy="774700"/>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FR">
              <a:solidFill>
                <a:prstClr val="white"/>
              </a:solidFill>
            </a:endParaRPr>
          </a:p>
        </p:txBody>
      </p:sp>
      <p:sp>
        <p:nvSpPr>
          <p:cNvPr id="37" name="Ellipse 36"/>
          <p:cNvSpPr/>
          <p:nvPr/>
        </p:nvSpPr>
        <p:spPr>
          <a:xfrm>
            <a:off x="4068231" y="2578099"/>
            <a:ext cx="317501" cy="563036"/>
          </a:xfrm>
          <a:prstGeom prst="ellipse">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FR">
              <a:solidFill>
                <a:prstClr val="white"/>
              </a:solidFill>
            </a:endParaRPr>
          </a:p>
        </p:txBody>
      </p:sp>
      <p:sp>
        <p:nvSpPr>
          <p:cNvPr id="39" name="Ellipse 38"/>
          <p:cNvSpPr/>
          <p:nvPr/>
        </p:nvSpPr>
        <p:spPr>
          <a:xfrm rot="1432978">
            <a:off x="4371590" y="2633727"/>
            <a:ext cx="368720" cy="593650"/>
          </a:xfrm>
          <a:prstGeom prst="ellipse">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FR">
              <a:solidFill>
                <a:prstClr val="white"/>
              </a:solidFill>
            </a:endParaRPr>
          </a:p>
        </p:txBody>
      </p:sp>
      <p:grpSp>
        <p:nvGrpSpPr>
          <p:cNvPr id="8" name="Grouper 42"/>
          <p:cNvGrpSpPr/>
          <p:nvPr/>
        </p:nvGrpSpPr>
        <p:grpSpPr>
          <a:xfrm>
            <a:off x="3048000" y="3200401"/>
            <a:ext cx="1556836" cy="691064"/>
            <a:chOff x="3048000" y="3200401"/>
            <a:chExt cx="1556836" cy="691064"/>
          </a:xfrm>
        </p:grpSpPr>
        <p:sp>
          <p:nvSpPr>
            <p:cNvPr id="35" name="ZoneTexte 34"/>
            <p:cNvSpPr txBox="1"/>
            <p:nvPr/>
          </p:nvSpPr>
          <p:spPr>
            <a:xfrm>
              <a:off x="3048000" y="3522133"/>
              <a:ext cx="1556836" cy="369332"/>
            </a:xfrm>
            <a:prstGeom prst="rect">
              <a:avLst/>
            </a:prstGeom>
            <a:noFill/>
          </p:spPr>
          <p:txBody>
            <a:bodyPr wrap="none" rtlCol="0">
              <a:spAutoFit/>
            </a:bodyPr>
            <a:lstStyle/>
            <a:p>
              <a:pPr algn="ctr"/>
              <a:r>
                <a:rPr lang="fr-FR" b="1" dirty="0" smtClean="0">
                  <a:solidFill>
                    <a:srgbClr val="FF0000"/>
                  </a:solidFill>
                </a:rPr>
                <a:t>Histone marks</a:t>
              </a:r>
            </a:p>
          </p:txBody>
        </p:sp>
        <p:cxnSp>
          <p:nvCxnSpPr>
            <p:cNvPr id="40" name="Connecteur droit avec flèche 39"/>
            <p:cNvCxnSpPr/>
            <p:nvPr/>
          </p:nvCxnSpPr>
          <p:spPr>
            <a:xfrm rot="5400000" flipH="1" flipV="1">
              <a:off x="4021666" y="3369734"/>
              <a:ext cx="381000" cy="42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p:nvPr/>
          </p:nvCxnSpPr>
          <p:spPr>
            <a:xfrm rot="5400000" flipH="1" flipV="1">
              <a:off x="4178301" y="3289303"/>
              <a:ext cx="406397" cy="2285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1" presetClass="exit" presetSubtype="0" fill="hold" grpId="1"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childTnLst>
                          </p:cTn>
                        </p:par>
                        <p:par>
                          <p:cTn id="17" fill="hold">
                            <p:stCondLst>
                              <p:cond delay="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ppt_x"/>
                                          </p:val>
                                        </p:tav>
                                        <p:tav tm="100000">
                                          <p:val>
                                            <p:strVal val="#ppt_x"/>
                                          </p:val>
                                        </p:tav>
                                      </p:tavLst>
                                    </p:anim>
                                    <p:anim calcmode="lin" valueType="num">
                                      <p:cBhvr additive="base">
                                        <p:cTn id="21" dur="500" fill="hold"/>
                                        <p:tgtEl>
                                          <p:spTgt spid="37"/>
                                        </p:tgtEl>
                                        <p:attrNameLst>
                                          <p:attrName>ppt_y</p:attrName>
                                        </p:attrNameLst>
                                      </p:cBhvr>
                                      <p:tavLst>
                                        <p:tav tm="0">
                                          <p:val>
                                            <p:strVal val="1+#ppt_h/2"/>
                                          </p:val>
                                        </p:tav>
                                        <p:tav tm="100000">
                                          <p:val>
                                            <p:strVal val="#ppt_y"/>
                                          </p:val>
                                        </p:tav>
                                      </p:tavLst>
                                    </p:anim>
                                  </p:childTnLst>
                                </p:cTn>
                              </p:par>
                              <p:par>
                                <p:cTn id="22" presetID="2" presetClass="entr" presetSubtype="4" accel="50000" decel="5000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9" grpId="0" animBg="1"/>
    </p:bld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28674" name="Rectangle 4"/>
          <p:cNvSpPr>
            <a:spLocks/>
          </p:cNvSpPr>
          <p:nvPr/>
        </p:nvSpPr>
        <p:spPr bwMode="auto">
          <a:xfrm>
            <a:off x="1349375" y="241300"/>
            <a:ext cx="6167438" cy="338138"/>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2200" b="1" i="1">
                <a:solidFill>
                  <a:srgbClr val="FF6600"/>
                </a:solidFill>
                <a:ea typeface="Arial" charset="0"/>
                <a:cs typeface="Arial" charset="0"/>
                <a:sym typeface="Arial" charset="0"/>
              </a:rPr>
              <a:t>Insulators </a:t>
            </a:r>
            <a:r>
              <a:rPr lang="en-US" sz="2200" b="1" i="1">
                <a:ea typeface="Arial" charset="0"/>
                <a:cs typeface="Arial" charset="0"/>
                <a:sym typeface="Arial" charset="0"/>
              </a:rPr>
              <a:t>specify </a:t>
            </a:r>
            <a:r>
              <a:rPr lang="en-US" sz="2200" b="1" i="1">
                <a:solidFill>
                  <a:srgbClr val="FFFFFF"/>
                </a:solidFill>
                <a:ea typeface="Arial" charset="0"/>
                <a:cs typeface="Arial" charset="0"/>
                <a:sym typeface="Arial" charset="0"/>
              </a:rPr>
              <a:t>Chromatin domains, Cell identity ?</a:t>
            </a:r>
            <a:endParaRPr lang="en-US" sz="1600" b="1">
              <a:solidFill>
                <a:srgbClr val="FFFFFF"/>
              </a:solidFill>
              <a:ea typeface="Arial" charset="0"/>
              <a:cs typeface="Arial" charset="0"/>
              <a:sym typeface="Arial" charset="0"/>
            </a:endParaRPr>
          </a:p>
        </p:txBody>
      </p:sp>
      <p:sp>
        <p:nvSpPr>
          <p:cNvPr id="28675" name="Line 6"/>
          <p:cNvSpPr>
            <a:spLocks noChangeShapeType="1"/>
          </p:cNvSpPr>
          <p:nvPr/>
        </p:nvSpPr>
        <p:spPr bwMode="auto">
          <a:xfrm>
            <a:off x="3167063" y="2360613"/>
            <a:ext cx="2428875" cy="1587"/>
          </a:xfrm>
          <a:prstGeom prst="line">
            <a:avLst/>
          </a:prstGeom>
          <a:noFill/>
          <a:ln w="19050">
            <a:solidFill>
              <a:srgbClr val="FFFFFF"/>
            </a:solidFill>
            <a:round/>
            <a:headEnd/>
            <a:tailEnd/>
          </a:ln>
        </p:spPr>
        <p:txBody>
          <a:bodyPr lIns="0" tIns="0" rIns="0" bIns="0">
            <a:prstTxWarp prst="textNoShape">
              <a:avLst/>
            </a:prstTxWarp>
          </a:bodyPr>
          <a:lstStyle/>
          <a:p>
            <a:endParaRPr lang="fr-FR"/>
          </a:p>
        </p:txBody>
      </p:sp>
      <p:sp>
        <p:nvSpPr>
          <p:cNvPr id="28676" name="Rectangle 11"/>
          <p:cNvSpPr>
            <a:spLocks/>
          </p:cNvSpPr>
          <p:nvPr/>
        </p:nvSpPr>
        <p:spPr bwMode="auto">
          <a:xfrm>
            <a:off x="4084638" y="1776413"/>
            <a:ext cx="328612" cy="198437"/>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300" b="1">
                <a:solidFill>
                  <a:srgbClr val="FFFFFF"/>
                </a:solidFill>
                <a:ea typeface="Arial" charset="0"/>
                <a:cs typeface="Arial" charset="0"/>
              </a:rPr>
              <a:t>ON</a:t>
            </a:r>
          </a:p>
        </p:txBody>
      </p:sp>
      <p:sp>
        <p:nvSpPr>
          <p:cNvPr id="28677" name="Line 24"/>
          <p:cNvSpPr>
            <a:spLocks noChangeShapeType="1"/>
          </p:cNvSpPr>
          <p:nvPr/>
        </p:nvSpPr>
        <p:spPr bwMode="auto">
          <a:xfrm>
            <a:off x="5292725" y="1233488"/>
            <a:ext cx="2209800" cy="1587"/>
          </a:xfrm>
          <a:prstGeom prst="line">
            <a:avLst/>
          </a:prstGeom>
          <a:noFill/>
          <a:ln w="19050">
            <a:solidFill>
              <a:srgbClr val="FFFFFF"/>
            </a:solidFill>
            <a:round/>
            <a:headEnd/>
            <a:tailEnd/>
          </a:ln>
        </p:spPr>
        <p:txBody>
          <a:bodyPr lIns="0" tIns="0" rIns="0" bIns="0">
            <a:prstTxWarp prst="textNoShape">
              <a:avLst/>
            </a:prstTxWarp>
          </a:bodyPr>
          <a:lstStyle/>
          <a:p>
            <a:endParaRPr lang="fr-FR"/>
          </a:p>
        </p:txBody>
      </p:sp>
      <p:sp>
        <p:nvSpPr>
          <p:cNvPr id="28678" name="Rectangle 28"/>
          <p:cNvSpPr>
            <a:spLocks/>
          </p:cNvSpPr>
          <p:nvPr/>
        </p:nvSpPr>
        <p:spPr bwMode="auto">
          <a:xfrm>
            <a:off x="5724525" y="671513"/>
            <a:ext cx="328613" cy="198437"/>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300" b="1">
                <a:solidFill>
                  <a:srgbClr val="FFFFFF"/>
                </a:solidFill>
                <a:ea typeface="Arial" charset="0"/>
                <a:cs typeface="Arial" charset="0"/>
              </a:rPr>
              <a:t>ON</a:t>
            </a:r>
          </a:p>
        </p:txBody>
      </p:sp>
      <p:sp>
        <p:nvSpPr>
          <p:cNvPr id="28679" name="Rectangle 32"/>
          <p:cNvSpPr>
            <a:spLocks/>
          </p:cNvSpPr>
          <p:nvPr/>
        </p:nvSpPr>
        <p:spPr bwMode="auto">
          <a:xfrm>
            <a:off x="4198938" y="671513"/>
            <a:ext cx="411162" cy="198437"/>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300" b="1">
                <a:solidFill>
                  <a:srgbClr val="FFFFFF"/>
                </a:solidFill>
                <a:ea typeface="Arial" charset="0"/>
                <a:cs typeface="Arial" charset="0"/>
              </a:rPr>
              <a:t>OFF</a:t>
            </a:r>
          </a:p>
        </p:txBody>
      </p:sp>
      <p:sp>
        <p:nvSpPr>
          <p:cNvPr id="28680" name="Rectangle 33"/>
          <p:cNvSpPr>
            <a:spLocks/>
          </p:cNvSpPr>
          <p:nvPr/>
        </p:nvSpPr>
        <p:spPr bwMode="auto">
          <a:xfrm>
            <a:off x="5672138" y="1789113"/>
            <a:ext cx="411162" cy="198437"/>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1300" b="1">
                <a:solidFill>
                  <a:srgbClr val="FFFFFF"/>
                </a:solidFill>
                <a:ea typeface="Arial" charset="0"/>
                <a:cs typeface="Arial" charset="0"/>
              </a:rPr>
              <a:t>OFF</a:t>
            </a:r>
          </a:p>
        </p:txBody>
      </p:sp>
      <p:pic>
        <p:nvPicPr>
          <p:cNvPr id="28681" name="Picture 34"/>
          <p:cNvPicPr>
            <a:picLocks noChangeAspect="1"/>
          </p:cNvPicPr>
          <p:nvPr/>
        </p:nvPicPr>
        <p:blipFill>
          <a:blip r:embed="rId3"/>
          <a:srcRect/>
          <a:stretch>
            <a:fillRect/>
          </a:stretch>
        </p:blipFill>
        <p:spPr bwMode="auto">
          <a:xfrm>
            <a:off x="6484938" y="1204913"/>
            <a:ext cx="1100137" cy="261937"/>
          </a:xfrm>
          <a:prstGeom prst="rect">
            <a:avLst/>
          </a:prstGeom>
          <a:noFill/>
          <a:ln w="9525">
            <a:noFill/>
            <a:miter lim="800000"/>
            <a:headEnd/>
            <a:tailEnd/>
          </a:ln>
        </p:spPr>
      </p:pic>
      <p:pic>
        <p:nvPicPr>
          <p:cNvPr id="28682" name="Picture 66"/>
          <p:cNvPicPr>
            <a:picLocks noChangeAspect="1"/>
          </p:cNvPicPr>
          <p:nvPr/>
        </p:nvPicPr>
        <p:blipFill>
          <a:blip r:embed="rId3"/>
          <a:srcRect/>
          <a:stretch>
            <a:fillRect/>
          </a:stretch>
        </p:blipFill>
        <p:spPr bwMode="auto">
          <a:xfrm>
            <a:off x="6400800" y="2352675"/>
            <a:ext cx="1100138" cy="261938"/>
          </a:xfrm>
          <a:prstGeom prst="rect">
            <a:avLst/>
          </a:prstGeom>
          <a:noFill/>
          <a:ln w="9525">
            <a:noFill/>
            <a:miter lim="800000"/>
            <a:headEnd/>
            <a:tailEnd/>
          </a:ln>
        </p:spPr>
      </p:pic>
      <p:pic>
        <p:nvPicPr>
          <p:cNvPr id="28683" name="Picture 68"/>
          <p:cNvPicPr>
            <a:picLocks noChangeAspect="1"/>
          </p:cNvPicPr>
          <p:nvPr/>
        </p:nvPicPr>
        <p:blipFill>
          <a:blip r:embed="rId3"/>
          <a:srcRect/>
          <a:stretch>
            <a:fillRect/>
          </a:stretch>
        </p:blipFill>
        <p:spPr bwMode="auto">
          <a:xfrm>
            <a:off x="2052638" y="2335213"/>
            <a:ext cx="1100137" cy="261937"/>
          </a:xfrm>
          <a:prstGeom prst="rect">
            <a:avLst/>
          </a:prstGeom>
          <a:noFill/>
          <a:ln w="9525">
            <a:noFill/>
            <a:miter lim="800000"/>
            <a:headEnd/>
            <a:tailEnd/>
          </a:ln>
        </p:spPr>
      </p:pic>
      <p:sp>
        <p:nvSpPr>
          <p:cNvPr id="28684" name="Rectangle 77"/>
          <p:cNvSpPr>
            <a:spLocks/>
          </p:cNvSpPr>
          <p:nvPr/>
        </p:nvSpPr>
        <p:spPr bwMode="auto">
          <a:xfrm>
            <a:off x="947738" y="1166813"/>
            <a:ext cx="839787" cy="277812"/>
          </a:xfrm>
          <a:prstGeom prst="rect">
            <a:avLst/>
          </a:prstGeom>
          <a:noFill/>
          <a:ln w="9525">
            <a:noFill/>
            <a:miter lim="800000"/>
            <a:headEnd/>
            <a:tailEnd/>
          </a:ln>
        </p:spPr>
        <p:txBody>
          <a:bodyPr wrap="none">
            <a:prstTxWarp prst="textNoShape">
              <a:avLst/>
            </a:prstTxWarp>
            <a:spAutoFit/>
          </a:bodyPr>
          <a:lstStyle/>
          <a:p>
            <a:r>
              <a:rPr lang="fr-FR"/>
              <a:t>Cell type 1</a:t>
            </a:r>
          </a:p>
        </p:txBody>
      </p:sp>
      <p:sp>
        <p:nvSpPr>
          <p:cNvPr id="28685" name="Rectangle 78"/>
          <p:cNvSpPr>
            <a:spLocks/>
          </p:cNvSpPr>
          <p:nvPr/>
        </p:nvSpPr>
        <p:spPr bwMode="auto">
          <a:xfrm>
            <a:off x="947738" y="2339975"/>
            <a:ext cx="839787" cy="277813"/>
          </a:xfrm>
          <a:prstGeom prst="rect">
            <a:avLst/>
          </a:prstGeom>
          <a:noFill/>
          <a:ln w="9525">
            <a:noFill/>
            <a:miter lim="800000"/>
            <a:headEnd/>
            <a:tailEnd/>
          </a:ln>
        </p:spPr>
        <p:txBody>
          <a:bodyPr wrap="none">
            <a:prstTxWarp prst="textNoShape">
              <a:avLst/>
            </a:prstTxWarp>
            <a:spAutoFit/>
          </a:bodyPr>
          <a:lstStyle/>
          <a:p>
            <a:r>
              <a:rPr lang="fr-FR"/>
              <a:t>Cell type 2</a:t>
            </a:r>
          </a:p>
        </p:txBody>
      </p:sp>
      <p:grpSp>
        <p:nvGrpSpPr>
          <p:cNvPr id="28686" name="Group 1087"/>
          <p:cNvGrpSpPr>
            <a:grpSpLocks/>
          </p:cNvGrpSpPr>
          <p:nvPr/>
        </p:nvGrpSpPr>
        <p:grpSpPr bwMode="auto">
          <a:xfrm flipH="1">
            <a:off x="3867150" y="1014413"/>
            <a:ext cx="623888" cy="231775"/>
            <a:chOff x="3599" y="1102"/>
            <a:chExt cx="385" cy="146"/>
          </a:xfrm>
        </p:grpSpPr>
        <p:grpSp>
          <p:nvGrpSpPr>
            <p:cNvPr id="28763" name="Group 36"/>
            <p:cNvGrpSpPr>
              <a:grpSpLocks/>
            </p:cNvGrpSpPr>
            <p:nvPr/>
          </p:nvGrpSpPr>
          <p:grpSpPr bwMode="auto">
            <a:xfrm>
              <a:off x="3599" y="1102"/>
              <a:ext cx="286" cy="1"/>
              <a:chOff x="0" y="0"/>
              <a:chExt cx="391" cy="1"/>
            </a:xfrm>
          </p:grpSpPr>
          <p:sp>
            <p:nvSpPr>
              <p:cNvPr id="28766"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28767"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28764"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28765"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grpSp>
        <p:nvGrpSpPr>
          <p:cNvPr id="28687" name="Group 1093"/>
          <p:cNvGrpSpPr>
            <a:grpSpLocks/>
          </p:cNvGrpSpPr>
          <p:nvPr/>
        </p:nvGrpSpPr>
        <p:grpSpPr bwMode="auto">
          <a:xfrm>
            <a:off x="5670550" y="1014413"/>
            <a:ext cx="611188" cy="231775"/>
            <a:chOff x="3599" y="1102"/>
            <a:chExt cx="385" cy="146"/>
          </a:xfrm>
        </p:grpSpPr>
        <p:grpSp>
          <p:nvGrpSpPr>
            <p:cNvPr id="28758" name="Group 36"/>
            <p:cNvGrpSpPr>
              <a:grpSpLocks/>
            </p:cNvGrpSpPr>
            <p:nvPr/>
          </p:nvGrpSpPr>
          <p:grpSpPr bwMode="auto">
            <a:xfrm>
              <a:off x="3599" y="1102"/>
              <a:ext cx="286" cy="1"/>
              <a:chOff x="0" y="0"/>
              <a:chExt cx="391" cy="1"/>
            </a:xfrm>
          </p:grpSpPr>
          <p:sp>
            <p:nvSpPr>
              <p:cNvPr id="28761"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28762"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28759"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28760"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grpSp>
        <p:nvGrpSpPr>
          <p:cNvPr id="28688" name="Group 1105"/>
          <p:cNvGrpSpPr>
            <a:grpSpLocks/>
          </p:cNvGrpSpPr>
          <p:nvPr/>
        </p:nvGrpSpPr>
        <p:grpSpPr bwMode="auto">
          <a:xfrm>
            <a:off x="5670550" y="2154238"/>
            <a:ext cx="611188" cy="231775"/>
            <a:chOff x="3599" y="1102"/>
            <a:chExt cx="385" cy="146"/>
          </a:xfrm>
        </p:grpSpPr>
        <p:grpSp>
          <p:nvGrpSpPr>
            <p:cNvPr id="28753" name="Group 36"/>
            <p:cNvGrpSpPr>
              <a:grpSpLocks/>
            </p:cNvGrpSpPr>
            <p:nvPr/>
          </p:nvGrpSpPr>
          <p:grpSpPr bwMode="auto">
            <a:xfrm>
              <a:off x="3599" y="1102"/>
              <a:ext cx="286" cy="1"/>
              <a:chOff x="0" y="0"/>
              <a:chExt cx="391" cy="1"/>
            </a:xfrm>
          </p:grpSpPr>
          <p:sp>
            <p:nvSpPr>
              <p:cNvPr id="28756"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28757"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28754"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28755"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pic>
        <p:nvPicPr>
          <p:cNvPr id="28689" name="Picture 66"/>
          <p:cNvPicPr>
            <a:picLocks noChangeAspect="1"/>
          </p:cNvPicPr>
          <p:nvPr/>
        </p:nvPicPr>
        <p:blipFill>
          <a:blip r:embed="rId3"/>
          <a:srcRect/>
          <a:stretch>
            <a:fillRect/>
          </a:stretch>
        </p:blipFill>
        <p:spPr bwMode="auto">
          <a:xfrm>
            <a:off x="5791200" y="2347913"/>
            <a:ext cx="1100138" cy="261937"/>
          </a:xfrm>
          <a:prstGeom prst="rect">
            <a:avLst/>
          </a:prstGeom>
          <a:noFill/>
          <a:ln w="9525">
            <a:noFill/>
            <a:miter lim="800000"/>
            <a:headEnd/>
            <a:tailEnd/>
          </a:ln>
        </p:spPr>
      </p:pic>
      <p:pic>
        <p:nvPicPr>
          <p:cNvPr id="28690" name="Picture 65"/>
          <p:cNvPicPr>
            <a:picLocks noChangeAspect="1"/>
          </p:cNvPicPr>
          <p:nvPr/>
        </p:nvPicPr>
        <p:blipFill>
          <a:blip r:embed="rId3"/>
          <a:srcRect/>
          <a:stretch>
            <a:fillRect/>
          </a:stretch>
        </p:blipFill>
        <p:spPr bwMode="auto">
          <a:xfrm>
            <a:off x="5524500" y="2352675"/>
            <a:ext cx="1100138" cy="261938"/>
          </a:xfrm>
          <a:prstGeom prst="rect">
            <a:avLst/>
          </a:prstGeom>
          <a:noFill/>
          <a:ln w="9525">
            <a:noFill/>
            <a:miter lim="800000"/>
            <a:headEnd/>
            <a:tailEnd/>
          </a:ln>
        </p:spPr>
      </p:pic>
      <p:grpSp>
        <p:nvGrpSpPr>
          <p:cNvPr id="28691" name="Group 35"/>
          <p:cNvGrpSpPr>
            <a:grpSpLocks/>
          </p:cNvGrpSpPr>
          <p:nvPr/>
        </p:nvGrpSpPr>
        <p:grpSpPr bwMode="auto">
          <a:xfrm>
            <a:off x="2103438" y="1204913"/>
            <a:ext cx="3265487" cy="261937"/>
            <a:chOff x="1303" y="795"/>
            <a:chExt cx="2057" cy="165"/>
          </a:xfrm>
        </p:grpSpPr>
        <p:pic>
          <p:nvPicPr>
            <p:cNvPr id="28750" name="Picture 17"/>
            <p:cNvPicPr>
              <a:picLocks noChangeAspect="1"/>
            </p:cNvPicPr>
            <p:nvPr/>
          </p:nvPicPr>
          <p:blipFill>
            <a:blip r:embed="rId3"/>
            <a:srcRect/>
            <a:stretch>
              <a:fillRect/>
            </a:stretch>
          </p:blipFill>
          <p:spPr bwMode="auto">
            <a:xfrm>
              <a:off x="1303" y="795"/>
              <a:ext cx="693" cy="165"/>
            </a:xfrm>
            <a:prstGeom prst="rect">
              <a:avLst/>
            </a:prstGeom>
            <a:noFill/>
            <a:ln w="9525">
              <a:noFill/>
              <a:miter lim="800000"/>
              <a:headEnd/>
              <a:tailEnd/>
            </a:ln>
          </p:spPr>
        </p:pic>
        <p:pic>
          <p:nvPicPr>
            <p:cNvPr id="28751" name="Picture 18"/>
            <p:cNvPicPr>
              <a:picLocks noChangeAspect="1"/>
            </p:cNvPicPr>
            <p:nvPr/>
          </p:nvPicPr>
          <p:blipFill>
            <a:blip r:embed="rId3"/>
            <a:srcRect/>
            <a:stretch>
              <a:fillRect/>
            </a:stretch>
          </p:blipFill>
          <p:spPr bwMode="auto">
            <a:xfrm>
              <a:off x="1985" y="795"/>
              <a:ext cx="693" cy="165"/>
            </a:xfrm>
            <a:prstGeom prst="rect">
              <a:avLst/>
            </a:prstGeom>
            <a:noFill/>
            <a:ln w="9525">
              <a:noFill/>
              <a:miter lim="800000"/>
              <a:headEnd/>
              <a:tailEnd/>
            </a:ln>
          </p:spPr>
        </p:pic>
        <p:pic>
          <p:nvPicPr>
            <p:cNvPr id="28752" name="Picture 19"/>
            <p:cNvPicPr>
              <a:picLocks noChangeAspect="1"/>
            </p:cNvPicPr>
            <p:nvPr/>
          </p:nvPicPr>
          <p:blipFill>
            <a:blip r:embed="rId3"/>
            <a:srcRect/>
            <a:stretch>
              <a:fillRect/>
            </a:stretch>
          </p:blipFill>
          <p:spPr bwMode="auto">
            <a:xfrm>
              <a:off x="2667" y="795"/>
              <a:ext cx="693" cy="165"/>
            </a:xfrm>
            <a:prstGeom prst="rect">
              <a:avLst/>
            </a:prstGeom>
            <a:noFill/>
            <a:ln w="9525">
              <a:noFill/>
              <a:miter lim="800000"/>
              <a:headEnd/>
              <a:tailEnd/>
            </a:ln>
          </p:spPr>
        </p:pic>
      </p:grpSp>
      <p:sp>
        <p:nvSpPr>
          <p:cNvPr id="28692" name="AutoShape 7"/>
          <p:cNvSpPr>
            <a:spLocks/>
          </p:cNvSpPr>
          <p:nvPr/>
        </p:nvSpPr>
        <p:spPr bwMode="auto">
          <a:xfrm>
            <a:off x="3138488" y="2233613"/>
            <a:ext cx="160337" cy="214312"/>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a:p>
        </p:txBody>
      </p:sp>
      <p:sp>
        <p:nvSpPr>
          <p:cNvPr id="28693" name="AutoShape 13"/>
          <p:cNvSpPr>
            <a:spLocks/>
          </p:cNvSpPr>
          <p:nvPr/>
        </p:nvSpPr>
        <p:spPr bwMode="auto">
          <a:xfrm>
            <a:off x="5349875" y="2252663"/>
            <a:ext cx="169863" cy="198437"/>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a:p>
        </p:txBody>
      </p:sp>
      <p:sp>
        <p:nvSpPr>
          <p:cNvPr id="28694" name="AutoShape 30"/>
          <p:cNvSpPr>
            <a:spLocks/>
          </p:cNvSpPr>
          <p:nvPr/>
        </p:nvSpPr>
        <p:spPr bwMode="auto">
          <a:xfrm>
            <a:off x="5397500" y="1116013"/>
            <a:ext cx="160338" cy="214312"/>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a:p>
        </p:txBody>
      </p:sp>
      <p:sp>
        <p:nvSpPr>
          <p:cNvPr id="28695" name="AutoShape 31"/>
          <p:cNvSpPr>
            <a:spLocks/>
          </p:cNvSpPr>
          <p:nvPr/>
        </p:nvSpPr>
        <p:spPr bwMode="auto">
          <a:xfrm>
            <a:off x="6345238" y="1120775"/>
            <a:ext cx="169862" cy="198438"/>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a:p>
        </p:txBody>
      </p:sp>
      <p:sp>
        <p:nvSpPr>
          <p:cNvPr id="28696" name="Freeform 134"/>
          <p:cNvSpPr>
            <a:spLocks/>
          </p:cNvSpPr>
          <p:nvPr/>
        </p:nvSpPr>
        <p:spPr bwMode="auto">
          <a:xfrm rot="20264793" flipH="1">
            <a:off x="4510088" y="1924050"/>
            <a:ext cx="342900" cy="255588"/>
          </a:xfrm>
          <a:custGeom>
            <a:avLst/>
            <a:gdLst>
              <a:gd name="T0" fmla="*/ 0 w 368"/>
              <a:gd name="T1" fmla="*/ 313600332 h 208"/>
              <a:gd name="T2" fmla="*/ 76401474 w 368"/>
              <a:gd name="T3" fmla="*/ 24123575 h 208"/>
              <a:gd name="T4" fmla="*/ 178847508 w 368"/>
              <a:gd name="T5" fmla="*/ 168861339 h 208"/>
              <a:gd name="T6" fmla="*/ 178847508 w 368"/>
              <a:gd name="T7" fmla="*/ 96491843 h 208"/>
              <a:gd name="T8" fmla="*/ 0 60000 65536"/>
              <a:gd name="T9" fmla="*/ 0 60000 65536"/>
              <a:gd name="T10" fmla="*/ 0 60000 65536"/>
              <a:gd name="T11" fmla="*/ 0 60000 65536"/>
              <a:gd name="T12" fmla="*/ 0 w 368"/>
              <a:gd name="T13" fmla="*/ 0 h 208"/>
              <a:gd name="T14" fmla="*/ 368 w 368"/>
              <a:gd name="T15" fmla="*/ 208 h 208"/>
            </a:gdLst>
            <a:ahLst/>
            <a:cxnLst>
              <a:cxn ang="T8">
                <a:pos x="T0" y="T1"/>
              </a:cxn>
              <a:cxn ang="T9">
                <a:pos x="T2" y="T3"/>
              </a:cxn>
              <a:cxn ang="T10">
                <a:pos x="T4" y="T5"/>
              </a:cxn>
              <a:cxn ang="T11">
                <a:pos x="T6" y="T7"/>
              </a:cxn>
            </a:cxnLst>
            <a:rect l="T12" t="T13" r="T14" b="T15"/>
            <a:pathLst>
              <a:path w="368" h="208">
                <a:moveTo>
                  <a:pt x="0" y="208"/>
                </a:moveTo>
                <a:cubicBezTo>
                  <a:pt x="44" y="120"/>
                  <a:pt x="88" y="32"/>
                  <a:pt x="144" y="16"/>
                </a:cubicBezTo>
                <a:cubicBezTo>
                  <a:pt x="200" y="0"/>
                  <a:pt x="304" y="104"/>
                  <a:pt x="336" y="112"/>
                </a:cubicBezTo>
                <a:cubicBezTo>
                  <a:pt x="368" y="120"/>
                  <a:pt x="352" y="92"/>
                  <a:pt x="336" y="64"/>
                </a:cubicBezTo>
              </a:path>
            </a:pathLst>
          </a:custGeom>
          <a:noFill/>
          <a:ln w="9525">
            <a:solidFill>
              <a:schemeClr val="bg1"/>
            </a:solidFill>
            <a:round/>
            <a:headEnd/>
            <a:tailEnd type="triangle" w="lg" len="med"/>
          </a:ln>
        </p:spPr>
        <p:txBody>
          <a:bodyPr wrap="none" anchor="ctr">
            <a:prstTxWarp prst="textNoShape">
              <a:avLst/>
            </a:prstTxWarp>
          </a:bodyPr>
          <a:lstStyle/>
          <a:p>
            <a:endParaRPr lang="fr-FR"/>
          </a:p>
        </p:txBody>
      </p:sp>
      <p:sp>
        <p:nvSpPr>
          <p:cNvPr id="19594" name="Freeform 138"/>
          <p:cNvSpPr>
            <a:spLocks/>
          </p:cNvSpPr>
          <p:nvPr/>
        </p:nvSpPr>
        <p:spPr bwMode="auto">
          <a:xfrm rot="-1498892">
            <a:off x="4924425" y="1993900"/>
            <a:ext cx="493713" cy="196850"/>
          </a:xfrm>
          <a:custGeom>
            <a:avLst/>
            <a:gdLst>
              <a:gd name="T0" fmla="*/ 0 w 1240"/>
              <a:gd name="T1" fmla="*/ 2147483647 h 304"/>
              <a:gd name="T2" fmla="*/ 2147483647 w 1240"/>
              <a:gd name="T3" fmla="*/ 2147483647 h 304"/>
              <a:gd name="T4" fmla="*/ 2147483647 w 1240"/>
              <a:gd name="T5" fmla="*/ 2147483647 h 304"/>
              <a:gd name="T6" fmla="*/ 2147483647 w 1240"/>
              <a:gd name="T7" fmla="*/ 2147483647 h 304"/>
              <a:gd name="T8" fmla="*/ 0 60000 65536"/>
              <a:gd name="T9" fmla="*/ 0 60000 65536"/>
              <a:gd name="T10" fmla="*/ 0 60000 65536"/>
              <a:gd name="T11" fmla="*/ 0 60000 65536"/>
              <a:gd name="T12" fmla="*/ 0 w 1240"/>
              <a:gd name="T13" fmla="*/ 0 h 304"/>
              <a:gd name="T14" fmla="*/ 1240 w 1240"/>
              <a:gd name="T15" fmla="*/ 304 h 304"/>
            </a:gdLst>
            <a:ahLst/>
            <a:cxnLst>
              <a:cxn ang="T8">
                <a:pos x="T0" y="T1"/>
              </a:cxn>
              <a:cxn ang="T9">
                <a:pos x="T2" y="T3"/>
              </a:cxn>
              <a:cxn ang="T10">
                <a:pos x="T4" y="T5"/>
              </a:cxn>
              <a:cxn ang="T11">
                <a:pos x="T6" y="T7"/>
              </a:cxn>
            </a:cxnLst>
            <a:rect l="T12" t="T13" r="T14" b="T15"/>
            <a:pathLst>
              <a:path w="1240" h="304">
                <a:moveTo>
                  <a:pt x="0" y="160"/>
                </a:moveTo>
                <a:cubicBezTo>
                  <a:pt x="240" y="80"/>
                  <a:pt x="480" y="0"/>
                  <a:pt x="672" y="16"/>
                </a:cubicBezTo>
                <a:cubicBezTo>
                  <a:pt x="864" y="32"/>
                  <a:pt x="1064" y="208"/>
                  <a:pt x="1152" y="256"/>
                </a:cubicBezTo>
                <a:cubicBezTo>
                  <a:pt x="1240" y="304"/>
                  <a:pt x="1192" y="296"/>
                  <a:pt x="1200" y="304"/>
                </a:cubicBezTo>
              </a:path>
            </a:pathLst>
          </a:custGeom>
          <a:noFill/>
          <a:ln w="19050">
            <a:solidFill>
              <a:schemeClr val="bg1"/>
            </a:solidFill>
            <a:prstDash val="dash"/>
            <a:round/>
            <a:headEnd/>
            <a:tailEnd type="triangle" w="lg" len="med"/>
          </a:ln>
        </p:spPr>
        <p:txBody>
          <a:bodyPr wrap="none" anchor="ctr">
            <a:prstTxWarp prst="textNoShape">
              <a:avLst/>
            </a:prstTxWarp>
          </a:bodyPr>
          <a:lstStyle/>
          <a:p>
            <a:endParaRPr lang="fr-FR"/>
          </a:p>
        </p:txBody>
      </p:sp>
      <p:sp>
        <p:nvSpPr>
          <p:cNvPr id="28698" name="AutoShape 13"/>
          <p:cNvSpPr>
            <a:spLocks/>
          </p:cNvSpPr>
          <p:nvPr/>
        </p:nvSpPr>
        <p:spPr bwMode="auto">
          <a:xfrm flipH="1">
            <a:off x="3125788" y="1179513"/>
            <a:ext cx="169862" cy="198437"/>
          </a:xfrm>
          <a:prstGeom prst="triangle">
            <a:avLst>
              <a:gd name="adj" fmla="val 50000"/>
            </a:avLst>
          </a:prstGeom>
          <a:solidFill>
            <a:srgbClr val="FF6600">
              <a:alpha val="18823"/>
            </a:srgbClr>
          </a:solidFill>
          <a:ln w="19050">
            <a:solidFill>
              <a:schemeClr val="tx1"/>
            </a:solidFill>
            <a:miter lim="800000"/>
            <a:headEnd/>
            <a:tailEnd/>
          </a:ln>
        </p:spPr>
        <p:txBody>
          <a:bodyPr lIns="0" tIns="0" rIns="0" bIns="0">
            <a:prstTxWarp prst="textNoShape">
              <a:avLst/>
            </a:prstTxWarp>
          </a:bodyPr>
          <a:lstStyle/>
          <a:p>
            <a:endParaRPr lang="fr-FR"/>
          </a:p>
        </p:txBody>
      </p:sp>
      <p:grpSp>
        <p:nvGrpSpPr>
          <p:cNvPr id="28699" name="Group 1087"/>
          <p:cNvGrpSpPr>
            <a:grpSpLocks/>
          </p:cNvGrpSpPr>
          <p:nvPr/>
        </p:nvGrpSpPr>
        <p:grpSpPr bwMode="auto">
          <a:xfrm flipH="1">
            <a:off x="3803650" y="2116138"/>
            <a:ext cx="623888" cy="231775"/>
            <a:chOff x="3599" y="1102"/>
            <a:chExt cx="385" cy="146"/>
          </a:xfrm>
        </p:grpSpPr>
        <p:grpSp>
          <p:nvGrpSpPr>
            <p:cNvPr id="28745" name="Group 36"/>
            <p:cNvGrpSpPr>
              <a:grpSpLocks/>
            </p:cNvGrpSpPr>
            <p:nvPr/>
          </p:nvGrpSpPr>
          <p:grpSpPr bwMode="auto">
            <a:xfrm>
              <a:off x="3599" y="1102"/>
              <a:ext cx="286" cy="1"/>
              <a:chOff x="0" y="0"/>
              <a:chExt cx="391" cy="1"/>
            </a:xfrm>
          </p:grpSpPr>
          <p:sp>
            <p:nvSpPr>
              <p:cNvPr id="28748" name="Line 37"/>
              <p:cNvSpPr>
                <a:spLocks noChangeShapeType="1"/>
              </p:cNvSpPr>
              <p:nvPr/>
            </p:nvSpPr>
            <p:spPr bwMode="auto">
              <a:xfrm>
                <a:off x="55" y="0"/>
                <a:ext cx="336" cy="1"/>
              </a:xfrm>
              <a:prstGeom prst="line">
                <a:avLst/>
              </a:prstGeom>
              <a:noFill/>
              <a:ln w="34925">
                <a:solidFill>
                  <a:srgbClr val="FF000C"/>
                </a:solidFill>
                <a:round/>
                <a:headEnd/>
                <a:tailEnd type="triangle" w="lg" len="med"/>
              </a:ln>
            </p:spPr>
            <p:txBody>
              <a:bodyPr lIns="0" tIns="0" rIns="0" bIns="0">
                <a:prstTxWarp prst="textNoShape">
                  <a:avLst/>
                </a:prstTxWarp>
              </a:bodyPr>
              <a:lstStyle/>
              <a:p>
                <a:endParaRPr lang="fr-FR"/>
              </a:p>
            </p:txBody>
          </p:sp>
          <p:sp>
            <p:nvSpPr>
              <p:cNvPr id="28749" name="Line 38"/>
              <p:cNvSpPr>
                <a:spLocks noChangeShapeType="1"/>
              </p:cNvSpPr>
              <p:nvPr/>
            </p:nvSpPr>
            <p:spPr bwMode="auto">
              <a:xfrm>
                <a:off x="0" y="0"/>
                <a:ext cx="336" cy="1"/>
              </a:xfrm>
              <a:prstGeom prst="line">
                <a:avLst/>
              </a:prstGeom>
              <a:noFill/>
              <a:ln w="34925">
                <a:solidFill>
                  <a:srgbClr val="FF000C"/>
                </a:solidFill>
                <a:round/>
                <a:headEnd/>
                <a:tailEnd/>
              </a:ln>
            </p:spPr>
            <p:txBody>
              <a:bodyPr lIns="0" tIns="0" rIns="0" bIns="0">
                <a:prstTxWarp prst="textNoShape">
                  <a:avLst/>
                </a:prstTxWarp>
              </a:bodyPr>
              <a:lstStyle/>
              <a:p>
                <a:endParaRPr lang="fr-FR"/>
              </a:p>
            </p:txBody>
          </p:sp>
        </p:grpSp>
        <p:sp>
          <p:nvSpPr>
            <p:cNvPr id="28746" name="Line 42"/>
            <p:cNvSpPr>
              <a:spLocks noChangeShapeType="1"/>
            </p:cNvSpPr>
            <p:nvPr/>
          </p:nvSpPr>
          <p:spPr bwMode="auto">
            <a:xfrm>
              <a:off x="3614" y="1104"/>
              <a:ext cx="0" cy="144"/>
            </a:xfrm>
            <a:prstGeom prst="line">
              <a:avLst/>
            </a:prstGeom>
            <a:noFill/>
            <a:ln w="44450">
              <a:solidFill>
                <a:srgbClr val="FF000C"/>
              </a:solidFill>
              <a:round/>
              <a:headEnd/>
              <a:tailEnd/>
            </a:ln>
          </p:spPr>
          <p:txBody>
            <a:bodyPr wrap="none" anchor="ctr">
              <a:prstTxWarp prst="textNoShape">
                <a:avLst/>
              </a:prstTxWarp>
            </a:bodyPr>
            <a:lstStyle/>
            <a:p>
              <a:endParaRPr lang="fr-FR"/>
            </a:p>
          </p:txBody>
        </p:sp>
        <p:sp>
          <p:nvSpPr>
            <p:cNvPr id="28747" name="Line 43"/>
            <p:cNvSpPr>
              <a:spLocks noChangeShapeType="1"/>
            </p:cNvSpPr>
            <p:nvPr/>
          </p:nvSpPr>
          <p:spPr bwMode="auto">
            <a:xfrm>
              <a:off x="3600" y="1230"/>
              <a:ext cx="384"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grpSp>
      <p:sp>
        <p:nvSpPr>
          <p:cNvPr id="28700" name="AutoShape 13"/>
          <p:cNvSpPr>
            <a:spLocks/>
          </p:cNvSpPr>
          <p:nvPr/>
        </p:nvSpPr>
        <p:spPr bwMode="auto">
          <a:xfrm flipH="1">
            <a:off x="6345238" y="2339975"/>
            <a:ext cx="169862" cy="198438"/>
          </a:xfrm>
          <a:prstGeom prst="triangle">
            <a:avLst>
              <a:gd name="adj" fmla="val 50000"/>
            </a:avLst>
          </a:prstGeom>
          <a:solidFill>
            <a:srgbClr val="FF6600">
              <a:alpha val="18823"/>
            </a:srgbClr>
          </a:solidFill>
          <a:ln w="19050">
            <a:solidFill>
              <a:schemeClr val="tx1"/>
            </a:solidFill>
            <a:miter lim="800000"/>
            <a:headEnd/>
            <a:tailEnd/>
          </a:ln>
        </p:spPr>
        <p:txBody>
          <a:bodyPr lIns="0" tIns="0" rIns="0" bIns="0">
            <a:prstTxWarp prst="textNoShape">
              <a:avLst/>
            </a:prstTxWarp>
          </a:bodyPr>
          <a:lstStyle/>
          <a:p>
            <a:endParaRPr lang="fr-FR"/>
          </a:p>
        </p:txBody>
      </p:sp>
      <p:sp>
        <p:nvSpPr>
          <p:cNvPr id="28701" name="Text Box 1171"/>
          <p:cNvSpPr txBox="1">
            <a:spLocks noChangeArrowheads="1"/>
          </p:cNvSpPr>
          <p:nvPr/>
        </p:nvSpPr>
        <p:spPr bwMode="auto">
          <a:xfrm flipV="1">
            <a:off x="3133725" y="2946400"/>
            <a:ext cx="184150" cy="336550"/>
          </a:xfrm>
          <a:prstGeom prst="rect">
            <a:avLst/>
          </a:prstGeom>
          <a:noFill/>
          <a:ln w="9525">
            <a:noFill/>
            <a:miter lim="800000"/>
            <a:headEnd/>
            <a:tailEnd/>
          </a:ln>
        </p:spPr>
        <p:txBody>
          <a:bodyPr rot="10800000" wrap="none">
            <a:prstTxWarp prst="textNoShape">
              <a:avLst/>
            </a:prstTxWarp>
            <a:spAutoFit/>
          </a:bodyPr>
          <a:lstStyle/>
          <a:p>
            <a:pPr algn="ctr" eaLnBrk="0" hangingPunct="0"/>
            <a:endParaRPr lang="fr-FR" sz="1600"/>
          </a:p>
        </p:txBody>
      </p:sp>
      <p:grpSp>
        <p:nvGrpSpPr>
          <p:cNvPr id="28702" name="Group 1184"/>
          <p:cNvGrpSpPr>
            <a:grpSpLocks/>
          </p:cNvGrpSpPr>
          <p:nvPr/>
        </p:nvGrpSpPr>
        <p:grpSpPr bwMode="auto">
          <a:xfrm>
            <a:off x="2973388" y="2535238"/>
            <a:ext cx="488950" cy="415925"/>
            <a:chOff x="1632" y="1920"/>
            <a:chExt cx="288" cy="336"/>
          </a:xfrm>
        </p:grpSpPr>
        <p:sp>
          <p:nvSpPr>
            <p:cNvPr id="28743" name="Line 1165"/>
            <p:cNvSpPr>
              <a:spLocks noChangeShapeType="1"/>
            </p:cNvSpPr>
            <p:nvPr/>
          </p:nvSpPr>
          <p:spPr bwMode="auto">
            <a:xfrm flipH="1" flipV="1">
              <a:off x="1800" y="1920"/>
              <a:ext cx="120" cy="336"/>
            </a:xfrm>
            <a:prstGeom prst="line">
              <a:avLst/>
            </a:prstGeom>
            <a:noFill/>
            <a:ln w="9525">
              <a:solidFill>
                <a:srgbClr val="FF6600"/>
              </a:solidFill>
              <a:round/>
              <a:headEnd/>
              <a:tailEnd/>
            </a:ln>
          </p:spPr>
          <p:txBody>
            <a:bodyPr wrap="none" anchor="ctr">
              <a:prstTxWarp prst="textNoShape">
                <a:avLst/>
              </a:prstTxWarp>
            </a:bodyPr>
            <a:lstStyle/>
            <a:p>
              <a:endParaRPr lang="fr-FR"/>
            </a:p>
          </p:txBody>
        </p:sp>
        <p:sp>
          <p:nvSpPr>
            <p:cNvPr id="28744" name="Line 1166"/>
            <p:cNvSpPr>
              <a:spLocks noChangeShapeType="1"/>
            </p:cNvSpPr>
            <p:nvPr/>
          </p:nvSpPr>
          <p:spPr bwMode="auto">
            <a:xfrm flipV="1">
              <a:off x="1632" y="1920"/>
              <a:ext cx="120" cy="336"/>
            </a:xfrm>
            <a:prstGeom prst="line">
              <a:avLst/>
            </a:prstGeom>
            <a:noFill/>
            <a:ln w="9525">
              <a:solidFill>
                <a:srgbClr val="FF6600"/>
              </a:solidFill>
              <a:round/>
              <a:headEnd/>
              <a:tailEnd/>
            </a:ln>
          </p:spPr>
          <p:txBody>
            <a:bodyPr wrap="none" anchor="ctr">
              <a:prstTxWarp prst="textNoShape">
                <a:avLst/>
              </a:prstTxWarp>
            </a:bodyPr>
            <a:lstStyle/>
            <a:p>
              <a:endParaRPr lang="fr-FR"/>
            </a:p>
          </p:txBody>
        </p:sp>
      </p:grpSp>
      <p:pic>
        <p:nvPicPr>
          <p:cNvPr id="28703" name="Picture 1172"/>
          <p:cNvPicPr>
            <a:picLocks noChangeAspect="1" noChangeArrowheads="1"/>
          </p:cNvPicPr>
          <p:nvPr/>
        </p:nvPicPr>
        <p:blipFill>
          <a:blip r:embed="rId4"/>
          <a:srcRect/>
          <a:stretch>
            <a:fillRect/>
          </a:stretch>
        </p:blipFill>
        <p:spPr bwMode="auto">
          <a:xfrm flipV="1">
            <a:off x="2719388" y="3001963"/>
            <a:ext cx="985837" cy="279400"/>
          </a:xfrm>
          <a:prstGeom prst="rect">
            <a:avLst/>
          </a:prstGeom>
          <a:noFill/>
          <a:ln w="9525">
            <a:noFill/>
            <a:miter lim="800000"/>
            <a:headEnd/>
            <a:tailEnd/>
          </a:ln>
        </p:spPr>
      </p:pic>
      <p:sp>
        <p:nvSpPr>
          <p:cNvPr id="28704" name="Oval 1187"/>
          <p:cNvSpPr>
            <a:spLocks noChangeArrowheads="1"/>
          </p:cNvSpPr>
          <p:nvPr/>
        </p:nvSpPr>
        <p:spPr bwMode="auto">
          <a:xfrm flipV="1">
            <a:off x="3060700" y="3146425"/>
            <a:ext cx="385763" cy="269875"/>
          </a:xfrm>
          <a:prstGeom prst="ellipse">
            <a:avLst/>
          </a:prstGeom>
          <a:gradFill rotWithShape="0">
            <a:gsLst>
              <a:gs pos="0">
                <a:srgbClr val="FF8000"/>
              </a:gs>
              <a:gs pos="100000">
                <a:srgbClr val="E57300"/>
              </a:gs>
            </a:gsLst>
            <a:path path="shape">
              <a:fillToRect l="50000" t="50000" r="50000" b="50000"/>
            </a:path>
          </a:gradFill>
          <a:ln w="19050">
            <a:solidFill>
              <a:schemeClr val="tx1"/>
            </a:solidFill>
            <a:round/>
            <a:headEnd/>
            <a:tailEnd/>
          </a:ln>
        </p:spPr>
        <p:txBody>
          <a:bodyPr rot="10800000" wrap="none" anchor="ctr">
            <a:prstTxWarp prst="textNoShape">
              <a:avLst/>
            </a:prstTxWarp>
          </a:bodyPr>
          <a:lstStyle/>
          <a:p>
            <a:pPr algn="ctr" eaLnBrk="0" hangingPunct="0"/>
            <a:endParaRPr lang="fr-FR"/>
          </a:p>
        </p:txBody>
      </p:sp>
      <p:sp>
        <p:nvSpPr>
          <p:cNvPr id="28705" name="Text Box 1215"/>
          <p:cNvSpPr txBox="1">
            <a:spLocks noChangeArrowheads="1"/>
          </p:cNvSpPr>
          <p:nvPr/>
        </p:nvSpPr>
        <p:spPr bwMode="auto">
          <a:xfrm>
            <a:off x="4106863" y="2967038"/>
            <a:ext cx="3101975" cy="461962"/>
          </a:xfrm>
          <a:prstGeom prst="rect">
            <a:avLst/>
          </a:prstGeom>
          <a:noFill/>
          <a:ln w="9525">
            <a:noFill/>
            <a:miter lim="800000"/>
            <a:headEnd/>
            <a:tailEnd/>
          </a:ln>
        </p:spPr>
        <p:txBody>
          <a:bodyPr>
            <a:prstTxWarp prst="textNoShape">
              <a:avLst/>
            </a:prstTxWarp>
            <a:spAutoFit/>
          </a:bodyPr>
          <a:lstStyle/>
          <a:p>
            <a:pPr algn="ctr" eaLnBrk="0" hangingPunct="0"/>
            <a:r>
              <a:rPr lang="en-US" b="1"/>
              <a:t>   &lt; 30</a:t>
            </a:r>
            <a:r>
              <a:rPr lang="fr-FR" i="1">
                <a:solidFill>
                  <a:schemeClr val="bg2"/>
                </a:solidFill>
              </a:rPr>
              <a:t> </a:t>
            </a:r>
            <a:r>
              <a:rPr lang="en-US" b="1"/>
              <a:t> Insulator sequences identified</a:t>
            </a:r>
          </a:p>
          <a:p>
            <a:pPr algn="ctr" eaLnBrk="0" hangingPunct="0"/>
            <a:r>
              <a:rPr lang="en-US" b="1"/>
              <a:t>from yeast to humans</a:t>
            </a:r>
          </a:p>
        </p:txBody>
      </p:sp>
      <p:grpSp>
        <p:nvGrpSpPr>
          <p:cNvPr id="12" name="Grouper 190"/>
          <p:cNvGrpSpPr>
            <a:grpSpLocks/>
          </p:cNvGrpSpPr>
          <p:nvPr/>
        </p:nvGrpSpPr>
        <p:grpSpPr bwMode="auto">
          <a:xfrm>
            <a:off x="3436938" y="3400424"/>
            <a:ext cx="5930900" cy="984704"/>
            <a:chOff x="3436742" y="3790427"/>
            <a:chExt cx="5931448" cy="984435"/>
          </a:xfrm>
        </p:grpSpPr>
        <p:sp>
          <p:nvSpPr>
            <p:cNvPr id="28741" name="Rectangle 1224"/>
            <p:cNvSpPr>
              <a:spLocks noChangeArrowheads="1"/>
            </p:cNvSpPr>
            <p:nvPr/>
          </p:nvSpPr>
          <p:spPr bwMode="auto">
            <a:xfrm>
              <a:off x="4317999" y="3944092"/>
              <a:ext cx="5050191" cy="830770"/>
            </a:xfrm>
            <a:prstGeom prst="rect">
              <a:avLst/>
            </a:prstGeom>
            <a:noFill/>
            <a:ln w="9525">
              <a:noFill/>
              <a:miter lim="800000"/>
              <a:headEnd/>
              <a:tailEnd/>
            </a:ln>
          </p:spPr>
          <p:txBody>
            <a:bodyPr>
              <a:prstTxWarp prst="textNoShape">
                <a:avLst/>
              </a:prstTxWarp>
              <a:spAutoFit/>
            </a:bodyPr>
            <a:lstStyle/>
            <a:p>
              <a:r>
                <a:rPr lang="en-US" dirty="0">
                  <a:solidFill>
                    <a:schemeClr val="bg2"/>
                  </a:solidFill>
                </a:rPr>
                <a:t>4 Insulator binding proteins identified</a:t>
              </a:r>
            </a:p>
            <a:p>
              <a:r>
                <a:rPr lang="en-US" b="1" dirty="0">
                  <a:solidFill>
                    <a:schemeClr val="bg2"/>
                  </a:solidFill>
                </a:rPr>
                <a:t>in Drosophila:</a:t>
              </a:r>
            </a:p>
            <a:p>
              <a:r>
                <a:rPr lang="en-US" b="1" dirty="0">
                  <a:solidFill>
                    <a:schemeClr val="bg2"/>
                  </a:solidFill>
                </a:rPr>
                <a:t>CTCF, </a:t>
              </a:r>
              <a:r>
                <a:rPr lang="en-US" b="1" dirty="0">
                  <a:solidFill>
                    <a:srgbClr val="FF6600"/>
                  </a:solidFill>
                </a:rPr>
                <a:t>BEAF</a:t>
              </a:r>
              <a:r>
                <a:rPr lang="en-US" b="1" dirty="0">
                  <a:solidFill>
                    <a:schemeClr val="bg2"/>
                  </a:solidFill>
                </a:rPr>
                <a:t>, GAF, </a:t>
              </a:r>
              <a:r>
                <a:rPr lang="en-US" b="1" dirty="0" err="1">
                  <a:solidFill>
                    <a:schemeClr val="bg2"/>
                  </a:solidFill>
                </a:rPr>
                <a:t>Su(Hw</a:t>
              </a:r>
              <a:endParaRPr lang="en-US" b="1" dirty="0">
                <a:solidFill>
                  <a:schemeClr val="bg2"/>
                </a:solidFill>
              </a:endParaRPr>
            </a:p>
            <a:p>
              <a:r>
                <a:rPr lang="en-US" b="1" dirty="0">
                  <a:solidFill>
                    <a:schemeClr val="bg2"/>
                  </a:solidFill>
                </a:rPr>
                <a:t>-&gt; accounted for the activity of all insulators reported</a:t>
              </a:r>
              <a:endParaRPr lang="fr-FR" b="1" dirty="0">
                <a:solidFill>
                  <a:schemeClr val="bg2"/>
                </a:solidFill>
              </a:endParaRPr>
            </a:p>
          </p:txBody>
        </p:sp>
        <p:sp>
          <p:nvSpPr>
            <p:cNvPr id="28742" name="Line 58"/>
            <p:cNvSpPr>
              <a:spLocks noChangeShapeType="1"/>
            </p:cNvSpPr>
            <p:nvPr/>
          </p:nvSpPr>
          <p:spPr bwMode="auto">
            <a:xfrm>
              <a:off x="3436742" y="3790427"/>
              <a:ext cx="881258" cy="358503"/>
            </a:xfrm>
            <a:prstGeom prst="line">
              <a:avLst/>
            </a:prstGeom>
            <a:noFill/>
            <a:ln w="19050">
              <a:solidFill>
                <a:schemeClr val="bg1"/>
              </a:solidFill>
              <a:round/>
              <a:headEnd/>
              <a:tailEnd/>
            </a:ln>
          </p:spPr>
          <p:txBody>
            <a:bodyPr lIns="0" tIns="0" rIns="0" bIns="0">
              <a:prstTxWarp prst="textNoShape">
                <a:avLst/>
              </a:prstTxWarp>
            </a:bodyPr>
            <a:lstStyle/>
            <a:p>
              <a:endParaRPr lang="fr-FR"/>
            </a:p>
          </p:txBody>
        </p:sp>
      </p:grpSp>
      <p:sp>
        <p:nvSpPr>
          <p:cNvPr id="28707" name="ZoneTexte 130"/>
          <p:cNvSpPr txBox="1">
            <a:spLocks noChangeArrowheads="1"/>
          </p:cNvSpPr>
          <p:nvPr/>
        </p:nvSpPr>
        <p:spPr bwMode="auto">
          <a:xfrm>
            <a:off x="7277100" y="3554413"/>
            <a:ext cx="1727200" cy="277812"/>
          </a:xfrm>
          <a:prstGeom prst="rect">
            <a:avLst/>
          </a:prstGeom>
          <a:noFill/>
          <a:ln w="9525">
            <a:noFill/>
            <a:miter lim="800000"/>
            <a:headEnd/>
            <a:tailEnd/>
          </a:ln>
        </p:spPr>
        <p:txBody>
          <a:bodyPr wrap="none">
            <a:prstTxWarp prst="textNoShape">
              <a:avLst/>
            </a:prstTxWarp>
            <a:spAutoFit/>
          </a:bodyPr>
          <a:lstStyle/>
          <a:p>
            <a:r>
              <a:rPr lang="fr-FR" i="1">
                <a:solidFill>
                  <a:schemeClr val="bg2"/>
                </a:solidFill>
              </a:rPr>
              <a:t>Cuvier et al., 1998, 2002</a:t>
            </a:r>
          </a:p>
        </p:txBody>
      </p:sp>
      <p:grpSp>
        <p:nvGrpSpPr>
          <p:cNvPr id="13" name="Grouper 131"/>
          <p:cNvGrpSpPr>
            <a:grpSpLocks/>
          </p:cNvGrpSpPr>
          <p:nvPr/>
        </p:nvGrpSpPr>
        <p:grpSpPr bwMode="auto">
          <a:xfrm>
            <a:off x="292100" y="3297238"/>
            <a:ext cx="2795588" cy="2578100"/>
            <a:chOff x="1108383" y="3313386"/>
            <a:chExt cx="3102574" cy="2861694"/>
          </a:xfrm>
        </p:grpSpPr>
        <p:grpSp>
          <p:nvGrpSpPr>
            <p:cNvPr id="28735" name="Group 1"/>
            <p:cNvGrpSpPr>
              <a:grpSpLocks/>
            </p:cNvGrpSpPr>
            <p:nvPr/>
          </p:nvGrpSpPr>
          <p:grpSpPr bwMode="auto">
            <a:xfrm>
              <a:off x="1108383" y="3511550"/>
              <a:ext cx="3102574" cy="2663530"/>
              <a:chOff x="0" y="0"/>
              <a:chExt cx="5760" cy="4367"/>
            </a:xfrm>
          </p:grpSpPr>
          <p:pic>
            <p:nvPicPr>
              <p:cNvPr id="28737" name="Picture 2"/>
              <p:cNvPicPr>
                <a:picLocks noChangeArrowheads="1"/>
              </p:cNvPicPr>
              <p:nvPr/>
            </p:nvPicPr>
            <p:blipFill>
              <a:blip r:embed="rId5"/>
              <a:srcRect/>
              <a:stretch>
                <a:fillRect/>
              </a:stretch>
            </p:blipFill>
            <p:spPr bwMode="auto">
              <a:xfrm>
                <a:off x="0" y="0"/>
                <a:ext cx="5760" cy="4367"/>
              </a:xfrm>
              <a:prstGeom prst="rect">
                <a:avLst/>
              </a:prstGeom>
              <a:noFill/>
              <a:ln w="9525">
                <a:noFill/>
                <a:miter lim="800000"/>
                <a:headEnd/>
                <a:tailEnd/>
              </a:ln>
            </p:spPr>
          </p:pic>
          <p:sp>
            <p:nvSpPr>
              <p:cNvPr id="28738" name="Line 4"/>
              <p:cNvSpPr>
                <a:spLocks noChangeShapeType="1"/>
              </p:cNvSpPr>
              <p:nvPr/>
            </p:nvSpPr>
            <p:spPr bwMode="auto">
              <a:xfrm flipH="1">
                <a:off x="2755" y="381"/>
                <a:ext cx="1634" cy="985"/>
              </a:xfrm>
              <a:prstGeom prst="line">
                <a:avLst/>
              </a:prstGeom>
              <a:noFill/>
              <a:ln w="25400">
                <a:solidFill>
                  <a:srgbClr val="FFFFFF"/>
                </a:solidFill>
                <a:round/>
                <a:headEnd/>
                <a:tailEnd type="triangle" w="lg" len="lg"/>
              </a:ln>
            </p:spPr>
            <p:txBody>
              <a:bodyPr lIns="0" tIns="0" rIns="0" bIns="0">
                <a:prstTxWarp prst="textNoShape">
                  <a:avLst/>
                </a:prstTxWarp>
              </a:bodyPr>
              <a:lstStyle/>
              <a:p>
                <a:endParaRPr lang="fr-FR"/>
              </a:p>
            </p:txBody>
          </p:sp>
          <p:sp>
            <p:nvSpPr>
              <p:cNvPr id="28739" name="Line 5"/>
              <p:cNvSpPr>
                <a:spLocks noChangeShapeType="1"/>
              </p:cNvSpPr>
              <p:nvPr/>
            </p:nvSpPr>
            <p:spPr bwMode="auto">
              <a:xfrm flipH="1">
                <a:off x="3957" y="383"/>
                <a:ext cx="605" cy="887"/>
              </a:xfrm>
              <a:prstGeom prst="line">
                <a:avLst/>
              </a:prstGeom>
              <a:noFill/>
              <a:ln w="25400">
                <a:solidFill>
                  <a:srgbClr val="FFFFFF"/>
                </a:solidFill>
                <a:round/>
                <a:headEnd/>
                <a:tailEnd type="triangle" w="lg" len="lg"/>
              </a:ln>
            </p:spPr>
            <p:txBody>
              <a:bodyPr lIns="0" tIns="0" rIns="0" bIns="0">
                <a:prstTxWarp prst="textNoShape">
                  <a:avLst/>
                </a:prstTxWarp>
              </a:bodyPr>
              <a:lstStyle/>
              <a:p>
                <a:endParaRPr lang="fr-FR"/>
              </a:p>
            </p:txBody>
          </p:sp>
          <p:sp>
            <p:nvSpPr>
              <p:cNvPr id="28740" name="Line 6"/>
              <p:cNvSpPr>
                <a:spLocks noChangeShapeType="1"/>
              </p:cNvSpPr>
              <p:nvPr/>
            </p:nvSpPr>
            <p:spPr bwMode="auto">
              <a:xfrm flipH="1">
                <a:off x="4302" y="372"/>
                <a:ext cx="329" cy="828"/>
              </a:xfrm>
              <a:prstGeom prst="line">
                <a:avLst/>
              </a:prstGeom>
              <a:noFill/>
              <a:ln w="25400">
                <a:solidFill>
                  <a:srgbClr val="FFFFFF"/>
                </a:solidFill>
                <a:round/>
                <a:headEnd/>
                <a:tailEnd type="triangle" w="lg" len="lg"/>
              </a:ln>
            </p:spPr>
            <p:txBody>
              <a:bodyPr lIns="0" tIns="0" rIns="0" bIns="0">
                <a:prstTxWarp prst="textNoShape">
                  <a:avLst/>
                </a:prstTxWarp>
              </a:bodyPr>
              <a:lstStyle/>
              <a:p>
                <a:endParaRPr lang="fr-FR"/>
              </a:p>
            </p:txBody>
          </p:sp>
        </p:grpSp>
        <p:sp>
          <p:nvSpPr>
            <p:cNvPr id="28736" name="Rectangle 7"/>
            <p:cNvSpPr>
              <a:spLocks/>
            </p:cNvSpPr>
            <p:nvPr/>
          </p:nvSpPr>
          <p:spPr bwMode="auto">
            <a:xfrm>
              <a:off x="2977408" y="3313386"/>
              <a:ext cx="1216388" cy="381000"/>
            </a:xfrm>
            <a:prstGeom prst="rect">
              <a:avLst/>
            </a:prstGeom>
            <a:solidFill>
              <a:srgbClr val="000000">
                <a:alpha val="96861"/>
              </a:srgbClr>
            </a:solidFill>
            <a:ln w="12700">
              <a:noFill/>
              <a:miter lim="800000"/>
              <a:headEnd/>
              <a:tailEnd/>
            </a:ln>
          </p:spPr>
          <p:txBody>
            <a:bodyPr lIns="0" tIns="0" rIns="40639" bIns="0">
              <a:prstTxWarp prst="textNoShape">
                <a:avLst/>
              </a:prstTxWarp>
            </a:bodyPr>
            <a:lstStyle/>
            <a:p>
              <a:pPr marL="39688" algn="ctr"/>
              <a:r>
                <a:rPr lang="en-US">
                  <a:solidFill>
                    <a:srgbClr val="FF6600"/>
                  </a:solidFill>
                  <a:ea typeface="Arial" charset="0"/>
                  <a:cs typeface="Arial" charset="0"/>
                  <a:sym typeface="Arial" charset="0"/>
                </a:rPr>
                <a:t>Hundreds of BEAF sites</a:t>
              </a:r>
            </a:p>
          </p:txBody>
        </p:sp>
      </p:grpSp>
      <p:sp>
        <p:nvSpPr>
          <p:cNvPr id="28709" name="Line 58"/>
          <p:cNvSpPr>
            <a:spLocks noChangeShapeType="1"/>
          </p:cNvSpPr>
          <p:nvPr/>
        </p:nvSpPr>
        <p:spPr bwMode="auto">
          <a:xfrm flipV="1">
            <a:off x="3743325" y="3132138"/>
            <a:ext cx="619125" cy="0"/>
          </a:xfrm>
          <a:prstGeom prst="line">
            <a:avLst/>
          </a:prstGeom>
          <a:noFill/>
          <a:ln w="19050">
            <a:solidFill>
              <a:schemeClr val="bg1"/>
            </a:solidFill>
            <a:round/>
            <a:headEnd/>
            <a:tailEnd/>
          </a:ln>
        </p:spPr>
        <p:txBody>
          <a:bodyPr lIns="0" tIns="0" rIns="0" bIns="0">
            <a:prstTxWarp prst="textNoShape">
              <a:avLst/>
            </a:prstTxWarp>
          </a:bodyPr>
          <a:lstStyle/>
          <a:p>
            <a:endParaRPr lang="fr-FR"/>
          </a:p>
        </p:txBody>
      </p:sp>
      <p:grpSp>
        <p:nvGrpSpPr>
          <p:cNvPr id="15" name="Grouper 106"/>
          <p:cNvGrpSpPr>
            <a:grpSpLocks/>
          </p:cNvGrpSpPr>
          <p:nvPr/>
        </p:nvGrpSpPr>
        <p:grpSpPr bwMode="auto">
          <a:xfrm>
            <a:off x="2095500" y="4665663"/>
            <a:ext cx="7048500" cy="1941512"/>
            <a:chOff x="2095500" y="4665134"/>
            <a:chExt cx="7047781" cy="1941423"/>
          </a:xfrm>
        </p:grpSpPr>
        <p:sp>
          <p:nvSpPr>
            <p:cNvPr id="28717" name="Rectangle 53"/>
            <p:cNvSpPr>
              <a:spLocks/>
            </p:cNvSpPr>
            <p:nvPr/>
          </p:nvSpPr>
          <p:spPr bwMode="auto">
            <a:xfrm>
              <a:off x="2095500" y="5923963"/>
              <a:ext cx="7047781" cy="682594"/>
            </a:xfrm>
            <a:prstGeom prst="rect">
              <a:avLst/>
            </a:prstGeom>
            <a:noFill/>
            <a:ln w="12700">
              <a:noFill/>
              <a:miter lim="800000"/>
              <a:headEnd/>
              <a:tailEnd/>
            </a:ln>
          </p:spPr>
          <p:txBody>
            <a:bodyPr lIns="0" tIns="0" rIns="40639" bIns="0">
              <a:prstTxWarp prst="textNoShape">
                <a:avLst/>
              </a:prstTxWarp>
            </a:bodyPr>
            <a:lstStyle/>
            <a:p>
              <a:pPr marL="39688"/>
              <a:r>
                <a:rPr lang="en-US" sz="1100" i="1" dirty="0" err="1">
                  <a:solidFill>
                    <a:srgbClr val="D6ECEE"/>
                  </a:solidFill>
                  <a:ea typeface="Arial" charset="0"/>
                  <a:cs typeface="Arial" charset="0"/>
                  <a:sym typeface="Arial" charset="0"/>
                </a:rPr>
                <a:t>Emberly</a:t>
              </a:r>
              <a:r>
                <a:rPr lang="en-US" sz="1100" i="1" dirty="0">
                  <a:solidFill>
                    <a:srgbClr val="D6ECEE"/>
                  </a:solidFill>
                  <a:ea typeface="Arial" charset="0"/>
                  <a:cs typeface="Arial" charset="0"/>
                  <a:sym typeface="Arial" charset="0"/>
                </a:rPr>
                <a:t>, </a:t>
              </a:r>
              <a:r>
                <a:rPr lang="en-US" sz="1100" i="1" dirty="0" err="1">
                  <a:solidFill>
                    <a:srgbClr val="D6ECEE"/>
                  </a:solidFill>
                  <a:ea typeface="Arial" charset="0"/>
                  <a:cs typeface="Arial" charset="0"/>
                  <a:sym typeface="Arial" charset="0"/>
                </a:rPr>
                <a:t>Blattes</a:t>
              </a:r>
              <a:r>
                <a:rPr lang="en-US" sz="1100" i="1" dirty="0">
                  <a:solidFill>
                    <a:srgbClr val="D6ECEE"/>
                  </a:solidFill>
                  <a:ea typeface="Arial" charset="0"/>
                  <a:cs typeface="Arial" charset="0"/>
                  <a:sym typeface="Arial" charset="0"/>
                </a:rPr>
                <a:t>, </a:t>
              </a:r>
              <a:r>
                <a:rPr lang="en-US" sz="1100" i="1" dirty="0" err="1">
                  <a:solidFill>
                    <a:srgbClr val="D6ECEE"/>
                  </a:solidFill>
                  <a:ea typeface="Arial" charset="0"/>
                  <a:cs typeface="Arial" charset="0"/>
                  <a:sym typeface="Arial" charset="0"/>
                </a:rPr>
                <a:t>Schuttengruber</a:t>
              </a:r>
              <a:r>
                <a:rPr lang="en-US" sz="1100" i="1" dirty="0">
                  <a:solidFill>
                    <a:srgbClr val="D6ECEE"/>
                  </a:solidFill>
                  <a:ea typeface="Arial" charset="0"/>
                  <a:cs typeface="Arial" charset="0"/>
                  <a:sym typeface="Arial" charset="0"/>
                </a:rPr>
                <a:t>, Jiang, </a:t>
              </a:r>
              <a:r>
                <a:rPr lang="en-US" sz="1100" i="1" dirty="0" err="1">
                  <a:solidFill>
                    <a:srgbClr val="D6ECEE"/>
                  </a:solidFill>
                  <a:ea typeface="Arial" charset="0"/>
                  <a:cs typeface="Arial" charset="0"/>
                  <a:sym typeface="Arial" charset="0"/>
                </a:rPr>
                <a:t>Hennion</a:t>
              </a:r>
              <a:r>
                <a:rPr lang="en-US" sz="1100" i="1" dirty="0">
                  <a:solidFill>
                    <a:srgbClr val="D6ECEE"/>
                  </a:solidFill>
                  <a:ea typeface="Arial" charset="0"/>
                  <a:cs typeface="Arial" charset="0"/>
                  <a:sym typeface="Arial" charset="0"/>
                </a:rPr>
                <a:t>, Hart, </a:t>
              </a:r>
              <a:r>
                <a:rPr lang="en-US" sz="1100" i="1" dirty="0" err="1">
                  <a:solidFill>
                    <a:srgbClr val="D6ECEE"/>
                  </a:solidFill>
                  <a:ea typeface="Arial" charset="0"/>
                  <a:cs typeface="Arial" charset="0"/>
                  <a:sym typeface="Arial" charset="0"/>
                </a:rPr>
                <a:t>Kas</a:t>
              </a:r>
              <a:r>
                <a:rPr lang="en-US" sz="1100" i="1" dirty="0">
                  <a:solidFill>
                    <a:srgbClr val="D6ECEE"/>
                  </a:solidFill>
                  <a:ea typeface="Arial" charset="0"/>
                  <a:cs typeface="Arial" charset="0"/>
                  <a:sym typeface="Arial" charset="0"/>
                </a:rPr>
                <a:t>,   Cuvier    	</a:t>
              </a:r>
              <a:r>
                <a:rPr lang="en-US" sz="1100" i="1" dirty="0" err="1">
                  <a:solidFill>
                    <a:srgbClr val="D6ECEE"/>
                  </a:solidFill>
                  <a:ea typeface="Arial" charset="0"/>
                  <a:cs typeface="Arial" charset="0"/>
                  <a:sym typeface="Arial" charset="0"/>
                </a:rPr>
                <a:t>PLoS</a:t>
              </a:r>
              <a:r>
                <a:rPr lang="en-US" sz="1100" i="1" dirty="0">
                  <a:solidFill>
                    <a:srgbClr val="D6ECEE"/>
                  </a:solidFill>
                  <a:ea typeface="Arial" charset="0"/>
                  <a:cs typeface="Arial" charset="0"/>
                  <a:sym typeface="Arial" charset="0"/>
                </a:rPr>
                <a:t> </a:t>
              </a:r>
              <a:r>
                <a:rPr lang="en-US" sz="1100" i="1" dirty="0" err="1">
                  <a:solidFill>
                    <a:srgbClr val="D6ECEE"/>
                  </a:solidFill>
                  <a:ea typeface="Arial" charset="0"/>
                  <a:cs typeface="Arial" charset="0"/>
                  <a:sym typeface="Arial" charset="0"/>
                </a:rPr>
                <a:t>Biol</a:t>
              </a:r>
              <a:r>
                <a:rPr lang="en-US" sz="1100" i="1" dirty="0">
                  <a:solidFill>
                    <a:srgbClr val="D6ECEE"/>
                  </a:solidFill>
                  <a:ea typeface="Arial" charset="0"/>
                  <a:cs typeface="Arial" charset="0"/>
                  <a:sym typeface="Arial" charset="0"/>
                </a:rPr>
                <a:t>  2008</a:t>
              </a:r>
            </a:p>
            <a:p>
              <a:pPr marL="39688"/>
              <a:r>
                <a:rPr lang="en-US" sz="1100" i="1" dirty="0">
                  <a:solidFill>
                    <a:srgbClr val="D6ECEE"/>
                  </a:solidFill>
                  <a:ea typeface="Arial" charset="0"/>
                  <a:cs typeface="Arial" charset="0"/>
                  <a:sym typeface="Arial" charset="0"/>
                </a:rPr>
                <a:t>Jiang, </a:t>
              </a:r>
              <a:r>
                <a:rPr lang="en-US" sz="1100" i="1" dirty="0" err="1">
                  <a:solidFill>
                    <a:srgbClr val="D6ECEE"/>
                  </a:solidFill>
                  <a:ea typeface="Arial" charset="0"/>
                  <a:cs typeface="Arial" charset="0"/>
                  <a:sym typeface="Arial" charset="0"/>
                </a:rPr>
                <a:t>Emberly</a:t>
              </a:r>
              <a:r>
                <a:rPr lang="en-US" sz="1100" i="1" dirty="0">
                  <a:solidFill>
                    <a:srgbClr val="D6ECEE"/>
                  </a:solidFill>
                  <a:ea typeface="Arial" charset="0"/>
                  <a:cs typeface="Arial" charset="0"/>
                  <a:sym typeface="Arial" charset="0"/>
                </a:rPr>
                <a:t>,  Cuvier Hart	 		 	MCB. 2009</a:t>
              </a:r>
            </a:p>
            <a:p>
              <a:pPr marL="39688"/>
              <a:r>
                <a:rPr lang="en-US" sz="1100" i="1" dirty="0" err="1">
                  <a:solidFill>
                    <a:schemeClr val="bg2"/>
                  </a:solidFill>
                  <a:ea typeface="Arial" charset="0"/>
                  <a:cs typeface="Arial" charset="0"/>
                  <a:sym typeface="Arial" charset="0"/>
                </a:rPr>
                <a:t>Bushey</a:t>
              </a:r>
              <a:r>
                <a:rPr lang="en-US" sz="1100" i="1" dirty="0">
                  <a:solidFill>
                    <a:schemeClr val="bg2"/>
                  </a:solidFill>
                  <a:ea typeface="Arial" charset="0"/>
                  <a:cs typeface="Arial" charset="0"/>
                  <a:sym typeface="Arial" charset="0"/>
                </a:rPr>
                <a:t> et al. </a:t>
              </a:r>
              <a:r>
                <a:rPr lang="en-US" sz="1100" i="1" dirty="0" err="1">
                  <a:solidFill>
                    <a:schemeClr val="bg2"/>
                  </a:solidFill>
                  <a:ea typeface="Arial" charset="0"/>
                  <a:cs typeface="Arial" charset="0"/>
                  <a:sym typeface="Arial" charset="0"/>
                </a:rPr>
                <a:t>Corces</a:t>
              </a:r>
              <a:r>
                <a:rPr lang="en-US" sz="1100" i="1" dirty="0">
                  <a:solidFill>
                    <a:schemeClr val="bg2"/>
                  </a:solidFill>
                  <a:ea typeface="Arial" charset="0"/>
                  <a:cs typeface="Arial" charset="0"/>
                  <a:sym typeface="Arial" charset="0"/>
                </a:rPr>
                <a:t> : also true for CTCF			Genes &amp;Dev., 2009</a:t>
              </a:r>
            </a:p>
            <a:p>
              <a:pPr marL="39688"/>
              <a:r>
                <a:rPr lang="en-US" sz="1100" i="1" dirty="0" err="1">
                  <a:solidFill>
                    <a:schemeClr val="bg2"/>
                  </a:solidFill>
                  <a:ea typeface="Arial" charset="0"/>
                  <a:cs typeface="Arial" charset="0"/>
                  <a:sym typeface="Arial" charset="0"/>
                </a:rPr>
                <a:t>Nègre</a:t>
              </a:r>
              <a:r>
                <a:rPr lang="en-US" sz="1100" i="1" dirty="0">
                  <a:solidFill>
                    <a:schemeClr val="bg2"/>
                  </a:solidFill>
                  <a:ea typeface="Arial" charset="0"/>
                  <a:cs typeface="Arial" charset="0"/>
                  <a:sym typeface="Arial" charset="0"/>
                </a:rPr>
                <a:t> et al.					</a:t>
              </a:r>
              <a:r>
                <a:rPr lang="en-US" sz="1100" i="1" dirty="0" err="1">
                  <a:solidFill>
                    <a:schemeClr val="bg2"/>
                  </a:solidFill>
                  <a:ea typeface="Arial" charset="0"/>
                  <a:cs typeface="Arial" charset="0"/>
                  <a:sym typeface="Arial" charset="0"/>
                </a:rPr>
                <a:t>PloS</a:t>
              </a:r>
              <a:r>
                <a:rPr lang="en-US" sz="1100" i="1" dirty="0">
                  <a:solidFill>
                    <a:schemeClr val="bg2"/>
                  </a:solidFill>
                  <a:ea typeface="Arial" charset="0"/>
                  <a:cs typeface="Arial" charset="0"/>
                  <a:sym typeface="Arial" charset="0"/>
                </a:rPr>
                <a:t> Gen. 2009; Nature, 2011 </a:t>
              </a:r>
            </a:p>
            <a:p>
              <a:pPr marL="39688"/>
              <a:endParaRPr lang="en-US" sz="1100" i="1" dirty="0">
                <a:solidFill>
                  <a:schemeClr val="bg2"/>
                </a:solidFill>
                <a:ea typeface="Arial" charset="0"/>
                <a:cs typeface="Arial" charset="0"/>
                <a:sym typeface="Arial" charset="0"/>
              </a:endParaRPr>
            </a:p>
            <a:p>
              <a:pPr marL="39688"/>
              <a:endParaRPr lang="en-US" sz="1100" i="1" dirty="0">
                <a:solidFill>
                  <a:schemeClr val="bg2"/>
                </a:solidFill>
                <a:ea typeface="Arial" charset="0"/>
                <a:cs typeface="Arial" charset="0"/>
                <a:sym typeface="Arial" charset="0"/>
              </a:endParaRPr>
            </a:p>
          </p:txBody>
        </p:sp>
        <p:grpSp>
          <p:nvGrpSpPr>
            <p:cNvPr id="28718" name="Grouper 75"/>
            <p:cNvGrpSpPr>
              <a:grpSpLocks/>
            </p:cNvGrpSpPr>
            <p:nvPr/>
          </p:nvGrpSpPr>
          <p:grpSpPr bwMode="auto">
            <a:xfrm>
              <a:off x="3806826" y="4665134"/>
              <a:ext cx="3187702" cy="1496740"/>
              <a:chOff x="4448175" y="4584434"/>
              <a:chExt cx="3187702" cy="2151064"/>
            </a:xfrm>
          </p:grpSpPr>
          <p:grpSp>
            <p:nvGrpSpPr>
              <p:cNvPr id="28720" name="Group 119"/>
              <p:cNvGrpSpPr>
                <a:grpSpLocks/>
              </p:cNvGrpSpPr>
              <p:nvPr/>
            </p:nvGrpSpPr>
            <p:grpSpPr bwMode="auto">
              <a:xfrm>
                <a:off x="4448175" y="4584434"/>
                <a:ext cx="3187702" cy="2151064"/>
                <a:chOff x="1802" y="2360"/>
                <a:chExt cx="2008" cy="1355"/>
              </a:xfrm>
            </p:grpSpPr>
            <p:grpSp>
              <p:nvGrpSpPr>
                <p:cNvPr id="28722" name="Group 120"/>
                <p:cNvGrpSpPr>
                  <a:grpSpLocks/>
                </p:cNvGrpSpPr>
                <p:nvPr/>
              </p:nvGrpSpPr>
              <p:grpSpPr bwMode="auto">
                <a:xfrm>
                  <a:off x="1802" y="2360"/>
                  <a:ext cx="2008" cy="1355"/>
                  <a:chOff x="1626" y="2461"/>
                  <a:chExt cx="2008" cy="1355"/>
                </a:xfrm>
              </p:grpSpPr>
              <p:grpSp>
                <p:nvGrpSpPr>
                  <p:cNvPr id="28724" name="Group 121"/>
                  <p:cNvGrpSpPr>
                    <a:grpSpLocks/>
                  </p:cNvGrpSpPr>
                  <p:nvPr/>
                </p:nvGrpSpPr>
                <p:grpSpPr bwMode="auto">
                  <a:xfrm>
                    <a:off x="1690" y="2461"/>
                    <a:ext cx="1683" cy="1025"/>
                    <a:chOff x="1920" y="2658"/>
                    <a:chExt cx="1683" cy="1025"/>
                  </a:xfrm>
                </p:grpSpPr>
                <p:sp>
                  <p:nvSpPr>
                    <p:cNvPr id="28728" name="Line 24"/>
                    <p:cNvSpPr>
                      <a:spLocks noChangeShapeType="1"/>
                    </p:cNvSpPr>
                    <p:nvPr/>
                  </p:nvSpPr>
                  <p:spPr bwMode="auto">
                    <a:xfrm>
                      <a:off x="1920" y="3274"/>
                      <a:ext cx="1198" cy="1"/>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pic>
                  <p:nvPicPr>
                    <p:cNvPr id="28729" name="Picture 123"/>
                    <p:cNvPicPr>
                      <a:picLocks noChangeAspect="1" noChangeArrowheads="1"/>
                    </p:cNvPicPr>
                    <p:nvPr/>
                  </p:nvPicPr>
                  <p:blipFill>
                    <a:blip r:embed="rId6"/>
                    <a:srcRect/>
                    <a:stretch>
                      <a:fillRect/>
                    </a:stretch>
                  </p:blipFill>
                  <p:spPr bwMode="auto">
                    <a:xfrm>
                      <a:off x="1920" y="2658"/>
                      <a:ext cx="1683" cy="1025"/>
                    </a:xfrm>
                    <a:prstGeom prst="rect">
                      <a:avLst/>
                    </a:prstGeom>
                    <a:noFill/>
                    <a:ln w="9525">
                      <a:noFill/>
                      <a:miter lim="800000"/>
                      <a:headEnd/>
                      <a:tailEnd/>
                    </a:ln>
                  </p:spPr>
                </p:pic>
                <p:grpSp>
                  <p:nvGrpSpPr>
                    <p:cNvPr id="28730" name="Group 124"/>
                    <p:cNvGrpSpPr>
                      <a:grpSpLocks/>
                    </p:cNvGrpSpPr>
                    <p:nvPr/>
                  </p:nvGrpSpPr>
                  <p:grpSpPr bwMode="auto">
                    <a:xfrm>
                      <a:off x="2888" y="3480"/>
                      <a:ext cx="712" cy="194"/>
                      <a:chOff x="2888" y="3480"/>
                      <a:chExt cx="712" cy="194"/>
                    </a:xfrm>
                  </p:grpSpPr>
                  <p:sp>
                    <p:nvSpPr>
                      <p:cNvPr id="28732" name="Line 37"/>
                      <p:cNvSpPr>
                        <a:spLocks noChangeShapeType="1"/>
                      </p:cNvSpPr>
                      <p:nvPr/>
                    </p:nvSpPr>
                    <p:spPr bwMode="auto">
                      <a:xfrm>
                        <a:off x="2888" y="3480"/>
                        <a:ext cx="246" cy="1"/>
                      </a:xfrm>
                      <a:prstGeom prst="line">
                        <a:avLst/>
                      </a:prstGeom>
                      <a:noFill/>
                      <a:ln w="34925">
                        <a:solidFill>
                          <a:srgbClr val="FF0000"/>
                        </a:solidFill>
                        <a:round/>
                        <a:headEnd/>
                        <a:tailEnd type="triangle" w="lg" len="med"/>
                      </a:ln>
                    </p:spPr>
                    <p:txBody>
                      <a:bodyPr lIns="0" tIns="0" rIns="0" bIns="0">
                        <a:prstTxWarp prst="textNoShape">
                          <a:avLst/>
                        </a:prstTxWarp>
                      </a:bodyPr>
                      <a:lstStyle/>
                      <a:p>
                        <a:endParaRPr lang="fr-FR"/>
                      </a:p>
                    </p:txBody>
                  </p:sp>
                  <p:sp>
                    <p:nvSpPr>
                      <p:cNvPr id="28733" name="Line 42"/>
                      <p:cNvSpPr>
                        <a:spLocks noChangeShapeType="1"/>
                      </p:cNvSpPr>
                      <p:nvPr/>
                    </p:nvSpPr>
                    <p:spPr bwMode="auto">
                      <a:xfrm>
                        <a:off x="2903" y="3483"/>
                        <a:ext cx="0" cy="191"/>
                      </a:xfrm>
                      <a:prstGeom prst="line">
                        <a:avLst/>
                      </a:prstGeom>
                      <a:noFill/>
                      <a:ln w="44450">
                        <a:solidFill>
                          <a:srgbClr val="FF0000"/>
                        </a:solidFill>
                        <a:round/>
                        <a:headEnd/>
                        <a:tailEnd/>
                      </a:ln>
                    </p:spPr>
                    <p:txBody>
                      <a:bodyPr wrap="none" anchor="ctr">
                        <a:prstTxWarp prst="textNoShape">
                          <a:avLst/>
                        </a:prstTxWarp>
                      </a:bodyPr>
                      <a:lstStyle/>
                      <a:p>
                        <a:endParaRPr lang="fr-FR"/>
                      </a:p>
                    </p:txBody>
                  </p:sp>
                  <p:sp>
                    <p:nvSpPr>
                      <p:cNvPr id="28734" name="Line 43"/>
                      <p:cNvSpPr>
                        <a:spLocks noChangeShapeType="1"/>
                      </p:cNvSpPr>
                      <p:nvPr/>
                    </p:nvSpPr>
                    <p:spPr bwMode="auto">
                      <a:xfrm>
                        <a:off x="2903" y="3650"/>
                        <a:ext cx="697" cy="0"/>
                      </a:xfrm>
                      <a:prstGeom prst="line">
                        <a:avLst/>
                      </a:prstGeom>
                      <a:noFill/>
                      <a:ln w="76200">
                        <a:solidFill>
                          <a:srgbClr val="FF0000"/>
                        </a:solidFill>
                        <a:round/>
                        <a:headEnd/>
                        <a:tailEnd/>
                      </a:ln>
                    </p:spPr>
                    <p:txBody>
                      <a:bodyPr wrap="none" anchor="ctr">
                        <a:prstTxWarp prst="textNoShape">
                          <a:avLst/>
                        </a:prstTxWarp>
                      </a:bodyPr>
                      <a:lstStyle/>
                      <a:p>
                        <a:endParaRPr lang="fr-FR"/>
                      </a:p>
                    </p:txBody>
                  </p:sp>
                </p:grpSp>
                <p:sp>
                  <p:nvSpPr>
                    <p:cNvPr id="28731" name="Line 24"/>
                    <p:cNvSpPr>
                      <a:spLocks noChangeShapeType="1"/>
                    </p:cNvSpPr>
                    <p:nvPr/>
                  </p:nvSpPr>
                  <p:spPr bwMode="auto">
                    <a:xfrm>
                      <a:off x="1920" y="3673"/>
                      <a:ext cx="1680" cy="1"/>
                    </a:xfrm>
                    <a:prstGeom prst="line">
                      <a:avLst/>
                    </a:prstGeom>
                    <a:noFill/>
                    <a:ln w="19050">
                      <a:solidFill>
                        <a:schemeClr val="tx1"/>
                      </a:solidFill>
                      <a:round/>
                      <a:headEnd/>
                      <a:tailEnd/>
                    </a:ln>
                  </p:spPr>
                  <p:txBody>
                    <a:bodyPr lIns="0" tIns="0" rIns="0" bIns="0">
                      <a:prstTxWarp prst="textNoShape">
                        <a:avLst/>
                      </a:prstTxWarp>
                    </a:bodyPr>
                    <a:lstStyle/>
                    <a:p>
                      <a:endParaRPr lang="fr-FR"/>
                    </a:p>
                  </p:txBody>
                </p:sp>
              </p:grpSp>
              <p:sp>
                <p:nvSpPr>
                  <p:cNvPr id="28725" name="Text Box 131"/>
                  <p:cNvSpPr txBox="1">
                    <a:spLocks noChangeArrowheads="1"/>
                  </p:cNvSpPr>
                  <p:nvPr/>
                </p:nvSpPr>
                <p:spPr bwMode="auto">
                  <a:xfrm>
                    <a:off x="1632" y="3022"/>
                    <a:ext cx="996" cy="474"/>
                  </a:xfrm>
                  <a:prstGeom prst="rect">
                    <a:avLst/>
                  </a:prstGeom>
                  <a:noFill/>
                  <a:ln w="9525">
                    <a:noFill/>
                    <a:miter lim="800000"/>
                    <a:headEnd/>
                    <a:tailEnd/>
                  </a:ln>
                </p:spPr>
                <p:txBody>
                  <a:bodyPr>
                    <a:prstTxWarp prst="textNoShape">
                      <a:avLst/>
                    </a:prstTxWarp>
                    <a:spAutoFit/>
                  </a:bodyPr>
                  <a:lstStyle/>
                  <a:p>
                    <a:r>
                      <a:rPr lang="en-US" sz="1600" b="1">
                        <a:solidFill>
                          <a:srgbClr val="FF6600"/>
                        </a:solidFill>
                      </a:rPr>
                      <a:t>  BEAF</a:t>
                    </a:r>
                  </a:p>
                  <a:p>
                    <a:r>
                      <a:rPr lang="en-US" b="1"/>
                      <a:t> (DREF, C-myc)</a:t>
                    </a:r>
                    <a:endParaRPr lang="fr-FR" b="1"/>
                  </a:p>
                </p:txBody>
              </p:sp>
              <p:sp>
                <p:nvSpPr>
                  <p:cNvPr id="28726" name="Line 132"/>
                  <p:cNvSpPr>
                    <a:spLocks noChangeShapeType="1"/>
                  </p:cNvSpPr>
                  <p:nvPr/>
                </p:nvSpPr>
                <p:spPr bwMode="auto">
                  <a:xfrm>
                    <a:off x="1978" y="3067"/>
                    <a:ext cx="384" cy="14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fr-FR"/>
                  </a:p>
                </p:txBody>
              </p:sp>
              <p:sp>
                <p:nvSpPr>
                  <p:cNvPr id="28727" name="Text Box 133"/>
                  <p:cNvSpPr txBox="1">
                    <a:spLocks noChangeArrowheads="1"/>
                  </p:cNvSpPr>
                  <p:nvPr/>
                </p:nvSpPr>
                <p:spPr bwMode="auto">
                  <a:xfrm>
                    <a:off x="1626" y="3398"/>
                    <a:ext cx="2008" cy="418"/>
                  </a:xfrm>
                  <a:prstGeom prst="rect">
                    <a:avLst/>
                  </a:prstGeom>
                  <a:noFill/>
                  <a:ln w="9525">
                    <a:noFill/>
                    <a:miter lim="800000"/>
                    <a:headEnd/>
                    <a:tailEnd/>
                  </a:ln>
                </p:spPr>
                <p:txBody>
                  <a:bodyPr>
                    <a:prstTxWarp prst="textNoShape">
                      <a:avLst/>
                    </a:prstTxWarp>
                    <a:spAutoFit/>
                  </a:bodyPr>
                  <a:lstStyle/>
                  <a:p>
                    <a:r>
                      <a:rPr lang="fr-FR"/>
                      <a:t>-1000            -500              0             500         1000</a:t>
                    </a:r>
                  </a:p>
                </p:txBody>
              </p:sp>
            </p:grpSp>
            <p:sp>
              <p:nvSpPr>
                <p:cNvPr id="28723" name="Oval 1187"/>
                <p:cNvSpPr>
                  <a:spLocks noChangeArrowheads="1"/>
                </p:cNvSpPr>
                <p:nvPr/>
              </p:nvSpPr>
              <p:spPr bwMode="auto">
                <a:xfrm>
                  <a:off x="1923" y="2805"/>
                  <a:ext cx="180" cy="202"/>
                </a:xfrm>
                <a:prstGeom prst="ellipse">
                  <a:avLst/>
                </a:prstGeom>
                <a:solidFill>
                  <a:srgbClr val="FF6600"/>
                </a:soli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28721" name="ZoneTexte 77"/>
              <p:cNvSpPr txBox="1">
                <a:spLocks noChangeArrowheads="1"/>
              </p:cNvSpPr>
              <p:nvPr/>
            </p:nvSpPr>
            <p:spPr bwMode="auto">
              <a:xfrm>
                <a:off x="4511673" y="4658568"/>
                <a:ext cx="1920875" cy="729804"/>
              </a:xfrm>
              <a:prstGeom prst="rect">
                <a:avLst/>
              </a:prstGeom>
              <a:noFill/>
              <a:ln w="9525">
                <a:noFill/>
                <a:miter lim="800000"/>
                <a:headEnd/>
                <a:tailEnd/>
              </a:ln>
            </p:spPr>
            <p:txBody>
              <a:bodyPr>
                <a:prstTxWarp prst="textNoShape">
                  <a:avLst/>
                </a:prstTxWarp>
                <a:spAutoFit/>
              </a:bodyPr>
              <a:lstStyle/>
              <a:p>
                <a:r>
                  <a:rPr lang="fr-FR" sz="900" b="1" dirty="0" err="1">
                    <a:solidFill>
                      <a:schemeClr val="tx1"/>
                    </a:solidFill>
                  </a:rPr>
                  <a:t>ChIP</a:t>
                </a:r>
                <a:r>
                  <a:rPr lang="fr-FR" sz="900" b="1" dirty="0">
                    <a:solidFill>
                      <a:schemeClr val="tx1"/>
                    </a:solidFill>
                  </a:rPr>
                  <a:t> (</a:t>
                </a:r>
                <a:r>
                  <a:rPr lang="fr-FR" sz="900" b="1" dirty="0" err="1">
                    <a:solidFill>
                      <a:schemeClr val="tx1"/>
                    </a:solidFill>
                  </a:rPr>
                  <a:t>chromatin</a:t>
                </a:r>
                <a:r>
                  <a:rPr lang="fr-FR" sz="900" b="1" dirty="0">
                    <a:solidFill>
                      <a:schemeClr val="tx1"/>
                    </a:solidFill>
                  </a:rPr>
                  <a:t> IP):</a:t>
                </a:r>
              </a:p>
              <a:p>
                <a:r>
                  <a:rPr lang="fr-FR" sz="900" b="1" dirty="0">
                    <a:solidFill>
                      <a:schemeClr val="tx1"/>
                    </a:solidFill>
                  </a:rPr>
                  <a:t>BEAF </a:t>
                </a:r>
                <a:r>
                  <a:rPr lang="fr-FR" sz="900" b="1" dirty="0" err="1">
                    <a:solidFill>
                      <a:schemeClr val="tx1"/>
                    </a:solidFill>
                  </a:rPr>
                  <a:t>binding</a:t>
                </a:r>
                <a:r>
                  <a:rPr lang="fr-FR" sz="900" b="1" dirty="0">
                    <a:solidFill>
                      <a:schemeClr val="tx1"/>
                    </a:solidFill>
                  </a:rPr>
                  <a:t>  sites</a:t>
                </a:r>
              </a:p>
              <a:p>
                <a:endParaRPr lang="fr-FR" sz="900" b="1" dirty="0">
                  <a:solidFill>
                    <a:schemeClr val="tx1"/>
                  </a:solidFill>
                </a:endParaRPr>
              </a:p>
            </p:txBody>
          </p:sp>
        </p:grpSp>
        <p:sp>
          <p:nvSpPr>
            <p:cNvPr id="28719" name="ZoneTexte 99"/>
            <p:cNvSpPr txBox="1">
              <a:spLocks noChangeArrowheads="1"/>
            </p:cNvSpPr>
            <p:nvPr/>
          </p:nvSpPr>
          <p:spPr bwMode="auto">
            <a:xfrm>
              <a:off x="6552745" y="5111415"/>
              <a:ext cx="2293508" cy="400092"/>
            </a:xfrm>
            <a:prstGeom prst="rect">
              <a:avLst/>
            </a:prstGeom>
            <a:noFill/>
            <a:ln w="9525">
              <a:noFill/>
              <a:miter lim="800000"/>
              <a:headEnd/>
              <a:tailEnd/>
            </a:ln>
          </p:spPr>
          <p:txBody>
            <a:bodyPr wrap="none">
              <a:prstTxWarp prst="textNoShape">
                <a:avLst/>
              </a:prstTxWarp>
              <a:spAutoFit/>
            </a:bodyPr>
            <a:lstStyle/>
            <a:p>
              <a:pPr algn="ctr"/>
              <a:r>
                <a:rPr lang="fr-FR" sz="1000" b="1" dirty="0"/>
                <a:t>&gt;2000 </a:t>
              </a:r>
              <a:r>
                <a:rPr lang="fr-FR" sz="1000" b="1" dirty="0" err="1"/>
                <a:t>genes</a:t>
              </a:r>
              <a:endParaRPr lang="fr-FR" sz="1000" b="1" dirty="0"/>
            </a:p>
            <a:p>
              <a:pPr algn="ctr"/>
              <a:r>
                <a:rPr lang="fr-FR" sz="1000" b="1" dirty="0"/>
                <a:t>(Cell </a:t>
              </a:r>
              <a:r>
                <a:rPr lang="fr-FR" sz="1000" b="1" dirty="0" err="1"/>
                <a:t>Prolif</a:t>
              </a:r>
              <a:r>
                <a:rPr lang="fr-FR" sz="1000" b="1" dirty="0"/>
                <a:t>., </a:t>
              </a:r>
              <a:r>
                <a:rPr lang="fr-FR" sz="1000" b="1" dirty="0" err="1"/>
                <a:t>Chrom</a:t>
              </a:r>
              <a:r>
                <a:rPr lang="fr-FR" sz="1000" b="1" dirty="0"/>
                <a:t>. </a:t>
              </a:r>
              <a:r>
                <a:rPr lang="fr-FR" sz="1000" b="1" dirty="0" err="1"/>
                <a:t>segregation</a:t>
              </a:r>
              <a:r>
                <a:rPr lang="fr-FR" sz="1000" b="1" dirty="0"/>
                <a:t>...)</a:t>
              </a:r>
            </a:p>
          </p:txBody>
        </p:sp>
      </p:grpSp>
      <p:sp>
        <p:nvSpPr>
          <p:cNvPr id="28711" name="ZoneTexte 100"/>
          <p:cNvSpPr txBox="1">
            <a:spLocks noChangeArrowheads="1"/>
          </p:cNvSpPr>
          <p:nvPr/>
        </p:nvSpPr>
        <p:spPr bwMode="auto">
          <a:xfrm>
            <a:off x="7239000" y="1676400"/>
            <a:ext cx="1647825" cy="276225"/>
          </a:xfrm>
          <a:prstGeom prst="rect">
            <a:avLst/>
          </a:prstGeom>
          <a:noFill/>
          <a:ln w="9525">
            <a:noFill/>
            <a:miter lim="800000"/>
            <a:headEnd/>
            <a:tailEnd/>
          </a:ln>
        </p:spPr>
        <p:txBody>
          <a:bodyPr wrap="none">
            <a:prstTxWarp prst="textNoShape">
              <a:avLst/>
            </a:prstTxWarp>
            <a:spAutoFit/>
          </a:bodyPr>
          <a:lstStyle/>
          <a:p>
            <a:r>
              <a:rPr lang="fr-FR" i="1">
                <a:solidFill>
                  <a:schemeClr val="bg2"/>
                </a:solidFill>
              </a:rPr>
              <a:t>Chang et al., Cell, 2009</a:t>
            </a:r>
          </a:p>
        </p:txBody>
      </p:sp>
      <p:sp>
        <p:nvSpPr>
          <p:cNvPr id="28712" name="Rectangle 60"/>
          <p:cNvSpPr>
            <a:spLocks/>
          </p:cNvSpPr>
          <p:nvPr/>
        </p:nvSpPr>
        <p:spPr bwMode="auto">
          <a:xfrm>
            <a:off x="2892425" y="1573213"/>
            <a:ext cx="708025" cy="431800"/>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400" b="1">
                <a:solidFill>
                  <a:srgbClr val="FF6600"/>
                </a:solidFill>
                <a:ea typeface="Arial" charset="0"/>
                <a:cs typeface="Arial" charset="0"/>
                <a:sym typeface="Arial" charset="0"/>
              </a:rPr>
              <a:t>barrier</a:t>
            </a:r>
          </a:p>
          <a:p>
            <a:pPr marL="39688" algn="ctr"/>
            <a:r>
              <a:rPr lang="en-US" sz="1400" b="1">
                <a:solidFill>
                  <a:srgbClr val="FF6600"/>
                </a:solidFill>
                <a:ea typeface="Arial" charset="0"/>
                <a:cs typeface="Arial" charset="0"/>
                <a:sym typeface="Arial" charset="0"/>
              </a:rPr>
              <a:t>insulator</a:t>
            </a:r>
          </a:p>
        </p:txBody>
      </p:sp>
      <p:sp>
        <p:nvSpPr>
          <p:cNvPr id="28713" name="Rectangle 62"/>
          <p:cNvSpPr>
            <a:spLocks/>
          </p:cNvSpPr>
          <p:nvPr/>
        </p:nvSpPr>
        <p:spPr bwMode="auto">
          <a:xfrm>
            <a:off x="4586288" y="1539875"/>
            <a:ext cx="1412875" cy="431800"/>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400" b="1">
                <a:solidFill>
                  <a:srgbClr val="FF6600"/>
                </a:solidFill>
                <a:ea typeface="Arial" charset="0"/>
                <a:cs typeface="Arial" charset="0"/>
                <a:sym typeface="Arial" charset="0"/>
              </a:rPr>
              <a:t>enhancer-blocking</a:t>
            </a:r>
          </a:p>
          <a:p>
            <a:pPr marL="39688" algn="ctr"/>
            <a:r>
              <a:rPr lang="en-US" sz="1400" b="1">
                <a:solidFill>
                  <a:srgbClr val="FF6600"/>
                </a:solidFill>
                <a:ea typeface="Arial" charset="0"/>
                <a:cs typeface="Arial" charset="0"/>
                <a:sym typeface="Arial" charset="0"/>
              </a:rPr>
              <a:t>insulator</a:t>
            </a:r>
          </a:p>
        </p:txBody>
      </p:sp>
      <p:sp>
        <p:nvSpPr>
          <p:cNvPr id="28714" name="Oval 133"/>
          <p:cNvSpPr>
            <a:spLocks noChangeArrowheads="1"/>
          </p:cNvSpPr>
          <p:nvPr/>
        </p:nvSpPr>
        <p:spPr bwMode="auto">
          <a:xfrm>
            <a:off x="4779963" y="2087563"/>
            <a:ext cx="333375" cy="2540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pPr algn="ctr"/>
            <a:r>
              <a:rPr lang="fr-FR" sz="1600">
                <a:solidFill>
                  <a:srgbClr val="FF000C"/>
                </a:solidFill>
              </a:rPr>
              <a:t>TA</a:t>
            </a:r>
          </a:p>
        </p:txBody>
      </p:sp>
      <p:sp>
        <p:nvSpPr>
          <p:cNvPr id="28715" name="Line 140"/>
          <p:cNvSpPr>
            <a:spLocks noChangeShapeType="1"/>
          </p:cNvSpPr>
          <p:nvPr/>
        </p:nvSpPr>
        <p:spPr bwMode="auto">
          <a:xfrm flipV="1">
            <a:off x="5445125" y="1987550"/>
            <a:ext cx="0" cy="271463"/>
          </a:xfrm>
          <a:prstGeom prst="line">
            <a:avLst/>
          </a:prstGeom>
          <a:noFill/>
          <a:ln w="28575">
            <a:solidFill>
              <a:srgbClr val="FF6600"/>
            </a:solidFill>
            <a:prstDash val="sysDash"/>
            <a:round/>
            <a:headEnd/>
            <a:tailEnd/>
          </a:ln>
        </p:spPr>
        <p:txBody>
          <a:bodyPr wrap="none" anchor="ctr">
            <a:prstTxWarp prst="textNoShape">
              <a:avLst/>
            </a:prstTxWarp>
          </a:bodyPr>
          <a:lstStyle/>
          <a:p>
            <a:endParaRPr lang="fr-FR"/>
          </a:p>
        </p:txBody>
      </p:sp>
      <p:sp>
        <p:nvSpPr>
          <p:cNvPr id="28716" name="Line 140"/>
          <p:cNvSpPr>
            <a:spLocks noChangeShapeType="1"/>
          </p:cNvSpPr>
          <p:nvPr/>
        </p:nvSpPr>
        <p:spPr bwMode="auto">
          <a:xfrm flipV="1">
            <a:off x="3221038" y="2020888"/>
            <a:ext cx="0" cy="271462"/>
          </a:xfrm>
          <a:prstGeom prst="line">
            <a:avLst/>
          </a:prstGeom>
          <a:noFill/>
          <a:ln w="28575">
            <a:solidFill>
              <a:srgbClr val="FF6600"/>
            </a:solidFill>
            <a:prstDash val="sysDash"/>
            <a:round/>
            <a:headEnd/>
            <a:tailEnd/>
          </a:ln>
        </p:spPr>
        <p:txBody>
          <a:bodyPr wrap="none" anchor="ctr">
            <a:prstTxWarp prst="textNoShape">
              <a:avLst/>
            </a:prstTxWarp>
          </a:bodyPr>
          <a:lstStyle/>
          <a:p>
            <a:endParaRPr lang="fr-F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9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94" grpId="0" animBg="1"/>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29" name="Forme libre 28"/>
          <p:cNvSpPr/>
          <p:nvPr/>
        </p:nvSpPr>
        <p:spPr>
          <a:xfrm rot="4993428">
            <a:off x="5761190" y="2590763"/>
            <a:ext cx="916428" cy="2658762"/>
          </a:xfrm>
          <a:custGeom>
            <a:avLst/>
            <a:gdLst>
              <a:gd name="connsiteX0" fmla="*/ 0 w 347663"/>
              <a:gd name="connsiteY0" fmla="*/ 283369 h 283369"/>
              <a:gd name="connsiteX1" fmla="*/ 266700 w 347663"/>
              <a:gd name="connsiteY1" fmla="*/ 157163 h 283369"/>
              <a:gd name="connsiteX2" fmla="*/ 347663 w 347663"/>
              <a:gd name="connsiteY2" fmla="*/ 0 h 283369"/>
              <a:gd name="connsiteX0" fmla="*/ 0 w 553242"/>
              <a:gd name="connsiteY0" fmla="*/ 1791420 h 1791420"/>
              <a:gd name="connsiteX1" fmla="*/ 266700 w 553242"/>
              <a:gd name="connsiteY1" fmla="*/ 1665214 h 1791420"/>
              <a:gd name="connsiteX2" fmla="*/ 553242 w 553242"/>
              <a:gd name="connsiteY2" fmla="*/ 0 h 1791420"/>
              <a:gd name="connsiteX0" fmla="*/ 0 w 553242"/>
              <a:gd name="connsiteY0" fmla="*/ 1791420 h 1791420"/>
              <a:gd name="connsiteX1" fmla="*/ 266700 w 553242"/>
              <a:gd name="connsiteY1" fmla="*/ 1665214 h 1791420"/>
              <a:gd name="connsiteX2" fmla="*/ 395402 w 553242"/>
              <a:gd name="connsiteY2" fmla="*/ 1031442 h 1791420"/>
              <a:gd name="connsiteX3" fmla="*/ 553242 w 553242"/>
              <a:gd name="connsiteY3" fmla="*/ 0 h 1791420"/>
              <a:gd name="connsiteX0" fmla="*/ 0 w 553242"/>
              <a:gd name="connsiteY0" fmla="*/ 1791420 h 1791420"/>
              <a:gd name="connsiteX1" fmla="*/ 266700 w 553242"/>
              <a:gd name="connsiteY1" fmla="*/ 1665214 h 1791420"/>
              <a:gd name="connsiteX2" fmla="*/ 444470 w 553242"/>
              <a:gd name="connsiteY2" fmla="*/ 1045165 h 1791420"/>
              <a:gd name="connsiteX3" fmla="*/ 553242 w 553242"/>
              <a:gd name="connsiteY3" fmla="*/ 0 h 1791420"/>
              <a:gd name="connsiteX0" fmla="*/ 0 w 553242"/>
              <a:gd name="connsiteY0" fmla="*/ 1791420 h 1791420"/>
              <a:gd name="connsiteX1" fmla="*/ 266700 w 553242"/>
              <a:gd name="connsiteY1" fmla="*/ 1665214 h 1791420"/>
              <a:gd name="connsiteX2" fmla="*/ 453765 w 553242"/>
              <a:gd name="connsiteY2" fmla="*/ 1047024 h 1791420"/>
              <a:gd name="connsiteX3" fmla="*/ 553242 w 553242"/>
              <a:gd name="connsiteY3" fmla="*/ 0 h 1791420"/>
              <a:gd name="connsiteX0" fmla="*/ 0 w 553242"/>
              <a:gd name="connsiteY0" fmla="*/ 1791420 h 1791420"/>
              <a:gd name="connsiteX1" fmla="*/ 266700 w 553242"/>
              <a:gd name="connsiteY1" fmla="*/ 1665214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277058 w 553242"/>
              <a:gd name="connsiteY2" fmla="*/ 432605 h 1791420"/>
              <a:gd name="connsiteX3" fmla="*/ 553242 w 553242"/>
              <a:gd name="connsiteY3" fmla="*/ 0 h 1791420"/>
            </a:gdLst>
            <a:ahLst/>
            <a:cxnLst>
              <a:cxn ang="0">
                <a:pos x="connsiteX0" y="connsiteY0"/>
              </a:cxn>
              <a:cxn ang="0">
                <a:pos x="connsiteX1" y="connsiteY1"/>
              </a:cxn>
              <a:cxn ang="0">
                <a:pos x="connsiteX2" y="connsiteY2"/>
              </a:cxn>
              <a:cxn ang="0">
                <a:pos x="connsiteX3" y="connsiteY3"/>
              </a:cxn>
            </a:cxnLst>
            <a:rect l="l" t="t" r="r" b="b"/>
            <a:pathLst>
              <a:path w="553242" h="1791420">
                <a:moveTo>
                  <a:pt x="0" y="1791420"/>
                </a:moveTo>
                <a:cubicBezTo>
                  <a:pt x="104378" y="1751931"/>
                  <a:pt x="188054" y="1688025"/>
                  <a:pt x="245998" y="1640797"/>
                </a:cubicBezTo>
                <a:cubicBezTo>
                  <a:pt x="311898" y="1514134"/>
                  <a:pt x="229301" y="710141"/>
                  <a:pt x="277058" y="432605"/>
                </a:cubicBezTo>
                <a:cubicBezTo>
                  <a:pt x="324815" y="155069"/>
                  <a:pt x="526935" y="171907"/>
                  <a:pt x="553242" y="0"/>
                </a:cubicBezTo>
              </a:path>
            </a:pathLst>
          </a:custGeom>
          <a:noFill/>
          <a:ln w="63500" cap="rnd">
            <a:solidFill>
              <a:srgbClr val="2E8232"/>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 name="Titre 1"/>
          <p:cNvSpPr>
            <a:spLocks noGrp="1"/>
          </p:cNvSpPr>
          <p:nvPr>
            <p:ph type="title"/>
          </p:nvPr>
        </p:nvSpPr>
        <p:spPr>
          <a:xfrm>
            <a:off x="457200" y="44624"/>
            <a:ext cx="8229600" cy="1143000"/>
          </a:xfrm>
        </p:spPr>
        <p:txBody>
          <a:bodyPr>
            <a:normAutofit fontScale="90000"/>
          </a:bodyPr>
          <a:lstStyle/>
          <a:p>
            <a:r>
              <a:rPr lang="fr-FR" sz="2400" b="1" dirty="0" err="1" smtClean="0">
                <a:solidFill>
                  <a:srgbClr val="FFFFFF"/>
                </a:solidFill>
              </a:rPr>
              <a:t>Epigenetic</a:t>
            </a:r>
            <a:r>
              <a:rPr lang="fr-FR" sz="2400" b="1" dirty="0" smtClean="0">
                <a:solidFill>
                  <a:srgbClr val="FFFFFF"/>
                </a:solidFill>
              </a:rPr>
              <a:t> </a:t>
            </a:r>
            <a:r>
              <a:rPr lang="fr-FR" sz="2400" b="1" dirty="0" err="1" smtClean="0">
                <a:solidFill>
                  <a:srgbClr val="FFFFFF"/>
                </a:solidFill>
              </a:rPr>
              <a:t>mechanisms</a:t>
            </a:r>
            <a:r>
              <a:rPr lang="fr-FR" sz="2400" b="1" dirty="0" smtClean="0">
                <a:solidFill>
                  <a:srgbClr val="FFFFFF"/>
                </a:solidFill>
              </a:rPr>
              <a:t/>
            </a:r>
            <a:br>
              <a:rPr lang="fr-FR" sz="2400" b="1" dirty="0" smtClean="0">
                <a:solidFill>
                  <a:srgbClr val="FFFFFF"/>
                </a:solidFill>
              </a:rPr>
            </a:br>
            <a:r>
              <a:rPr lang="fr-FR" sz="2400" b="1" dirty="0" smtClean="0">
                <a:solidFill>
                  <a:srgbClr val="FFFFFF"/>
                </a:solidFill>
              </a:rPr>
              <a:t>&amp; </a:t>
            </a:r>
            <a:r>
              <a:rPr lang="fr-FR" sz="2400" b="1" dirty="0" err="1" smtClean="0">
                <a:solidFill>
                  <a:srgbClr val="FFFFFF"/>
                </a:solidFill>
              </a:rPr>
              <a:t>Post</a:t>
            </a:r>
            <a:r>
              <a:rPr lang="fr-FR" sz="2400" b="1" dirty="0" err="1" smtClean="0">
                <a:solidFill>
                  <a:srgbClr val="FFFFFF"/>
                </a:solidFill>
              </a:rPr>
              <a:t>-translational</a:t>
            </a:r>
            <a:r>
              <a:rPr lang="fr-FR" sz="2400" b="1" dirty="0" smtClean="0">
                <a:solidFill>
                  <a:srgbClr val="FFFFFF"/>
                </a:solidFill>
              </a:rPr>
              <a:t> </a:t>
            </a:r>
            <a:r>
              <a:rPr lang="fr-FR" sz="2400" b="1" dirty="0" smtClean="0">
                <a:solidFill>
                  <a:srgbClr val="FFFFFF"/>
                </a:solidFill>
              </a:rPr>
              <a:t>modifications of Histones</a:t>
            </a:r>
            <a:endParaRPr lang="fr-FR" sz="2400" b="1" dirty="0">
              <a:solidFill>
                <a:srgbClr val="FFFFFF"/>
              </a:solidFill>
            </a:endParaRPr>
          </a:p>
        </p:txBody>
      </p:sp>
      <p:sp>
        <p:nvSpPr>
          <p:cNvPr id="11" name="Forme libre 10"/>
          <p:cNvSpPr/>
          <p:nvPr/>
        </p:nvSpPr>
        <p:spPr>
          <a:xfrm rot="5953827" flipH="1">
            <a:off x="5116150" y="1857066"/>
            <a:ext cx="666547" cy="864987"/>
          </a:xfrm>
          <a:custGeom>
            <a:avLst/>
            <a:gdLst>
              <a:gd name="connsiteX0" fmla="*/ 0 w 347663"/>
              <a:gd name="connsiteY0" fmla="*/ 283369 h 283369"/>
              <a:gd name="connsiteX1" fmla="*/ 266700 w 347663"/>
              <a:gd name="connsiteY1" fmla="*/ 157163 h 283369"/>
              <a:gd name="connsiteX2" fmla="*/ 347663 w 347663"/>
              <a:gd name="connsiteY2" fmla="*/ 0 h 283369"/>
              <a:gd name="connsiteX0" fmla="*/ 0 w 553242"/>
              <a:gd name="connsiteY0" fmla="*/ 1791420 h 1791420"/>
              <a:gd name="connsiteX1" fmla="*/ 266700 w 553242"/>
              <a:gd name="connsiteY1" fmla="*/ 1665214 h 1791420"/>
              <a:gd name="connsiteX2" fmla="*/ 553242 w 553242"/>
              <a:gd name="connsiteY2" fmla="*/ 0 h 1791420"/>
              <a:gd name="connsiteX0" fmla="*/ 0 w 553242"/>
              <a:gd name="connsiteY0" fmla="*/ 1791420 h 1791420"/>
              <a:gd name="connsiteX1" fmla="*/ 266700 w 553242"/>
              <a:gd name="connsiteY1" fmla="*/ 1665214 h 1791420"/>
              <a:gd name="connsiteX2" fmla="*/ 395402 w 553242"/>
              <a:gd name="connsiteY2" fmla="*/ 1031442 h 1791420"/>
              <a:gd name="connsiteX3" fmla="*/ 553242 w 553242"/>
              <a:gd name="connsiteY3" fmla="*/ 0 h 1791420"/>
              <a:gd name="connsiteX0" fmla="*/ 0 w 553242"/>
              <a:gd name="connsiteY0" fmla="*/ 1791420 h 1791420"/>
              <a:gd name="connsiteX1" fmla="*/ 266700 w 553242"/>
              <a:gd name="connsiteY1" fmla="*/ 1665214 h 1791420"/>
              <a:gd name="connsiteX2" fmla="*/ 444470 w 553242"/>
              <a:gd name="connsiteY2" fmla="*/ 1045165 h 1791420"/>
              <a:gd name="connsiteX3" fmla="*/ 553242 w 553242"/>
              <a:gd name="connsiteY3" fmla="*/ 0 h 1791420"/>
              <a:gd name="connsiteX0" fmla="*/ 0 w 553242"/>
              <a:gd name="connsiteY0" fmla="*/ 1791420 h 1791420"/>
              <a:gd name="connsiteX1" fmla="*/ 266700 w 553242"/>
              <a:gd name="connsiteY1" fmla="*/ 1665214 h 1791420"/>
              <a:gd name="connsiteX2" fmla="*/ 453765 w 553242"/>
              <a:gd name="connsiteY2" fmla="*/ 1047024 h 1791420"/>
              <a:gd name="connsiteX3" fmla="*/ 553242 w 553242"/>
              <a:gd name="connsiteY3" fmla="*/ 0 h 1791420"/>
              <a:gd name="connsiteX0" fmla="*/ 0 w 553242"/>
              <a:gd name="connsiteY0" fmla="*/ 1791420 h 1791420"/>
              <a:gd name="connsiteX1" fmla="*/ 266700 w 553242"/>
              <a:gd name="connsiteY1" fmla="*/ 1665214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472354 w 553242"/>
              <a:gd name="connsiteY2" fmla="*/ 1050741 h 1791420"/>
              <a:gd name="connsiteX3" fmla="*/ 553242 w 553242"/>
              <a:gd name="connsiteY3" fmla="*/ 0 h 1791420"/>
              <a:gd name="connsiteX0" fmla="*/ 0 w 553242"/>
              <a:gd name="connsiteY0" fmla="*/ 1791420 h 1950368"/>
              <a:gd name="connsiteX1" fmla="*/ 319931 w 553242"/>
              <a:gd name="connsiteY1" fmla="*/ 1944171 h 1950368"/>
              <a:gd name="connsiteX2" fmla="*/ 472354 w 553242"/>
              <a:gd name="connsiteY2" fmla="*/ 1050741 h 1950368"/>
              <a:gd name="connsiteX3" fmla="*/ 553242 w 553242"/>
              <a:gd name="connsiteY3" fmla="*/ 0 h 1950368"/>
              <a:gd name="connsiteX0" fmla="*/ 0 w 553242"/>
              <a:gd name="connsiteY0" fmla="*/ 1791420 h 1950368"/>
              <a:gd name="connsiteX1" fmla="*/ 319931 w 553242"/>
              <a:gd name="connsiteY1" fmla="*/ 1944171 h 1950368"/>
              <a:gd name="connsiteX2" fmla="*/ 279632 w 553242"/>
              <a:gd name="connsiteY2" fmla="*/ 895481 h 1950368"/>
              <a:gd name="connsiteX3" fmla="*/ 553242 w 553242"/>
              <a:gd name="connsiteY3" fmla="*/ 0 h 1950368"/>
              <a:gd name="connsiteX0" fmla="*/ 0 w 553242"/>
              <a:gd name="connsiteY0" fmla="*/ 1791420 h 1950368"/>
              <a:gd name="connsiteX1" fmla="*/ 319931 w 553242"/>
              <a:gd name="connsiteY1" fmla="*/ 1944171 h 1950368"/>
              <a:gd name="connsiteX2" fmla="*/ 170791 w 553242"/>
              <a:gd name="connsiteY2" fmla="*/ 1282733 h 1950368"/>
              <a:gd name="connsiteX3" fmla="*/ 279632 w 553242"/>
              <a:gd name="connsiteY3" fmla="*/ 895481 h 1950368"/>
              <a:gd name="connsiteX4" fmla="*/ 553242 w 553242"/>
              <a:gd name="connsiteY4" fmla="*/ 0 h 1950368"/>
              <a:gd name="connsiteX0" fmla="*/ 3198 w 556440"/>
              <a:gd name="connsiteY0" fmla="*/ 1791420 h 1791419"/>
              <a:gd name="connsiteX1" fmla="*/ 13650 w 556440"/>
              <a:gd name="connsiteY1" fmla="*/ 1212397 h 1791419"/>
              <a:gd name="connsiteX2" fmla="*/ 173989 w 556440"/>
              <a:gd name="connsiteY2" fmla="*/ 1282733 h 1791419"/>
              <a:gd name="connsiteX3" fmla="*/ 282830 w 556440"/>
              <a:gd name="connsiteY3" fmla="*/ 895481 h 1791419"/>
              <a:gd name="connsiteX4" fmla="*/ 556440 w 556440"/>
              <a:gd name="connsiteY4" fmla="*/ 0 h 1791419"/>
              <a:gd name="connsiteX0" fmla="*/ 0 w 553242"/>
              <a:gd name="connsiteY0" fmla="*/ 1791420 h 1791420"/>
              <a:gd name="connsiteX1" fmla="*/ 170791 w 553242"/>
              <a:gd name="connsiteY1" fmla="*/ 1282733 h 1791420"/>
              <a:gd name="connsiteX2" fmla="*/ 279632 w 553242"/>
              <a:gd name="connsiteY2" fmla="*/ 895481 h 1791420"/>
              <a:gd name="connsiteX3" fmla="*/ 553242 w 553242"/>
              <a:gd name="connsiteY3" fmla="*/ 0 h 1791420"/>
              <a:gd name="connsiteX0" fmla="*/ 0 w 553242"/>
              <a:gd name="connsiteY0" fmla="*/ 1791420 h 1791420"/>
              <a:gd name="connsiteX1" fmla="*/ 279632 w 553242"/>
              <a:gd name="connsiteY1" fmla="*/ 895481 h 1791420"/>
              <a:gd name="connsiteX2" fmla="*/ 553242 w 553242"/>
              <a:gd name="connsiteY2" fmla="*/ 0 h 1791420"/>
              <a:gd name="connsiteX0" fmla="*/ 0 w 553242"/>
              <a:gd name="connsiteY0" fmla="*/ 1791420 h 1791420"/>
              <a:gd name="connsiteX1" fmla="*/ 101364 w 553242"/>
              <a:gd name="connsiteY1" fmla="*/ 1092783 h 1791420"/>
              <a:gd name="connsiteX2" fmla="*/ 553242 w 553242"/>
              <a:gd name="connsiteY2" fmla="*/ 0 h 1791420"/>
              <a:gd name="connsiteX0" fmla="*/ 0 w 339949"/>
              <a:gd name="connsiteY0" fmla="*/ 1249493 h 1249493"/>
              <a:gd name="connsiteX1" fmla="*/ 101364 w 339949"/>
              <a:gd name="connsiteY1" fmla="*/ 550856 h 1249493"/>
              <a:gd name="connsiteX2" fmla="*/ 339949 w 339949"/>
              <a:gd name="connsiteY2" fmla="*/ 1 h 1249493"/>
              <a:gd name="connsiteX0" fmla="*/ 0 w 339949"/>
              <a:gd name="connsiteY0" fmla="*/ 1249492 h 1249492"/>
              <a:gd name="connsiteX1" fmla="*/ 238455 w 339949"/>
              <a:gd name="connsiteY1" fmla="*/ 772459 h 1249492"/>
              <a:gd name="connsiteX2" fmla="*/ 339949 w 339949"/>
              <a:gd name="connsiteY2" fmla="*/ 0 h 1249492"/>
              <a:gd name="connsiteX0" fmla="*/ 0 w 447382"/>
              <a:gd name="connsiteY0" fmla="*/ 1138998 h 1138998"/>
              <a:gd name="connsiteX1" fmla="*/ 238455 w 447382"/>
              <a:gd name="connsiteY1" fmla="*/ 661965 h 1138998"/>
              <a:gd name="connsiteX2" fmla="*/ 447382 w 447382"/>
              <a:gd name="connsiteY2" fmla="*/ 0 h 1138998"/>
              <a:gd name="connsiteX0" fmla="*/ 0 w 447382"/>
              <a:gd name="connsiteY0" fmla="*/ 1138998 h 1138998"/>
              <a:gd name="connsiteX1" fmla="*/ 278840 w 447382"/>
              <a:gd name="connsiteY1" fmla="*/ 878152 h 1138998"/>
              <a:gd name="connsiteX2" fmla="*/ 447382 w 447382"/>
              <a:gd name="connsiteY2" fmla="*/ 0 h 1138998"/>
              <a:gd name="connsiteX0" fmla="*/ 0 w 447382"/>
              <a:gd name="connsiteY0" fmla="*/ 1138998 h 1138998"/>
              <a:gd name="connsiteX1" fmla="*/ 278840 w 447382"/>
              <a:gd name="connsiteY1" fmla="*/ 878152 h 1138998"/>
              <a:gd name="connsiteX2" fmla="*/ 447382 w 447382"/>
              <a:gd name="connsiteY2" fmla="*/ 0 h 1138998"/>
            </a:gdLst>
            <a:ahLst/>
            <a:cxnLst>
              <a:cxn ang="0">
                <a:pos x="connsiteX0" y="connsiteY0"/>
              </a:cxn>
              <a:cxn ang="0">
                <a:pos x="connsiteX1" y="connsiteY1"/>
              </a:cxn>
              <a:cxn ang="0">
                <a:pos x="connsiteX2" y="connsiteY2"/>
              </a:cxn>
            </a:cxnLst>
            <a:rect l="l" t="t" r="r" b="b"/>
            <a:pathLst>
              <a:path w="447382" h="1138998">
                <a:moveTo>
                  <a:pt x="0" y="1138998"/>
                </a:moveTo>
                <a:cubicBezTo>
                  <a:pt x="58257" y="952344"/>
                  <a:pt x="186633" y="1176722"/>
                  <a:pt x="278840" y="878152"/>
                </a:cubicBezTo>
                <a:cubicBezTo>
                  <a:pt x="301198" y="516278"/>
                  <a:pt x="421075" y="171907"/>
                  <a:pt x="447382" y="0"/>
                </a:cubicBezTo>
              </a:path>
            </a:pathLst>
          </a:custGeom>
          <a:noFill/>
          <a:ln w="63500" cap="rnd">
            <a:solidFill>
              <a:srgbClr val="2E8232"/>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3" name="Groupe 11"/>
          <p:cNvGrpSpPr/>
          <p:nvPr/>
        </p:nvGrpSpPr>
        <p:grpSpPr>
          <a:xfrm>
            <a:off x="3508763" y="2394104"/>
            <a:ext cx="1747762" cy="1985365"/>
            <a:chOff x="4653855" y="1877824"/>
            <a:chExt cx="263641" cy="313256"/>
          </a:xfrm>
        </p:grpSpPr>
        <p:grpSp>
          <p:nvGrpSpPr>
            <p:cNvPr id="8" name="Groupe 16"/>
            <p:cNvGrpSpPr/>
            <p:nvPr/>
          </p:nvGrpSpPr>
          <p:grpSpPr>
            <a:xfrm rot="6424840" flipV="1">
              <a:off x="4667958" y="1941542"/>
              <a:ext cx="300196" cy="198880"/>
              <a:chOff x="4304606" y="1902275"/>
              <a:chExt cx="338050" cy="179524"/>
            </a:xfrm>
          </p:grpSpPr>
          <p:sp>
            <p:nvSpPr>
              <p:cNvPr id="23" name="Ellipse 22"/>
              <p:cNvSpPr/>
              <p:nvPr/>
            </p:nvSpPr>
            <p:spPr>
              <a:xfrm>
                <a:off x="4365536" y="1902275"/>
                <a:ext cx="216024" cy="110325"/>
              </a:xfrm>
              <a:prstGeom prst="ellipse">
                <a:avLst/>
              </a:prstGeom>
              <a:gradFill flip="none" rotWithShape="1">
                <a:gsLst>
                  <a:gs pos="0">
                    <a:srgbClr val="DDEBCF"/>
                  </a:gs>
                  <a:gs pos="50000">
                    <a:srgbClr val="9CB86E"/>
                  </a:gs>
                  <a:gs pos="100000">
                    <a:srgbClr val="156B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4" name="Ellipse 23"/>
              <p:cNvSpPr/>
              <p:nvPr/>
            </p:nvSpPr>
            <p:spPr>
              <a:xfrm>
                <a:off x="4304606" y="1922535"/>
                <a:ext cx="216024" cy="129807"/>
              </a:xfrm>
              <a:prstGeom prst="ellipse">
                <a:avLst/>
              </a:prstGeom>
              <a:gradFill flip="none" rotWithShape="1">
                <a:gsLst>
                  <a:gs pos="0">
                    <a:srgbClr val="DDEBCF"/>
                  </a:gs>
                  <a:gs pos="15000">
                    <a:srgbClr val="9CB86E"/>
                  </a:gs>
                  <a:gs pos="87000">
                    <a:srgbClr val="156B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5" name="Ellipse 24"/>
              <p:cNvSpPr/>
              <p:nvPr/>
            </p:nvSpPr>
            <p:spPr>
              <a:xfrm>
                <a:off x="4426632" y="1922705"/>
                <a:ext cx="216024" cy="127348"/>
              </a:xfrm>
              <a:prstGeom prst="ellipse">
                <a:avLst/>
              </a:prstGeom>
              <a:gradFill flip="none" rotWithShape="1">
                <a:gsLst>
                  <a:gs pos="0">
                    <a:srgbClr val="DDEBCF"/>
                  </a:gs>
                  <a:gs pos="51000">
                    <a:srgbClr val="9CB86E"/>
                  </a:gs>
                  <a:gs pos="87000">
                    <a:srgbClr val="156B1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6" name="Ellipse 25"/>
              <p:cNvSpPr/>
              <p:nvPr/>
            </p:nvSpPr>
            <p:spPr>
              <a:xfrm>
                <a:off x="4348415" y="1954448"/>
                <a:ext cx="216024" cy="127351"/>
              </a:xfrm>
              <a:prstGeom prst="ellipse">
                <a:avLst/>
              </a:prstGeom>
              <a:gradFill flip="none" rotWithShape="1">
                <a:gsLst>
                  <a:gs pos="0">
                    <a:srgbClr val="DDEBCF"/>
                  </a:gs>
                  <a:gs pos="15000">
                    <a:srgbClr val="9CB86E"/>
                  </a:gs>
                  <a:gs pos="87000">
                    <a:srgbClr val="156B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9" name="Groupe 17"/>
            <p:cNvGrpSpPr/>
            <p:nvPr/>
          </p:nvGrpSpPr>
          <p:grpSpPr>
            <a:xfrm rot="6424840" flipV="1">
              <a:off x="4587727" y="1943952"/>
              <a:ext cx="310255" cy="177999"/>
              <a:chOff x="4293280" y="1902275"/>
              <a:chExt cx="349376" cy="160676"/>
            </a:xfrm>
          </p:grpSpPr>
          <p:sp>
            <p:nvSpPr>
              <p:cNvPr id="19" name="Ellipse 18"/>
              <p:cNvSpPr/>
              <p:nvPr/>
            </p:nvSpPr>
            <p:spPr>
              <a:xfrm>
                <a:off x="4365536" y="1902275"/>
                <a:ext cx="216024" cy="110325"/>
              </a:xfrm>
              <a:prstGeom prst="ellipse">
                <a:avLst/>
              </a:prstGeom>
              <a:gradFill flip="none" rotWithShape="1">
                <a:gsLst>
                  <a:gs pos="0">
                    <a:srgbClr val="DDEBCF"/>
                  </a:gs>
                  <a:gs pos="0">
                    <a:srgbClr val="9CB86E"/>
                  </a:gs>
                  <a:gs pos="100000">
                    <a:srgbClr val="156B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0" name="Ellipse 19"/>
              <p:cNvSpPr/>
              <p:nvPr/>
            </p:nvSpPr>
            <p:spPr>
              <a:xfrm>
                <a:off x="4293280" y="1919868"/>
                <a:ext cx="216024" cy="129807"/>
              </a:xfrm>
              <a:prstGeom prst="ellipse">
                <a:avLst/>
              </a:prstGeom>
              <a:gradFill flip="none" rotWithShape="1">
                <a:gsLst>
                  <a:gs pos="0">
                    <a:srgbClr val="DDEBCF"/>
                  </a:gs>
                  <a:gs pos="0">
                    <a:srgbClr val="9CB86E"/>
                  </a:gs>
                  <a:gs pos="100000">
                    <a:srgbClr val="156B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1" name="Ellipse 20"/>
              <p:cNvSpPr/>
              <p:nvPr/>
            </p:nvSpPr>
            <p:spPr>
              <a:xfrm>
                <a:off x="4426632" y="1922705"/>
                <a:ext cx="216024" cy="127348"/>
              </a:xfrm>
              <a:prstGeom prst="ellipse">
                <a:avLst/>
              </a:prstGeom>
              <a:gradFill flip="none" rotWithShape="1">
                <a:gsLst>
                  <a:gs pos="0">
                    <a:srgbClr val="DDEBCF"/>
                  </a:gs>
                  <a:gs pos="39000">
                    <a:srgbClr val="9CB86E"/>
                  </a:gs>
                  <a:gs pos="94000">
                    <a:srgbClr val="156B13"/>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2" name="Ellipse 21"/>
              <p:cNvSpPr/>
              <p:nvPr/>
            </p:nvSpPr>
            <p:spPr>
              <a:xfrm>
                <a:off x="4355977" y="1935600"/>
                <a:ext cx="216024" cy="127351"/>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sp>
        <p:nvSpPr>
          <p:cNvPr id="6" name="Forme libre 5"/>
          <p:cNvSpPr/>
          <p:nvPr/>
        </p:nvSpPr>
        <p:spPr>
          <a:xfrm>
            <a:off x="4507788" y="4333541"/>
            <a:ext cx="1277683" cy="244773"/>
          </a:xfrm>
          <a:custGeom>
            <a:avLst/>
            <a:gdLst>
              <a:gd name="connsiteX0" fmla="*/ 0 w 211931"/>
              <a:gd name="connsiteY0" fmla="*/ 0 h 138113"/>
              <a:gd name="connsiteX1" fmla="*/ 71437 w 211931"/>
              <a:gd name="connsiteY1" fmla="*/ 95250 h 138113"/>
              <a:gd name="connsiteX2" fmla="*/ 211931 w 211931"/>
              <a:gd name="connsiteY2" fmla="*/ 138113 h 138113"/>
            </a:gdLst>
            <a:ahLst/>
            <a:cxnLst>
              <a:cxn ang="0">
                <a:pos x="connsiteX0" y="connsiteY0"/>
              </a:cxn>
              <a:cxn ang="0">
                <a:pos x="connsiteX1" y="connsiteY1"/>
              </a:cxn>
              <a:cxn ang="0">
                <a:pos x="connsiteX2" y="connsiteY2"/>
              </a:cxn>
            </a:cxnLst>
            <a:rect l="l" t="t" r="r" b="b"/>
            <a:pathLst>
              <a:path w="211931" h="138113">
                <a:moveTo>
                  <a:pt x="0" y="0"/>
                </a:moveTo>
                <a:cubicBezTo>
                  <a:pt x="18057" y="36115"/>
                  <a:pt x="36115" y="72231"/>
                  <a:pt x="71437" y="95250"/>
                </a:cubicBezTo>
                <a:cubicBezTo>
                  <a:pt x="106759" y="118269"/>
                  <a:pt x="159345" y="128191"/>
                  <a:pt x="211931" y="138113"/>
                </a:cubicBezTo>
              </a:path>
            </a:pathLst>
          </a:custGeom>
          <a:noFill/>
          <a:ln w="101600" cap="rnd"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7" name="Forme libre 6"/>
          <p:cNvSpPr/>
          <p:nvPr/>
        </p:nvSpPr>
        <p:spPr>
          <a:xfrm rot="21331699">
            <a:off x="2626052" y="2375477"/>
            <a:ext cx="1976706" cy="2234231"/>
          </a:xfrm>
          <a:custGeom>
            <a:avLst/>
            <a:gdLst>
              <a:gd name="connsiteX0" fmla="*/ 0 w 596281"/>
              <a:gd name="connsiteY0" fmla="*/ 769880 h 782386"/>
              <a:gd name="connsiteX1" fmla="*/ 290512 w 596281"/>
              <a:gd name="connsiteY1" fmla="*/ 755593 h 782386"/>
              <a:gd name="connsiteX2" fmla="*/ 495300 w 596281"/>
              <a:gd name="connsiteY2" fmla="*/ 531755 h 782386"/>
              <a:gd name="connsiteX3" fmla="*/ 578643 w 596281"/>
              <a:gd name="connsiteY3" fmla="*/ 298393 h 782386"/>
              <a:gd name="connsiteX4" fmla="*/ 595312 w 596281"/>
              <a:gd name="connsiteY4" fmla="*/ 105511 h 782386"/>
              <a:gd name="connsiteX5" fmla="*/ 588168 w 596281"/>
              <a:gd name="connsiteY5" fmla="*/ 3118 h 782386"/>
              <a:gd name="connsiteX6" fmla="*/ 538162 w 596281"/>
              <a:gd name="connsiteY6" fmla="*/ 36455 h 7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81" h="782386">
                <a:moveTo>
                  <a:pt x="0" y="769880"/>
                </a:moveTo>
                <a:cubicBezTo>
                  <a:pt x="103981" y="782580"/>
                  <a:pt x="207962" y="795280"/>
                  <a:pt x="290512" y="755593"/>
                </a:cubicBezTo>
                <a:cubicBezTo>
                  <a:pt x="373062" y="715906"/>
                  <a:pt x="447278" y="607955"/>
                  <a:pt x="495300" y="531755"/>
                </a:cubicBezTo>
                <a:cubicBezTo>
                  <a:pt x="543322" y="455555"/>
                  <a:pt x="561974" y="369434"/>
                  <a:pt x="578643" y="298393"/>
                </a:cubicBezTo>
                <a:cubicBezTo>
                  <a:pt x="595312" y="227352"/>
                  <a:pt x="593725" y="154723"/>
                  <a:pt x="595312" y="105511"/>
                </a:cubicBezTo>
                <a:cubicBezTo>
                  <a:pt x="596899" y="56299"/>
                  <a:pt x="597693" y="14627"/>
                  <a:pt x="588168" y="3118"/>
                </a:cubicBezTo>
                <a:cubicBezTo>
                  <a:pt x="578643" y="-8391"/>
                  <a:pt x="558402" y="14032"/>
                  <a:pt x="538162" y="36455"/>
                </a:cubicBezTo>
              </a:path>
            </a:pathLst>
          </a:custGeom>
          <a:noFill/>
          <a:ln w="101600" cap="rnd"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0" name="Forme libre 29"/>
          <p:cNvSpPr/>
          <p:nvPr/>
        </p:nvSpPr>
        <p:spPr>
          <a:xfrm rot="4993428">
            <a:off x="4739529" y="3764703"/>
            <a:ext cx="1900756" cy="2342837"/>
          </a:xfrm>
          <a:custGeom>
            <a:avLst/>
            <a:gdLst>
              <a:gd name="connsiteX0" fmla="*/ 0 w 347663"/>
              <a:gd name="connsiteY0" fmla="*/ 283369 h 283369"/>
              <a:gd name="connsiteX1" fmla="*/ 266700 w 347663"/>
              <a:gd name="connsiteY1" fmla="*/ 157163 h 283369"/>
              <a:gd name="connsiteX2" fmla="*/ 347663 w 347663"/>
              <a:gd name="connsiteY2" fmla="*/ 0 h 283369"/>
              <a:gd name="connsiteX0" fmla="*/ 0 w 553242"/>
              <a:gd name="connsiteY0" fmla="*/ 1791420 h 1791420"/>
              <a:gd name="connsiteX1" fmla="*/ 266700 w 553242"/>
              <a:gd name="connsiteY1" fmla="*/ 1665214 h 1791420"/>
              <a:gd name="connsiteX2" fmla="*/ 553242 w 553242"/>
              <a:gd name="connsiteY2" fmla="*/ 0 h 1791420"/>
              <a:gd name="connsiteX0" fmla="*/ 0 w 553242"/>
              <a:gd name="connsiteY0" fmla="*/ 1791420 h 1791420"/>
              <a:gd name="connsiteX1" fmla="*/ 266700 w 553242"/>
              <a:gd name="connsiteY1" fmla="*/ 1665214 h 1791420"/>
              <a:gd name="connsiteX2" fmla="*/ 395402 w 553242"/>
              <a:gd name="connsiteY2" fmla="*/ 1031442 h 1791420"/>
              <a:gd name="connsiteX3" fmla="*/ 553242 w 553242"/>
              <a:gd name="connsiteY3" fmla="*/ 0 h 1791420"/>
              <a:gd name="connsiteX0" fmla="*/ 0 w 553242"/>
              <a:gd name="connsiteY0" fmla="*/ 1791420 h 1791420"/>
              <a:gd name="connsiteX1" fmla="*/ 266700 w 553242"/>
              <a:gd name="connsiteY1" fmla="*/ 1665214 h 1791420"/>
              <a:gd name="connsiteX2" fmla="*/ 444470 w 553242"/>
              <a:gd name="connsiteY2" fmla="*/ 1045165 h 1791420"/>
              <a:gd name="connsiteX3" fmla="*/ 553242 w 553242"/>
              <a:gd name="connsiteY3" fmla="*/ 0 h 1791420"/>
              <a:gd name="connsiteX0" fmla="*/ 0 w 553242"/>
              <a:gd name="connsiteY0" fmla="*/ 1791420 h 1791420"/>
              <a:gd name="connsiteX1" fmla="*/ 266700 w 553242"/>
              <a:gd name="connsiteY1" fmla="*/ 1665214 h 1791420"/>
              <a:gd name="connsiteX2" fmla="*/ 453765 w 553242"/>
              <a:gd name="connsiteY2" fmla="*/ 1047024 h 1791420"/>
              <a:gd name="connsiteX3" fmla="*/ 553242 w 553242"/>
              <a:gd name="connsiteY3" fmla="*/ 0 h 1791420"/>
              <a:gd name="connsiteX0" fmla="*/ 0 w 553242"/>
              <a:gd name="connsiteY0" fmla="*/ 1791420 h 1791420"/>
              <a:gd name="connsiteX1" fmla="*/ 266700 w 553242"/>
              <a:gd name="connsiteY1" fmla="*/ 1665214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385383 w 553242"/>
              <a:gd name="connsiteY2" fmla="*/ 868880 h 1791420"/>
              <a:gd name="connsiteX3" fmla="*/ 553242 w 553242"/>
              <a:gd name="connsiteY3" fmla="*/ 0 h 1791420"/>
              <a:gd name="connsiteX0" fmla="*/ 0 w 553242"/>
              <a:gd name="connsiteY0" fmla="*/ 1791420 h 1791420"/>
              <a:gd name="connsiteX1" fmla="*/ 398441 w 553242"/>
              <a:gd name="connsiteY1" fmla="*/ 1593981 h 1791420"/>
              <a:gd name="connsiteX2" fmla="*/ 385383 w 553242"/>
              <a:gd name="connsiteY2" fmla="*/ 868880 h 1791420"/>
              <a:gd name="connsiteX3" fmla="*/ 553242 w 553242"/>
              <a:gd name="connsiteY3" fmla="*/ 0 h 1791420"/>
              <a:gd name="connsiteX0" fmla="*/ 0 w 675223"/>
              <a:gd name="connsiteY0" fmla="*/ 1789817 h 1789817"/>
              <a:gd name="connsiteX1" fmla="*/ 398441 w 675223"/>
              <a:gd name="connsiteY1" fmla="*/ 1592378 h 1789817"/>
              <a:gd name="connsiteX2" fmla="*/ 385383 w 675223"/>
              <a:gd name="connsiteY2" fmla="*/ 867277 h 1789817"/>
              <a:gd name="connsiteX3" fmla="*/ 675223 w 675223"/>
              <a:gd name="connsiteY3" fmla="*/ 0 h 1789817"/>
              <a:gd name="connsiteX0" fmla="*/ 0 w 730116"/>
              <a:gd name="connsiteY0" fmla="*/ 1827513 h 1827513"/>
              <a:gd name="connsiteX1" fmla="*/ 453334 w 730116"/>
              <a:gd name="connsiteY1" fmla="*/ 1592378 h 1827513"/>
              <a:gd name="connsiteX2" fmla="*/ 440276 w 730116"/>
              <a:gd name="connsiteY2" fmla="*/ 867277 h 1827513"/>
              <a:gd name="connsiteX3" fmla="*/ 730116 w 730116"/>
              <a:gd name="connsiteY3" fmla="*/ 0 h 1827513"/>
              <a:gd name="connsiteX0" fmla="*/ 0 w 739150"/>
              <a:gd name="connsiteY0" fmla="*/ 1831652 h 1831652"/>
              <a:gd name="connsiteX1" fmla="*/ 462368 w 739150"/>
              <a:gd name="connsiteY1" fmla="*/ 1592378 h 1831652"/>
              <a:gd name="connsiteX2" fmla="*/ 449310 w 739150"/>
              <a:gd name="connsiteY2" fmla="*/ 867277 h 1831652"/>
              <a:gd name="connsiteX3" fmla="*/ 739150 w 739150"/>
              <a:gd name="connsiteY3" fmla="*/ 0 h 1831652"/>
              <a:gd name="connsiteX0" fmla="*/ 490 w 739640"/>
              <a:gd name="connsiteY0" fmla="*/ 1831652 h 1831652"/>
              <a:gd name="connsiteX1" fmla="*/ 462858 w 739640"/>
              <a:gd name="connsiteY1" fmla="*/ 1592378 h 1831652"/>
              <a:gd name="connsiteX2" fmla="*/ 449800 w 739640"/>
              <a:gd name="connsiteY2" fmla="*/ 867277 h 1831652"/>
              <a:gd name="connsiteX3" fmla="*/ 739640 w 739640"/>
              <a:gd name="connsiteY3" fmla="*/ 0 h 1831652"/>
              <a:gd name="connsiteX0" fmla="*/ 505 w 727639"/>
              <a:gd name="connsiteY0" fmla="*/ 1991360 h 1991360"/>
              <a:gd name="connsiteX1" fmla="*/ 450857 w 727639"/>
              <a:gd name="connsiteY1" fmla="*/ 1592378 h 1991360"/>
              <a:gd name="connsiteX2" fmla="*/ 437799 w 727639"/>
              <a:gd name="connsiteY2" fmla="*/ 867277 h 1991360"/>
              <a:gd name="connsiteX3" fmla="*/ 727639 w 727639"/>
              <a:gd name="connsiteY3" fmla="*/ 0 h 1991360"/>
            </a:gdLst>
            <a:ahLst/>
            <a:cxnLst>
              <a:cxn ang="0">
                <a:pos x="connsiteX0" y="connsiteY0"/>
              </a:cxn>
              <a:cxn ang="0">
                <a:pos x="connsiteX1" y="connsiteY1"/>
              </a:cxn>
              <a:cxn ang="0">
                <a:pos x="connsiteX2" y="connsiteY2"/>
              </a:cxn>
              <a:cxn ang="0">
                <a:pos x="connsiteX3" y="connsiteY3"/>
              </a:cxn>
            </a:cxnLst>
            <a:rect l="l" t="t" r="r" b="b"/>
            <a:pathLst>
              <a:path w="727639" h="1991360">
                <a:moveTo>
                  <a:pt x="505" y="1991360"/>
                </a:moveTo>
                <a:cubicBezTo>
                  <a:pt x="-16318" y="1691612"/>
                  <a:pt x="392913" y="1639606"/>
                  <a:pt x="450857" y="1592378"/>
                </a:cubicBezTo>
                <a:cubicBezTo>
                  <a:pt x="516757" y="1465715"/>
                  <a:pt x="390042" y="1144813"/>
                  <a:pt x="437799" y="867277"/>
                </a:cubicBezTo>
                <a:cubicBezTo>
                  <a:pt x="485556" y="589741"/>
                  <a:pt x="701332" y="171907"/>
                  <a:pt x="727639" y="0"/>
                </a:cubicBezTo>
              </a:path>
            </a:pathLst>
          </a:custGeom>
          <a:noFill/>
          <a:ln w="63500" cap="rnd">
            <a:solidFill>
              <a:srgbClr val="2E8232"/>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1" name="Forme libre 30"/>
          <p:cNvSpPr/>
          <p:nvPr/>
        </p:nvSpPr>
        <p:spPr>
          <a:xfrm rot="4993428" flipV="1">
            <a:off x="2068394" y="3166357"/>
            <a:ext cx="819703" cy="2703093"/>
          </a:xfrm>
          <a:custGeom>
            <a:avLst/>
            <a:gdLst>
              <a:gd name="connsiteX0" fmla="*/ 0 w 347663"/>
              <a:gd name="connsiteY0" fmla="*/ 283369 h 283369"/>
              <a:gd name="connsiteX1" fmla="*/ 266700 w 347663"/>
              <a:gd name="connsiteY1" fmla="*/ 157163 h 283369"/>
              <a:gd name="connsiteX2" fmla="*/ 347663 w 347663"/>
              <a:gd name="connsiteY2" fmla="*/ 0 h 283369"/>
              <a:gd name="connsiteX0" fmla="*/ 0 w 553242"/>
              <a:gd name="connsiteY0" fmla="*/ 1791420 h 1791420"/>
              <a:gd name="connsiteX1" fmla="*/ 266700 w 553242"/>
              <a:gd name="connsiteY1" fmla="*/ 1665214 h 1791420"/>
              <a:gd name="connsiteX2" fmla="*/ 553242 w 553242"/>
              <a:gd name="connsiteY2" fmla="*/ 0 h 1791420"/>
              <a:gd name="connsiteX0" fmla="*/ 0 w 553242"/>
              <a:gd name="connsiteY0" fmla="*/ 1791420 h 1791420"/>
              <a:gd name="connsiteX1" fmla="*/ 266700 w 553242"/>
              <a:gd name="connsiteY1" fmla="*/ 1665214 h 1791420"/>
              <a:gd name="connsiteX2" fmla="*/ 395402 w 553242"/>
              <a:gd name="connsiteY2" fmla="*/ 1031442 h 1791420"/>
              <a:gd name="connsiteX3" fmla="*/ 553242 w 553242"/>
              <a:gd name="connsiteY3" fmla="*/ 0 h 1791420"/>
              <a:gd name="connsiteX0" fmla="*/ 0 w 553242"/>
              <a:gd name="connsiteY0" fmla="*/ 1791420 h 1791420"/>
              <a:gd name="connsiteX1" fmla="*/ 266700 w 553242"/>
              <a:gd name="connsiteY1" fmla="*/ 1665214 h 1791420"/>
              <a:gd name="connsiteX2" fmla="*/ 444470 w 553242"/>
              <a:gd name="connsiteY2" fmla="*/ 1045165 h 1791420"/>
              <a:gd name="connsiteX3" fmla="*/ 553242 w 553242"/>
              <a:gd name="connsiteY3" fmla="*/ 0 h 1791420"/>
              <a:gd name="connsiteX0" fmla="*/ 0 w 553242"/>
              <a:gd name="connsiteY0" fmla="*/ 1791420 h 1791420"/>
              <a:gd name="connsiteX1" fmla="*/ 266700 w 553242"/>
              <a:gd name="connsiteY1" fmla="*/ 1665214 h 1791420"/>
              <a:gd name="connsiteX2" fmla="*/ 453765 w 553242"/>
              <a:gd name="connsiteY2" fmla="*/ 1047024 h 1791420"/>
              <a:gd name="connsiteX3" fmla="*/ 553242 w 553242"/>
              <a:gd name="connsiteY3" fmla="*/ 0 h 1791420"/>
              <a:gd name="connsiteX0" fmla="*/ 0 w 553242"/>
              <a:gd name="connsiteY0" fmla="*/ 1791420 h 1791420"/>
              <a:gd name="connsiteX1" fmla="*/ 266700 w 553242"/>
              <a:gd name="connsiteY1" fmla="*/ 1665214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277058 w 553242"/>
              <a:gd name="connsiteY2" fmla="*/ 432605 h 1791420"/>
              <a:gd name="connsiteX3" fmla="*/ 553242 w 553242"/>
              <a:gd name="connsiteY3" fmla="*/ 0 h 1791420"/>
            </a:gdLst>
            <a:ahLst/>
            <a:cxnLst>
              <a:cxn ang="0">
                <a:pos x="connsiteX0" y="connsiteY0"/>
              </a:cxn>
              <a:cxn ang="0">
                <a:pos x="connsiteX1" y="connsiteY1"/>
              </a:cxn>
              <a:cxn ang="0">
                <a:pos x="connsiteX2" y="connsiteY2"/>
              </a:cxn>
              <a:cxn ang="0">
                <a:pos x="connsiteX3" y="connsiteY3"/>
              </a:cxn>
            </a:cxnLst>
            <a:rect l="l" t="t" r="r" b="b"/>
            <a:pathLst>
              <a:path w="553242" h="1791420">
                <a:moveTo>
                  <a:pt x="0" y="1791420"/>
                </a:moveTo>
                <a:cubicBezTo>
                  <a:pt x="104378" y="1751931"/>
                  <a:pt x="188054" y="1688025"/>
                  <a:pt x="245998" y="1640797"/>
                </a:cubicBezTo>
                <a:cubicBezTo>
                  <a:pt x="311898" y="1514134"/>
                  <a:pt x="229301" y="710141"/>
                  <a:pt x="277058" y="432605"/>
                </a:cubicBezTo>
                <a:cubicBezTo>
                  <a:pt x="324815" y="155069"/>
                  <a:pt x="526935" y="171907"/>
                  <a:pt x="553242" y="0"/>
                </a:cubicBezTo>
              </a:path>
            </a:pathLst>
          </a:custGeom>
          <a:noFill/>
          <a:ln w="63500" cap="rnd">
            <a:solidFill>
              <a:srgbClr val="2E8232"/>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2" name="Forme libre 31"/>
          <p:cNvSpPr/>
          <p:nvPr/>
        </p:nvSpPr>
        <p:spPr>
          <a:xfrm rot="5400000" flipH="1" flipV="1">
            <a:off x="2720115" y="1084239"/>
            <a:ext cx="558830" cy="2704157"/>
          </a:xfrm>
          <a:custGeom>
            <a:avLst/>
            <a:gdLst>
              <a:gd name="connsiteX0" fmla="*/ 0 w 347663"/>
              <a:gd name="connsiteY0" fmla="*/ 283369 h 283369"/>
              <a:gd name="connsiteX1" fmla="*/ 266700 w 347663"/>
              <a:gd name="connsiteY1" fmla="*/ 157163 h 283369"/>
              <a:gd name="connsiteX2" fmla="*/ 347663 w 347663"/>
              <a:gd name="connsiteY2" fmla="*/ 0 h 283369"/>
              <a:gd name="connsiteX0" fmla="*/ 0 w 553242"/>
              <a:gd name="connsiteY0" fmla="*/ 1791420 h 1791420"/>
              <a:gd name="connsiteX1" fmla="*/ 266700 w 553242"/>
              <a:gd name="connsiteY1" fmla="*/ 1665214 h 1791420"/>
              <a:gd name="connsiteX2" fmla="*/ 553242 w 553242"/>
              <a:gd name="connsiteY2" fmla="*/ 0 h 1791420"/>
              <a:gd name="connsiteX0" fmla="*/ 0 w 553242"/>
              <a:gd name="connsiteY0" fmla="*/ 1791420 h 1791420"/>
              <a:gd name="connsiteX1" fmla="*/ 266700 w 553242"/>
              <a:gd name="connsiteY1" fmla="*/ 1665214 h 1791420"/>
              <a:gd name="connsiteX2" fmla="*/ 395402 w 553242"/>
              <a:gd name="connsiteY2" fmla="*/ 1031442 h 1791420"/>
              <a:gd name="connsiteX3" fmla="*/ 553242 w 553242"/>
              <a:gd name="connsiteY3" fmla="*/ 0 h 1791420"/>
              <a:gd name="connsiteX0" fmla="*/ 0 w 553242"/>
              <a:gd name="connsiteY0" fmla="*/ 1791420 h 1791420"/>
              <a:gd name="connsiteX1" fmla="*/ 266700 w 553242"/>
              <a:gd name="connsiteY1" fmla="*/ 1665214 h 1791420"/>
              <a:gd name="connsiteX2" fmla="*/ 444470 w 553242"/>
              <a:gd name="connsiteY2" fmla="*/ 1045165 h 1791420"/>
              <a:gd name="connsiteX3" fmla="*/ 553242 w 553242"/>
              <a:gd name="connsiteY3" fmla="*/ 0 h 1791420"/>
              <a:gd name="connsiteX0" fmla="*/ 0 w 553242"/>
              <a:gd name="connsiteY0" fmla="*/ 1791420 h 1791420"/>
              <a:gd name="connsiteX1" fmla="*/ 266700 w 553242"/>
              <a:gd name="connsiteY1" fmla="*/ 1665214 h 1791420"/>
              <a:gd name="connsiteX2" fmla="*/ 453765 w 553242"/>
              <a:gd name="connsiteY2" fmla="*/ 1047024 h 1791420"/>
              <a:gd name="connsiteX3" fmla="*/ 553242 w 553242"/>
              <a:gd name="connsiteY3" fmla="*/ 0 h 1791420"/>
              <a:gd name="connsiteX0" fmla="*/ 0 w 553242"/>
              <a:gd name="connsiteY0" fmla="*/ 1791420 h 1791420"/>
              <a:gd name="connsiteX1" fmla="*/ 266700 w 553242"/>
              <a:gd name="connsiteY1" fmla="*/ 1665214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472354 w 553242"/>
              <a:gd name="connsiteY2" fmla="*/ 1050741 h 1791420"/>
              <a:gd name="connsiteX3" fmla="*/ 553242 w 553242"/>
              <a:gd name="connsiteY3" fmla="*/ 0 h 1791420"/>
              <a:gd name="connsiteX0" fmla="*/ 0 w 553242"/>
              <a:gd name="connsiteY0" fmla="*/ 1791420 h 1950368"/>
              <a:gd name="connsiteX1" fmla="*/ 319931 w 553242"/>
              <a:gd name="connsiteY1" fmla="*/ 1944171 h 1950368"/>
              <a:gd name="connsiteX2" fmla="*/ 472354 w 553242"/>
              <a:gd name="connsiteY2" fmla="*/ 1050741 h 1950368"/>
              <a:gd name="connsiteX3" fmla="*/ 553242 w 553242"/>
              <a:gd name="connsiteY3" fmla="*/ 0 h 1950368"/>
              <a:gd name="connsiteX0" fmla="*/ 0 w 553242"/>
              <a:gd name="connsiteY0" fmla="*/ 1791420 h 1950368"/>
              <a:gd name="connsiteX1" fmla="*/ 319931 w 553242"/>
              <a:gd name="connsiteY1" fmla="*/ 1944171 h 1950368"/>
              <a:gd name="connsiteX2" fmla="*/ 279632 w 553242"/>
              <a:gd name="connsiteY2" fmla="*/ 895481 h 1950368"/>
              <a:gd name="connsiteX3" fmla="*/ 553242 w 553242"/>
              <a:gd name="connsiteY3" fmla="*/ 0 h 1950368"/>
              <a:gd name="connsiteX0" fmla="*/ 0 w 713243"/>
              <a:gd name="connsiteY0" fmla="*/ 2248344 h 2248344"/>
              <a:gd name="connsiteX1" fmla="*/ 479932 w 713243"/>
              <a:gd name="connsiteY1" fmla="*/ 1944171 h 2248344"/>
              <a:gd name="connsiteX2" fmla="*/ 439633 w 713243"/>
              <a:gd name="connsiteY2" fmla="*/ 895481 h 2248344"/>
              <a:gd name="connsiteX3" fmla="*/ 713243 w 713243"/>
              <a:gd name="connsiteY3" fmla="*/ 0 h 2248344"/>
              <a:gd name="connsiteX0" fmla="*/ 0 w 713243"/>
              <a:gd name="connsiteY0" fmla="*/ 2248344 h 2248344"/>
              <a:gd name="connsiteX1" fmla="*/ 479932 w 713243"/>
              <a:gd name="connsiteY1" fmla="*/ 1944171 h 2248344"/>
              <a:gd name="connsiteX2" fmla="*/ 98729 w 713243"/>
              <a:gd name="connsiteY2" fmla="*/ 913581 h 2248344"/>
              <a:gd name="connsiteX3" fmla="*/ 713243 w 713243"/>
              <a:gd name="connsiteY3" fmla="*/ 0 h 2248344"/>
              <a:gd name="connsiteX0" fmla="*/ 0 w 713243"/>
              <a:gd name="connsiteY0" fmla="*/ 2248344 h 2248344"/>
              <a:gd name="connsiteX1" fmla="*/ 458579 w 713243"/>
              <a:gd name="connsiteY1" fmla="*/ 1852431 h 2248344"/>
              <a:gd name="connsiteX2" fmla="*/ 98729 w 713243"/>
              <a:gd name="connsiteY2" fmla="*/ 913581 h 2248344"/>
              <a:gd name="connsiteX3" fmla="*/ 713243 w 713243"/>
              <a:gd name="connsiteY3" fmla="*/ 0 h 2248344"/>
              <a:gd name="connsiteX0" fmla="*/ 0 w 713243"/>
              <a:gd name="connsiteY0" fmla="*/ 2248344 h 2248344"/>
              <a:gd name="connsiteX1" fmla="*/ 458579 w 713243"/>
              <a:gd name="connsiteY1" fmla="*/ 1852431 h 2248344"/>
              <a:gd name="connsiteX2" fmla="*/ 98729 w 713243"/>
              <a:gd name="connsiteY2" fmla="*/ 913581 h 2248344"/>
              <a:gd name="connsiteX3" fmla="*/ 713243 w 713243"/>
              <a:gd name="connsiteY3" fmla="*/ 0 h 2248344"/>
              <a:gd name="connsiteX0" fmla="*/ 0 w 849207"/>
              <a:gd name="connsiteY0" fmla="*/ 2503940 h 2503940"/>
              <a:gd name="connsiteX1" fmla="*/ 594543 w 849207"/>
              <a:gd name="connsiteY1" fmla="*/ 1852431 h 2503940"/>
              <a:gd name="connsiteX2" fmla="*/ 234693 w 849207"/>
              <a:gd name="connsiteY2" fmla="*/ 913581 h 2503940"/>
              <a:gd name="connsiteX3" fmla="*/ 849207 w 849207"/>
              <a:gd name="connsiteY3" fmla="*/ 0 h 2503940"/>
              <a:gd name="connsiteX0" fmla="*/ 0 w 765537"/>
              <a:gd name="connsiteY0" fmla="*/ 2591573 h 2591573"/>
              <a:gd name="connsiteX1" fmla="*/ 510873 w 765537"/>
              <a:gd name="connsiteY1" fmla="*/ 1852431 h 2591573"/>
              <a:gd name="connsiteX2" fmla="*/ 151023 w 765537"/>
              <a:gd name="connsiteY2" fmla="*/ 913581 h 2591573"/>
              <a:gd name="connsiteX3" fmla="*/ 765537 w 765537"/>
              <a:gd name="connsiteY3" fmla="*/ 0 h 2591573"/>
              <a:gd name="connsiteX0" fmla="*/ 1478 w 767015"/>
              <a:gd name="connsiteY0" fmla="*/ 2591573 h 2591573"/>
              <a:gd name="connsiteX1" fmla="*/ 512351 w 767015"/>
              <a:gd name="connsiteY1" fmla="*/ 1852431 h 2591573"/>
              <a:gd name="connsiteX2" fmla="*/ 152501 w 767015"/>
              <a:gd name="connsiteY2" fmla="*/ 913581 h 2591573"/>
              <a:gd name="connsiteX3" fmla="*/ 767015 w 767015"/>
              <a:gd name="connsiteY3" fmla="*/ 0 h 2591573"/>
            </a:gdLst>
            <a:ahLst/>
            <a:cxnLst>
              <a:cxn ang="0">
                <a:pos x="connsiteX0" y="connsiteY0"/>
              </a:cxn>
              <a:cxn ang="0">
                <a:pos x="connsiteX1" y="connsiteY1"/>
              </a:cxn>
              <a:cxn ang="0">
                <a:pos x="connsiteX2" y="connsiteY2"/>
              </a:cxn>
              <a:cxn ang="0">
                <a:pos x="connsiteX3" y="connsiteY3"/>
              </a:cxn>
            </a:cxnLst>
            <a:rect l="l" t="t" r="r" b="b"/>
            <a:pathLst>
              <a:path w="767015" h="2591573">
                <a:moveTo>
                  <a:pt x="1478" y="2591573"/>
                </a:moveTo>
                <a:cubicBezTo>
                  <a:pt x="-30108" y="2362213"/>
                  <a:pt x="454407" y="1899659"/>
                  <a:pt x="512351" y="1852431"/>
                </a:cubicBezTo>
                <a:cubicBezTo>
                  <a:pt x="476188" y="1535571"/>
                  <a:pt x="104744" y="1191117"/>
                  <a:pt x="152501" y="913581"/>
                </a:cubicBezTo>
                <a:cubicBezTo>
                  <a:pt x="200258" y="636045"/>
                  <a:pt x="740708" y="171907"/>
                  <a:pt x="767015" y="0"/>
                </a:cubicBezTo>
              </a:path>
            </a:pathLst>
          </a:custGeom>
          <a:noFill/>
          <a:ln w="63500" cap="rnd">
            <a:solidFill>
              <a:srgbClr val="2E8232"/>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3" name="Forme libre 32"/>
          <p:cNvSpPr/>
          <p:nvPr/>
        </p:nvSpPr>
        <p:spPr>
          <a:xfrm rot="5953827" flipH="1" flipV="1">
            <a:off x="2240292" y="1299691"/>
            <a:ext cx="555087" cy="3543630"/>
          </a:xfrm>
          <a:custGeom>
            <a:avLst/>
            <a:gdLst>
              <a:gd name="connsiteX0" fmla="*/ 0 w 347663"/>
              <a:gd name="connsiteY0" fmla="*/ 283369 h 283369"/>
              <a:gd name="connsiteX1" fmla="*/ 266700 w 347663"/>
              <a:gd name="connsiteY1" fmla="*/ 157163 h 283369"/>
              <a:gd name="connsiteX2" fmla="*/ 347663 w 347663"/>
              <a:gd name="connsiteY2" fmla="*/ 0 h 283369"/>
              <a:gd name="connsiteX0" fmla="*/ 0 w 553242"/>
              <a:gd name="connsiteY0" fmla="*/ 1791420 h 1791420"/>
              <a:gd name="connsiteX1" fmla="*/ 266700 w 553242"/>
              <a:gd name="connsiteY1" fmla="*/ 1665214 h 1791420"/>
              <a:gd name="connsiteX2" fmla="*/ 553242 w 553242"/>
              <a:gd name="connsiteY2" fmla="*/ 0 h 1791420"/>
              <a:gd name="connsiteX0" fmla="*/ 0 w 553242"/>
              <a:gd name="connsiteY0" fmla="*/ 1791420 h 1791420"/>
              <a:gd name="connsiteX1" fmla="*/ 266700 w 553242"/>
              <a:gd name="connsiteY1" fmla="*/ 1665214 h 1791420"/>
              <a:gd name="connsiteX2" fmla="*/ 395402 w 553242"/>
              <a:gd name="connsiteY2" fmla="*/ 1031442 h 1791420"/>
              <a:gd name="connsiteX3" fmla="*/ 553242 w 553242"/>
              <a:gd name="connsiteY3" fmla="*/ 0 h 1791420"/>
              <a:gd name="connsiteX0" fmla="*/ 0 w 553242"/>
              <a:gd name="connsiteY0" fmla="*/ 1791420 h 1791420"/>
              <a:gd name="connsiteX1" fmla="*/ 266700 w 553242"/>
              <a:gd name="connsiteY1" fmla="*/ 1665214 h 1791420"/>
              <a:gd name="connsiteX2" fmla="*/ 444470 w 553242"/>
              <a:gd name="connsiteY2" fmla="*/ 1045165 h 1791420"/>
              <a:gd name="connsiteX3" fmla="*/ 553242 w 553242"/>
              <a:gd name="connsiteY3" fmla="*/ 0 h 1791420"/>
              <a:gd name="connsiteX0" fmla="*/ 0 w 553242"/>
              <a:gd name="connsiteY0" fmla="*/ 1791420 h 1791420"/>
              <a:gd name="connsiteX1" fmla="*/ 266700 w 553242"/>
              <a:gd name="connsiteY1" fmla="*/ 1665214 h 1791420"/>
              <a:gd name="connsiteX2" fmla="*/ 453765 w 553242"/>
              <a:gd name="connsiteY2" fmla="*/ 1047024 h 1791420"/>
              <a:gd name="connsiteX3" fmla="*/ 553242 w 553242"/>
              <a:gd name="connsiteY3" fmla="*/ 0 h 1791420"/>
              <a:gd name="connsiteX0" fmla="*/ 0 w 553242"/>
              <a:gd name="connsiteY0" fmla="*/ 1791420 h 1791420"/>
              <a:gd name="connsiteX1" fmla="*/ 266700 w 553242"/>
              <a:gd name="connsiteY1" fmla="*/ 1665214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472354 w 553242"/>
              <a:gd name="connsiteY2" fmla="*/ 1050741 h 1791420"/>
              <a:gd name="connsiteX3" fmla="*/ 553242 w 553242"/>
              <a:gd name="connsiteY3" fmla="*/ 0 h 1791420"/>
              <a:gd name="connsiteX0" fmla="*/ 0 w 553242"/>
              <a:gd name="connsiteY0" fmla="*/ 1791420 h 1791420"/>
              <a:gd name="connsiteX1" fmla="*/ 154250 w 553242"/>
              <a:gd name="connsiteY1" fmla="*/ 1342145 h 1791420"/>
              <a:gd name="connsiteX2" fmla="*/ 472354 w 553242"/>
              <a:gd name="connsiteY2" fmla="*/ 1050741 h 1791420"/>
              <a:gd name="connsiteX3" fmla="*/ 553242 w 553242"/>
              <a:gd name="connsiteY3" fmla="*/ 0 h 1791420"/>
              <a:gd name="connsiteX0" fmla="*/ 0 w 553242"/>
              <a:gd name="connsiteY0" fmla="*/ 1791420 h 1791420"/>
              <a:gd name="connsiteX1" fmla="*/ 154250 w 553242"/>
              <a:gd name="connsiteY1" fmla="*/ 1342145 h 1791420"/>
              <a:gd name="connsiteX2" fmla="*/ 421094 w 553242"/>
              <a:gd name="connsiteY2" fmla="*/ 810138 h 1791420"/>
              <a:gd name="connsiteX3" fmla="*/ 553242 w 553242"/>
              <a:gd name="connsiteY3" fmla="*/ 0 h 1791420"/>
              <a:gd name="connsiteX0" fmla="*/ 0 w 553242"/>
              <a:gd name="connsiteY0" fmla="*/ 1791420 h 1791420"/>
              <a:gd name="connsiteX1" fmla="*/ 154250 w 553242"/>
              <a:gd name="connsiteY1" fmla="*/ 1342145 h 1791420"/>
              <a:gd name="connsiteX2" fmla="*/ 421094 w 553242"/>
              <a:gd name="connsiteY2" fmla="*/ 810138 h 1791420"/>
              <a:gd name="connsiteX3" fmla="*/ 553242 w 553242"/>
              <a:gd name="connsiteY3" fmla="*/ 0 h 1791420"/>
              <a:gd name="connsiteX0" fmla="*/ 0 w 553242"/>
              <a:gd name="connsiteY0" fmla="*/ 1791420 h 1791420"/>
              <a:gd name="connsiteX1" fmla="*/ 154250 w 553242"/>
              <a:gd name="connsiteY1" fmla="*/ 1342145 h 1791420"/>
              <a:gd name="connsiteX2" fmla="*/ 314336 w 553242"/>
              <a:gd name="connsiteY2" fmla="*/ 481079 h 1791420"/>
              <a:gd name="connsiteX3" fmla="*/ 553242 w 553242"/>
              <a:gd name="connsiteY3" fmla="*/ 0 h 1791420"/>
              <a:gd name="connsiteX0" fmla="*/ 0 w 582325"/>
              <a:gd name="connsiteY0" fmla="*/ 2295586 h 2295586"/>
              <a:gd name="connsiteX1" fmla="*/ 154250 w 582325"/>
              <a:gd name="connsiteY1" fmla="*/ 1846311 h 2295586"/>
              <a:gd name="connsiteX2" fmla="*/ 314336 w 582325"/>
              <a:gd name="connsiteY2" fmla="*/ 985245 h 2295586"/>
              <a:gd name="connsiteX3" fmla="*/ 582324 w 582325"/>
              <a:gd name="connsiteY3" fmla="*/ 0 h 2295586"/>
              <a:gd name="connsiteX0" fmla="*/ 180323 w 762646"/>
              <a:gd name="connsiteY0" fmla="*/ 2295586 h 2295586"/>
              <a:gd name="connsiteX1" fmla="*/ 334573 w 762646"/>
              <a:gd name="connsiteY1" fmla="*/ 1846311 h 2295586"/>
              <a:gd name="connsiteX2" fmla="*/ 3598 w 762646"/>
              <a:gd name="connsiteY2" fmla="*/ 1015567 h 2295586"/>
              <a:gd name="connsiteX3" fmla="*/ 762647 w 762646"/>
              <a:gd name="connsiteY3" fmla="*/ 0 h 2295586"/>
              <a:gd name="connsiteX0" fmla="*/ 179553 w 761877"/>
              <a:gd name="connsiteY0" fmla="*/ 2295586 h 2295586"/>
              <a:gd name="connsiteX1" fmla="*/ 463076 w 761877"/>
              <a:gd name="connsiteY1" fmla="*/ 1710338 h 2295586"/>
              <a:gd name="connsiteX2" fmla="*/ 2828 w 761877"/>
              <a:gd name="connsiteY2" fmla="*/ 1015567 h 2295586"/>
              <a:gd name="connsiteX3" fmla="*/ 761877 w 761877"/>
              <a:gd name="connsiteY3" fmla="*/ 0 h 2295586"/>
              <a:gd name="connsiteX0" fmla="*/ 26 w 761877"/>
              <a:gd name="connsiteY0" fmla="*/ 2436253 h 2436253"/>
              <a:gd name="connsiteX1" fmla="*/ 463076 w 761877"/>
              <a:gd name="connsiteY1" fmla="*/ 1710338 h 2436253"/>
              <a:gd name="connsiteX2" fmla="*/ 2828 w 761877"/>
              <a:gd name="connsiteY2" fmla="*/ 1015567 h 2436253"/>
              <a:gd name="connsiteX3" fmla="*/ 761877 w 761877"/>
              <a:gd name="connsiteY3" fmla="*/ 0 h 2436253"/>
            </a:gdLst>
            <a:ahLst/>
            <a:cxnLst>
              <a:cxn ang="0">
                <a:pos x="connsiteX0" y="connsiteY0"/>
              </a:cxn>
              <a:cxn ang="0">
                <a:pos x="connsiteX1" y="connsiteY1"/>
              </a:cxn>
              <a:cxn ang="0">
                <a:pos x="connsiteX2" y="connsiteY2"/>
              </a:cxn>
              <a:cxn ang="0">
                <a:pos x="connsiteX3" y="connsiteY3"/>
              </a:cxn>
            </a:cxnLst>
            <a:rect l="l" t="t" r="r" b="b"/>
            <a:pathLst>
              <a:path w="761877" h="2436253">
                <a:moveTo>
                  <a:pt x="26" y="2436253"/>
                </a:moveTo>
                <a:cubicBezTo>
                  <a:pt x="104404" y="2396764"/>
                  <a:pt x="405132" y="1757566"/>
                  <a:pt x="463076" y="1710338"/>
                </a:cubicBezTo>
                <a:cubicBezTo>
                  <a:pt x="528976" y="1583675"/>
                  <a:pt x="-44929" y="1293103"/>
                  <a:pt x="2828" y="1015567"/>
                </a:cubicBezTo>
                <a:cubicBezTo>
                  <a:pt x="-42572" y="628152"/>
                  <a:pt x="735570" y="171907"/>
                  <a:pt x="761877" y="0"/>
                </a:cubicBezTo>
              </a:path>
            </a:pathLst>
          </a:custGeom>
          <a:noFill/>
          <a:ln w="63500" cap="rnd">
            <a:solidFill>
              <a:srgbClr val="2E8232"/>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4" name="Forme libre 33"/>
          <p:cNvSpPr/>
          <p:nvPr/>
        </p:nvSpPr>
        <p:spPr>
          <a:xfrm rot="4993428" flipV="1">
            <a:off x="1766362" y="2461749"/>
            <a:ext cx="630243" cy="2964385"/>
          </a:xfrm>
          <a:custGeom>
            <a:avLst/>
            <a:gdLst>
              <a:gd name="connsiteX0" fmla="*/ 0 w 347663"/>
              <a:gd name="connsiteY0" fmla="*/ 283369 h 283369"/>
              <a:gd name="connsiteX1" fmla="*/ 266700 w 347663"/>
              <a:gd name="connsiteY1" fmla="*/ 157163 h 283369"/>
              <a:gd name="connsiteX2" fmla="*/ 347663 w 347663"/>
              <a:gd name="connsiteY2" fmla="*/ 0 h 283369"/>
              <a:gd name="connsiteX0" fmla="*/ 0 w 553242"/>
              <a:gd name="connsiteY0" fmla="*/ 1791420 h 1791420"/>
              <a:gd name="connsiteX1" fmla="*/ 266700 w 553242"/>
              <a:gd name="connsiteY1" fmla="*/ 1665214 h 1791420"/>
              <a:gd name="connsiteX2" fmla="*/ 553242 w 553242"/>
              <a:gd name="connsiteY2" fmla="*/ 0 h 1791420"/>
              <a:gd name="connsiteX0" fmla="*/ 0 w 553242"/>
              <a:gd name="connsiteY0" fmla="*/ 1791420 h 1791420"/>
              <a:gd name="connsiteX1" fmla="*/ 266700 w 553242"/>
              <a:gd name="connsiteY1" fmla="*/ 1665214 h 1791420"/>
              <a:gd name="connsiteX2" fmla="*/ 395402 w 553242"/>
              <a:gd name="connsiteY2" fmla="*/ 1031442 h 1791420"/>
              <a:gd name="connsiteX3" fmla="*/ 553242 w 553242"/>
              <a:gd name="connsiteY3" fmla="*/ 0 h 1791420"/>
              <a:gd name="connsiteX0" fmla="*/ 0 w 553242"/>
              <a:gd name="connsiteY0" fmla="*/ 1791420 h 1791420"/>
              <a:gd name="connsiteX1" fmla="*/ 266700 w 553242"/>
              <a:gd name="connsiteY1" fmla="*/ 1665214 h 1791420"/>
              <a:gd name="connsiteX2" fmla="*/ 444470 w 553242"/>
              <a:gd name="connsiteY2" fmla="*/ 1045165 h 1791420"/>
              <a:gd name="connsiteX3" fmla="*/ 553242 w 553242"/>
              <a:gd name="connsiteY3" fmla="*/ 0 h 1791420"/>
              <a:gd name="connsiteX0" fmla="*/ 0 w 553242"/>
              <a:gd name="connsiteY0" fmla="*/ 1791420 h 1791420"/>
              <a:gd name="connsiteX1" fmla="*/ 266700 w 553242"/>
              <a:gd name="connsiteY1" fmla="*/ 1665214 h 1791420"/>
              <a:gd name="connsiteX2" fmla="*/ 453765 w 553242"/>
              <a:gd name="connsiteY2" fmla="*/ 1047024 h 1791420"/>
              <a:gd name="connsiteX3" fmla="*/ 553242 w 553242"/>
              <a:gd name="connsiteY3" fmla="*/ 0 h 1791420"/>
              <a:gd name="connsiteX0" fmla="*/ 0 w 553242"/>
              <a:gd name="connsiteY0" fmla="*/ 1791420 h 1791420"/>
              <a:gd name="connsiteX1" fmla="*/ 266700 w 553242"/>
              <a:gd name="connsiteY1" fmla="*/ 1665214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385383 w 553242"/>
              <a:gd name="connsiteY2" fmla="*/ 868880 h 1791420"/>
              <a:gd name="connsiteX3" fmla="*/ 553242 w 553242"/>
              <a:gd name="connsiteY3" fmla="*/ 0 h 1791420"/>
              <a:gd name="connsiteX0" fmla="*/ 0 w 553242"/>
              <a:gd name="connsiteY0" fmla="*/ 1791420 h 1791420"/>
              <a:gd name="connsiteX1" fmla="*/ 398441 w 553242"/>
              <a:gd name="connsiteY1" fmla="*/ 1593981 h 1791420"/>
              <a:gd name="connsiteX2" fmla="*/ 385383 w 553242"/>
              <a:gd name="connsiteY2" fmla="*/ 868880 h 1791420"/>
              <a:gd name="connsiteX3" fmla="*/ 553242 w 553242"/>
              <a:gd name="connsiteY3" fmla="*/ 0 h 1791420"/>
              <a:gd name="connsiteX0" fmla="*/ 0 w 675223"/>
              <a:gd name="connsiteY0" fmla="*/ 1789817 h 1789817"/>
              <a:gd name="connsiteX1" fmla="*/ 398441 w 675223"/>
              <a:gd name="connsiteY1" fmla="*/ 1592378 h 1789817"/>
              <a:gd name="connsiteX2" fmla="*/ 385383 w 675223"/>
              <a:gd name="connsiteY2" fmla="*/ 867277 h 1789817"/>
              <a:gd name="connsiteX3" fmla="*/ 675223 w 675223"/>
              <a:gd name="connsiteY3" fmla="*/ 0 h 1789817"/>
              <a:gd name="connsiteX0" fmla="*/ 0 w 675223"/>
              <a:gd name="connsiteY0" fmla="*/ 1789817 h 1789817"/>
              <a:gd name="connsiteX1" fmla="*/ 398441 w 675223"/>
              <a:gd name="connsiteY1" fmla="*/ 1592378 h 1789817"/>
              <a:gd name="connsiteX2" fmla="*/ 653252 w 675223"/>
              <a:gd name="connsiteY2" fmla="*/ 651213 h 1789817"/>
              <a:gd name="connsiteX3" fmla="*/ 675223 w 675223"/>
              <a:gd name="connsiteY3" fmla="*/ 0 h 1789817"/>
            </a:gdLst>
            <a:ahLst/>
            <a:cxnLst>
              <a:cxn ang="0">
                <a:pos x="connsiteX0" y="connsiteY0"/>
              </a:cxn>
              <a:cxn ang="0">
                <a:pos x="connsiteX1" y="connsiteY1"/>
              </a:cxn>
              <a:cxn ang="0">
                <a:pos x="connsiteX2" y="connsiteY2"/>
              </a:cxn>
              <a:cxn ang="0">
                <a:pos x="connsiteX3" y="connsiteY3"/>
              </a:cxn>
            </a:cxnLst>
            <a:rect l="l" t="t" r="r" b="b"/>
            <a:pathLst>
              <a:path w="675223" h="1789817">
                <a:moveTo>
                  <a:pt x="0" y="1789817"/>
                </a:moveTo>
                <a:cubicBezTo>
                  <a:pt x="104378" y="1750328"/>
                  <a:pt x="340497" y="1639606"/>
                  <a:pt x="398441" y="1592378"/>
                </a:cubicBezTo>
                <a:cubicBezTo>
                  <a:pt x="464341" y="1465715"/>
                  <a:pt x="605495" y="928749"/>
                  <a:pt x="653252" y="651213"/>
                </a:cubicBezTo>
                <a:cubicBezTo>
                  <a:pt x="701009" y="373677"/>
                  <a:pt x="648916" y="171907"/>
                  <a:pt x="675223" y="0"/>
                </a:cubicBezTo>
              </a:path>
            </a:pathLst>
          </a:custGeom>
          <a:noFill/>
          <a:ln w="63500" cap="rnd">
            <a:solidFill>
              <a:srgbClr val="2E8232"/>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5" name="ZoneTexte 34"/>
          <p:cNvSpPr txBox="1"/>
          <p:nvPr/>
        </p:nvSpPr>
        <p:spPr>
          <a:xfrm>
            <a:off x="8496532" y="2412149"/>
            <a:ext cx="479618" cy="369332"/>
          </a:xfrm>
          <a:prstGeom prst="rect">
            <a:avLst/>
          </a:prstGeom>
          <a:noFill/>
        </p:spPr>
        <p:txBody>
          <a:bodyPr wrap="none" rtlCol="0">
            <a:spAutoFit/>
          </a:bodyPr>
          <a:lstStyle/>
          <a:p>
            <a:r>
              <a:rPr lang="fr-FR" b="1" dirty="0" smtClean="0"/>
              <a:t>H3</a:t>
            </a:r>
            <a:endParaRPr lang="fr-FR" b="1" dirty="0"/>
          </a:p>
        </p:txBody>
      </p:sp>
      <p:sp>
        <p:nvSpPr>
          <p:cNvPr id="36" name="ZoneTexte 35"/>
          <p:cNvSpPr txBox="1"/>
          <p:nvPr/>
        </p:nvSpPr>
        <p:spPr>
          <a:xfrm>
            <a:off x="7639290" y="3980262"/>
            <a:ext cx="479618" cy="369332"/>
          </a:xfrm>
          <a:prstGeom prst="rect">
            <a:avLst/>
          </a:prstGeom>
          <a:noFill/>
        </p:spPr>
        <p:txBody>
          <a:bodyPr wrap="none" rtlCol="0">
            <a:spAutoFit/>
          </a:bodyPr>
          <a:lstStyle/>
          <a:p>
            <a:r>
              <a:rPr lang="fr-FR" b="1" dirty="0" smtClean="0"/>
              <a:t>H4</a:t>
            </a:r>
            <a:endParaRPr lang="fr-FR" b="1" dirty="0"/>
          </a:p>
        </p:txBody>
      </p:sp>
      <p:sp>
        <p:nvSpPr>
          <p:cNvPr id="37" name="ZoneTexte 36"/>
          <p:cNvSpPr txBox="1"/>
          <p:nvPr/>
        </p:nvSpPr>
        <p:spPr>
          <a:xfrm>
            <a:off x="7047128" y="5630074"/>
            <a:ext cx="646331" cy="369332"/>
          </a:xfrm>
          <a:prstGeom prst="rect">
            <a:avLst/>
          </a:prstGeom>
          <a:noFill/>
        </p:spPr>
        <p:txBody>
          <a:bodyPr wrap="none" rtlCol="0">
            <a:spAutoFit/>
          </a:bodyPr>
          <a:lstStyle/>
          <a:p>
            <a:r>
              <a:rPr lang="fr-FR" b="1" dirty="0" smtClean="0"/>
              <a:t>H2B</a:t>
            </a:r>
            <a:endParaRPr lang="fr-FR" b="1" dirty="0"/>
          </a:p>
        </p:txBody>
      </p:sp>
      <p:sp>
        <p:nvSpPr>
          <p:cNvPr id="38" name="ZoneTexte 37"/>
          <p:cNvSpPr txBox="1"/>
          <p:nvPr/>
        </p:nvSpPr>
        <p:spPr>
          <a:xfrm>
            <a:off x="5860549" y="1834328"/>
            <a:ext cx="646331" cy="369332"/>
          </a:xfrm>
          <a:prstGeom prst="rect">
            <a:avLst/>
          </a:prstGeom>
          <a:noFill/>
        </p:spPr>
        <p:txBody>
          <a:bodyPr wrap="none" rtlCol="0">
            <a:spAutoFit/>
          </a:bodyPr>
          <a:lstStyle/>
          <a:p>
            <a:r>
              <a:rPr lang="fr-FR" b="1" dirty="0" smtClean="0"/>
              <a:t>H2A</a:t>
            </a:r>
            <a:endParaRPr lang="fr-FR" b="1" dirty="0"/>
          </a:p>
        </p:txBody>
      </p:sp>
      <p:sp>
        <p:nvSpPr>
          <p:cNvPr id="39" name="ZoneTexte 38"/>
          <p:cNvSpPr txBox="1"/>
          <p:nvPr/>
        </p:nvSpPr>
        <p:spPr>
          <a:xfrm>
            <a:off x="821055" y="5084364"/>
            <a:ext cx="646331" cy="369332"/>
          </a:xfrm>
          <a:prstGeom prst="rect">
            <a:avLst/>
          </a:prstGeom>
          <a:noFill/>
        </p:spPr>
        <p:txBody>
          <a:bodyPr wrap="none" rtlCol="0">
            <a:spAutoFit/>
          </a:bodyPr>
          <a:lstStyle/>
          <a:p>
            <a:r>
              <a:rPr lang="fr-FR" b="1" dirty="0" smtClean="0"/>
              <a:t>H2B</a:t>
            </a:r>
            <a:endParaRPr lang="fr-FR" b="1" dirty="0"/>
          </a:p>
        </p:txBody>
      </p:sp>
      <p:sp>
        <p:nvSpPr>
          <p:cNvPr id="40" name="ZoneTexte 39"/>
          <p:cNvSpPr txBox="1"/>
          <p:nvPr/>
        </p:nvSpPr>
        <p:spPr>
          <a:xfrm>
            <a:off x="1087781" y="1860469"/>
            <a:ext cx="646331" cy="369332"/>
          </a:xfrm>
          <a:prstGeom prst="rect">
            <a:avLst/>
          </a:prstGeom>
          <a:noFill/>
        </p:spPr>
        <p:txBody>
          <a:bodyPr wrap="none" rtlCol="0">
            <a:spAutoFit/>
          </a:bodyPr>
          <a:lstStyle/>
          <a:p>
            <a:r>
              <a:rPr lang="fr-FR" b="1" dirty="0" smtClean="0"/>
              <a:t>H2A</a:t>
            </a:r>
            <a:endParaRPr lang="fr-FR" b="1" dirty="0"/>
          </a:p>
        </p:txBody>
      </p:sp>
      <p:sp>
        <p:nvSpPr>
          <p:cNvPr id="41" name="ZoneTexte 40"/>
          <p:cNvSpPr txBox="1"/>
          <p:nvPr/>
        </p:nvSpPr>
        <p:spPr>
          <a:xfrm>
            <a:off x="407018" y="2283564"/>
            <a:ext cx="479618" cy="369332"/>
          </a:xfrm>
          <a:prstGeom prst="rect">
            <a:avLst/>
          </a:prstGeom>
          <a:noFill/>
        </p:spPr>
        <p:txBody>
          <a:bodyPr wrap="none" rtlCol="0">
            <a:spAutoFit/>
          </a:bodyPr>
          <a:lstStyle/>
          <a:p>
            <a:r>
              <a:rPr lang="fr-FR" b="1" dirty="0" smtClean="0"/>
              <a:t>H3</a:t>
            </a:r>
            <a:endParaRPr lang="fr-FR" b="1" dirty="0"/>
          </a:p>
        </p:txBody>
      </p:sp>
      <p:sp>
        <p:nvSpPr>
          <p:cNvPr id="42" name="ZoneTexte 41"/>
          <p:cNvSpPr txBox="1"/>
          <p:nvPr/>
        </p:nvSpPr>
        <p:spPr>
          <a:xfrm>
            <a:off x="167209" y="4184772"/>
            <a:ext cx="479618" cy="369332"/>
          </a:xfrm>
          <a:prstGeom prst="rect">
            <a:avLst/>
          </a:prstGeom>
          <a:noFill/>
        </p:spPr>
        <p:txBody>
          <a:bodyPr wrap="none" rtlCol="0">
            <a:spAutoFit/>
          </a:bodyPr>
          <a:lstStyle/>
          <a:p>
            <a:r>
              <a:rPr lang="fr-FR" b="1" dirty="0" smtClean="0"/>
              <a:t>H4</a:t>
            </a:r>
            <a:endParaRPr lang="fr-FR" b="1" dirty="0"/>
          </a:p>
        </p:txBody>
      </p:sp>
      <p:sp>
        <p:nvSpPr>
          <p:cNvPr id="43" name="ZoneTexte 42"/>
          <p:cNvSpPr txBox="1"/>
          <p:nvPr/>
        </p:nvSpPr>
        <p:spPr>
          <a:xfrm>
            <a:off x="5706528" y="1265657"/>
            <a:ext cx="1595471" cy="369332"/>
          </a:xfrm>
          <a:prstGeom prst="rect">
            <a:avLst/>
          </a:prstGeom>
          <a:noFill/>
        </p:spPr>
        <p:txBody>
          <a:bodyPr wrap="none" rtlCol="0">
            <a:spAutoFit/>
          </a:bodyPr>
          <a:lstStyle/>
          <a:p>
            <a:r>
              <a:rPr lang="fr-FR" sz="1800" b="1" dirty="0" err="1" smtClean="0"/>
              <a:t>Euchromatin</a:t>
            </a:r>
            <a:endParaRPr lang="fr-FR" sz="1800" b="1" dirty="0"/>
          </a:p>
        </p:txBody>
      </p:sp>
      <p:sp>
        <p:nvSpPr>
          <p:cNvPr id="44" name="ZoneTexte 43"/>
          <p:cNvSpPr txBox="1"/>
          <p:nvPr/>
        </p:nvSpPr>
        <p:spPr>
          <a:xfrm>
            <a:off x="1370889" y="1245228"/>
            <a:ext cx="2031663" cy="369332"/>
          </a:xfrm>
          <a:prstGeom prst="rect">
            <a:avLst/>
          </a:prstGeom>
          <a:noFill/>
        </p:spPr>
        <p:txBody>
          <a:bodyPr wrap="none" rtlCol="0">
            <a:spAutoFit/>
          </a:bodyPr>
          <a:lstStyle/>
          <a:p>
            <a:r>
              <a:rPr lang="fr-FR" sz="1800" b="1" dirty="0" err="1" smtClean="0"/>
              <a:t>Heterochromatin</a:t>
            </a:r>
            <a:endParaRPr lang="fr-FR" sz="1800" b="1" dirty="0"/>
          </a:p>
        </p:txBody>
      </p:sp>
      <p:sp>
        <p:nvSpPr>
          <p:cNvPr id="45" name="Accolade ouvrante 49"/>
          <p:cNvSpPr>
            <a:spLocks/>
          </p:cNvSpPr>
          <p:nvPr/>
        </p:nvSpPr>
        <p:spPr bwMode="auto">
          <a:xfrm rot="5400000">
            <a:off x="2280090" y="168425"/>
            <a:ext cx="141397" cy="2876454"/>
          </a:xfrm>
          <a:prstGeom prst="leftBrace">
            <a:avLst>
              <a:gd name="adj1" fmla="val 8335"/>
              <a:gd name="adj2" fmla="val 50000"/>
            </a:avLst>
          </a:prstGeom>
          <a:noFill/>
          <a:ln w="12700" algn="ctr">
            <a:solidFill>
              <a:schemeClr val="tx1"/>
            </a:solidFill>
            <a:round/>
            <a:headEnd/>
            <a:tailEnd/>
          </a:ln>
        </p:spPr>
        <p:txBody>
          <a:bodyPr/>
          <a:lstStyle/>
          <a:p>
            <a:pPr eaLnBrk="0" hangingPunct="0"/>
            <a:endParaRPr lang="fr-FR" sz="1000">
              <a:latin typeface="Arial" panose="020B0604020202020204" pitchFamily="34" charset="0"/>
              <a:ea typeface="MS PGothic" pitchFamily="34" charset="-128"/>
              <a:cs typeface="Arial" panose="020B0604020202020204" pitchFamily="34" charset="0"/>
            </a:endParaRPr>
          </a:p>
        </p:txBody>
      </p:sp>
      <p:sp>
        <p:nvSpPr>
          <p:cNvPr id="46" name="Accolade ouvrante 49"/>
          <p:cNvSpPr>
            <a:spLocks/>
          </p:cNvSpPr>
          <p:nvPr/>
        </p:nvSpPr>
        <p:spPr bwMode="auto">
          <a:xfrm rot="5400000">
            <a:off x="6451596" y="77478"/>
            <a:ext cx="141396" cy="3085624"/>
          </a:xfrm>
          <a:prstGeom prst="leftBrace">
            <a:avLst>
              <a:gd name="adj1" fmla="val 8335"/>
              <a:gd name="adj2" fmla="val 50000"/>
            </a:avLst>
          </a:prstGeom>
          <a:noFill/>
          <a:ln w="12700" algn="ctr">
            <a:solidFill>
              <a:schemeClr val="tx1"/>
            </a:solidFill>
            <a:round/>
            <a:headEnd/>
            <a:tailEnd/>
          </a:ln>
        </p:spPr>
        <p:txBody>
          <a:bodyPr/>
          <a:lstStyle/>
          <a:p>
            <a:pPr eaLnBrk="0" hangingPunct="0"/>
            <a:endParaRPr lang="fr-FR" sz="1000">
              <a:latin typeface="Arial" panose="020B0604020202020204" pitchFamily="34" charset="0"/>
              <a:ea typeface="MS PGothic" pitchFamily="34" charset="-128"/>
              <a:cs typeface="Arial" panose="020B0604020202020204" pitchFamily="34" charset="0"/>
            </a:endParaRPr>
          </a:p>
        </p:txBody>
      </p:sp>
      <p:sp>
        <p:nvSpPr>
          <p:cNvPr id="47" name="ZoneTexte 46"/>
          <p:cNvSpPr txBox="1"/>
          <p:nvPr/>
        </p:nvSpPr>
        <p:spPr>
          <a:xfrm>
            <a:off x="5777420" y="4431748"/>
            <a:ext cx="450764" cy="261610"/>
          </a:xfrm>
          <a:prstGeom prst="rect">
            <a:avLst/>
          </a:prstGeom>
          <a:noFill/>
        </p:spPr>
        <p:txBody>
          <a:bodyPr wrap="none" rtlCol="0">
            <a:spAutoFit/>
          </a:bodyPr>
          <a:lstStyle/>
          <a:p>
            <a:r>
              <a:rPr lang="fr-FR" sz="1100" b="1" dirty="0" smtClean="0"/>
              <a:t>ADN</a:t>
            </a:r>
            <a:endParaRPr lang="fr-FR" sz="1100" b="1" dirty="0"/>
          </a:p>
        </p:txBody>
      </p:sp>
      <p:grpSp>
        <p:nvGrpSpPr>
          <p:cNvPr id="10" name="Groupe 50"/>
          <p:cNvGrpSpPr/>
          <p:nvPr/>
        </p:nvGrpSpPr>
        <p:grpSpPr>
          <a:xfrm>
            <a:off x="4075308" y="2571174"/>
            <a:ext cx="211596" cy="313138"/>
            <a:chOff x="4629472" y="2214511"/>
            <a:chExt cx="211596" cy="313138"/>
          </a:xfrm>
        </p:grpSpPr>
        <p:sp>
          <p:nvSpPr>
            <p:cNvPr id="52" name="Ellipse 51"/>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53" name="Rectangle 52"/>
            <p:cNvSpPr/>
            <p:nvPr/>
          </p:nvSpPr>
          <p:spPr>
            <a:xfrm>
              <a:off x="4629472" y="2219872"/>
              <a:ext cx="211596" cy="307777"/>
            </a:xfrm>
            <a:prstGeom prst="rect">
              <a:avLst/>
            </a:prstGeom>
          </p:spPr>
          <p:txBody>
            <a:bodyPr wrap="none" lIns="0" tIns="0" rIns="0" bIns="0">
              <a:spAutoFit/>
            </a:bodyPr>
            <a:lstStyle/>
            <a:p>
              <a:pPr algn="ctr"/>
              <a:r>
                <a:rPr lang="fr-FR" sz="1000" b="1" dirty="0" smtClean="0"/>
                <a:t>K</a:t>
              </a:r>
            </a:p>
            <a:p>
              <a:pPr algn="ctr"/>
              <a:r>
                <a:rPr lang="fr-FR" sz="1000" b="1" dirty="0" smtClean="0"/>
                <a:t>119</a:t>
              </a:r>
              <a:endParaRPr lang="fr-FR" sz="1000" b="1" dirty="0"/>
            </a:p>
          </p:txBody>
        </p:sp>
      </p:grpSp>
      <p:sp>
        <p:nvSpPr>
          <p:cNvPr id="57" name="Ellipse 56"/>
          <p:cNvSpPr/>
          <p:nvPr/>
        </p:nvSpPr>
        <p:spPr>
          <a:xfrm rot="6424840" flipV="1">
            <a:off x="2728730" y="5361595"/>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58" name="Ellipse 57"/>
          <p:cNvSpPr/>
          <p:nvPr/>
        </p:nvSpPr>
        <p:spPr>
          <a:xfrm rot="6424840" flipV="1">
            <a:off x="2727554" y="5576074"/>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59" name="ZoneTexte 58"/>
          <p:cNvSpPr txBox="1"/>
          <p:nvPr/>
        </p:nvSpPr>
        <p:spPr>
          <a:xfrm>
            <a:off x="2831159" y="5285596"/>
            <a:ext cx="362600" cy="246221"/>
          </a:xfrm>
          <a:prstGeom prst="rect">
            <a:avLst/>
          </a:prstGeom>
          <a:noFill/>
        </p:spPr>
        <p:txBody>
          <a:bodyPr wrap="none" rtlCol="0">
            <a:spAutoFit/>
          </a:bodyPr>
          <a:lstStyle/>
          <a:p>
            <a:r>
              <a:rPr lang="fr-FR" sz="1000" b="1" dirty="0" smtClean="0"/>
              <a:t>Me</a:t>
            </a:r>
            <a:endParaRPr lang="fr-FR" sz="1000" b="1" dirty="0"/>
          </a:p>
        </p:txBody>
      </p:sp>
      <p:sp>
        <p:nvSpPr>
          <p:cNvPr id="60" name="ZoneTexte 59"/>
          <p:cNvSpPr txBox="1"/>
          <p:nvPr/>
        </p:nvSpPr>
        <p:spPr>
          <a:xfrm>
            <a:off x="2831159" y="5457046"/>
            <a:ext cx="348172" cy="246221"/>
          </a:xfrm>
          <a:prstGeom prst="rect">
            <a:avLst/>
          </a:prstGeom>
          <a:noFill/>
        </p:spPr>
        <p:txBody>
          <a:bodyPr wrap="none" rtlCol="0">
            <a:spAutoFit/>
          </a:bodyPr>
          <a:lstStyle/>
          <a:p>
            <a:r>
              <a:rPr lang="fr-FR" sz="1000" b="1" dirty="0" err="1" smtClean="0"/>
              <a:t>Ac</a:t>
            </a:r>
            <a:endParaRPr lang="fr-FR" sz="1000" b="1" dirty="0"/>
          </a:p>
        </p:txBody>
      </p:sp>
      <p:sp>
        <p:nvSpPr>
          <p:cNvPr id="61" name="Ellipse 60"/>
          <p:cNvSpPr/>
          <p:nvPr/>
        </p:nvSpPr>
        <p:spPr>
          <a:xfrm rot="6424840" flipV="1">
            <a:off x="2727554" y="5766574"/>
            <a:ext cx="108000" cy="108000"/>
          </a:xfrm>
          <a:prstGeom prst="ellipse">
            <a:avLst/>
          </a:prstGeom>
          <a:gradFill flip="none" rotWithShape="1">
            <a:gsLst>
              <a:gs pos="100000">
                <a:srgbClr val="D60093"/>
              </a:gs>
              <a:gs pos="96300">
                <a:srgbClr val="580000"/>
              </a:gs>
              <a:gs pos="0">
                <a:srgbClr val="CC33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62" name="Ellipse 61"/>
          <p:cNvSpPr/>
          <p:nvPr/>
        </p:nvSpPr>
        <p:spPr>
          <a:xfrm rot="6424840" flipV="1">
            <a:off x="2724380" y="5936102"/>
            <a:ext cx="108000" cy="108000"/>
          </a:xfrm>
          <a:prstGeom prst="ellipse">
            <a:avLst/>
          </a:prstGeom>
          <a:gradFill flip="none" rotWithShape="1">
            <a:gsLst>
              <a:gs pos="0">
                <a:srgbClr val="FFF200"/>
              </a:gs>
              <a:gs pos="66000">
                <a:srgbClr val="FF7A00"/>
              </a:gs>
              <a:gs pos="100000">
                <a:srgbClr val="FF0300"/>
              </a:gs>
              <a:gs pos="100000">
                <a:srgbClr val="4D0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63" name="ZoneTexte 62"/>
          <p:cNvSpPr txBox="1"/>
          <p:nvPr/>
        </p:nvSpPr>
        <p:spPr>
          <a:xfrm>
            <a:off x="2831159" y="5666596"/>
            <a:ext cx="356188" cy="246221"/>
          </a:xfrm>
          <a:prstGeom prst="rect">
            <a:avLst/>
          </a:prstGeom>
          <a:noFill/>
        </p:spPr>
        <p:txBody>
          <a:bodyPr wrap="none" rtlCol="0">
            <a:spAutoFit/>
          </a:bodyPr>
          <a:lstStyle/>
          <a:p>
            <a:r>
              <a:rPr lang="fr-FR" sz="1000" b="1" dirty="0" err="1" smtClean="0"/>
              <a:t>Ub</a:t>
            </a:r>
            <a:endParaRPr lang="fr-FR" sz="1000" b="1" dirty="0"/>
          </a:p>
        </p:txBody>
      </p:sp>
      <p:sp>
        <p:nvSpPr>
          <p:cNvPr id="64" name="ZoneTexte 63"/>
          <p:cNvSpPr txBox="1"/>
          <p:nvPr/>
        </p:nvSpPr>
        <p:spPr>
          <a:xfrm>
            <a:off x="2878784" y="5857096"/>
            <a:ext cx="269626" cy="246221"/>
          </a:xfrm>
          <a:prstGeom prst="rect">
            <a:avLst/>
          </a:prstGeom>
          <a:noFill/>
        </p:spPr>
        <p:txBody>
          <a:bodyPr wrap="none" rtlCol="0">
            <a:spAutoFit/>
          </a:bodyPr>
          <a:lstStyle/>
          <a:p>
            <a:r>
              <a:rPr lang="fr-FR" sz="1000" b="1" dirty="0"/>
              <a:t>P</a:t>
            </a:r>
          </a:p>
        </p:txBody>
      </p:sp>
      <p:sp>
        <p:nvSpPr>
          <p:cNvPr id="65" name="Ellipse 64"/>
          <p:cNvSpPr/>
          <p:nvPr/>
        </p:nvSpPr>
        <p:spPr>
          <a:xfrm rot="6424840" flipV="1">
            <a:off x="2730730" y="6098027"/>
            <a:ext cx="108000" cy="108000"/>
          </a:xfrm>
          <a:prstGeom prst="ellipse">
            <a:avLst/>
          </a:prstGeom>
          <a:gradFill flip="none" rotWithShape="1">
            <a:gsLst>
              <a:gs pos="0">
                <a:schemeClr val="tx1">
                  <a:lumMod val="50000"/>
                  <a:lumOff val="50000"/>
                </a:schemeClr>
              </a:gs>
              <a:gs pos="100000">
                <a:schemeClr val="tx1">
                  <a:lumMod val="85000"/>
                  <a:lumOff val="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66" name="ZoneTexte 65"/>
          <p:cNvSpPr txBox="1"/>
          <p:nvPr/>
        </p:nvSpPr>
        <p:spPr>
          <a:xfrm>
            <a:off x="2821634" y="6028546"/>
            <a:ext cx="369012" cy="246221"/>
          </a:xfrm>
          <a:prstGeom prst="rect">
            <a:avLst/>
          </a:prstGeom>
          <a:noFill/>
        </p:spPr>
        <p:txBody>
          <a:bodyPr wrap="none" rtlCol="0">
            <a:spAutoFit/>
          </a:bodyPr>
          <a:lstStyle/>
          <a:p>
            <a:r>
              <a:rPr lang="fr-FR" sz="1000" b="1" dirty="0" smtClean="0"/>
              <a:t>Iso</a:t>
            </a:r>
            <a:endParaRPr lang="fr-FR" sz="1000" b="1" dirty="0"/>
          </a:p>
        </p:txBody>
      </p:sp>
      <p:grpSp>
        <p:nvGrpSpPr>
          <p:cNvPr id="12" name="Groupe 66"/>
          <p:cNvGrpSpPr/>
          <p:nvPr/>
        </p:nvGrpSpPr>
        <p:grpSpPr>
          <a:xfrm>
            <a:off x="826765" y="2416729"/>
            <a:ext cx="180000" cy="313138"/>
            <a:chOff x="4635182" y="2214511"/>
            <a:chExt cx="180000" cy="313138"/>
          </a:xfrm>
        </p:grpSpPr>
        <p:sp>
          <p:nvSpPr>
            <p:cNvPr id="68" name="Ellipse 67"/>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69" name="Rectangle 68"/>
            <p:cNvSpPr/>
            <p:nvPr/>
          </p:nvSpPr>
          <p:spPr>
            <a:xfrm>
              <a:off x="4688783" y="2219872"/>
              <a:ext cx="92974" cy="307777"/>
            </a:xfrm>
            <a:prstGeom prst="rect">
              <a:avLst/>
            </a:prstGeom>
          </p:spPr>
          <p:txBody>
            <a:bodyPr wrap="none" lIns="0" tIns="0" rIns="0" bIns="0">
              <a:spAutoFit/>
            </a:bodyPr>
            <a:lstStyle/>
            <a:p>
              <a:pPr algn="ctr"/>
              <a:r>
                <a:rPr lang="fr-FR" sz="1000" b="1" dirty="0"/>
                <a:t>R</a:t>
              </a:r>
              <a:endParaRPr lang="fr-FR" sz="1000" b="1" dirty="0" smtClean="0"/>
            </a:p>
            <a:p>
              <a:pPr algn="ctr"/>
              <a:r>
                <a:rPr lang="fr-FR" sz="1000" b="1" dirty="0"/>
                <a:t>2</a:t>
              </a:r>
            </a:p>
          </p:txBody>
        </p:sp>
      </p:grpSp>
      <p:grpSp>
        <p:nvGrpSpPr>
          <p:cNvPr id="13" name="Groupe 72"/>
          <p:cNvGrpSpPr/>
          <p:nvPr/>
        </p:nvGrpSpPr>
        <p:grpSpPr>
          <a:xfrm>
            <a:off x="1264915" y="2769154"/>
            <a:ext cx="180000" cy="313138"/>
            <a:chOff x="4635182" y="2214511"/>
            <a:chExt cx="180000" cy="313138"/>
          </a:xfrm>
        </p:grpSpPr>
        <p:sp>
          <p:nvSpPr>
            <p:cNvPr id="74" name="Ellipse 73"/>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75" name="Rectangle 74"/>
            <p:cNvSpPr/>
            <p:nvPr/>
          </p:nvSpPr>
          <p:spPr>
            <a:xfrm>
              <a:off x="4688783" y="2219872"/>
              <a:ext cx="92974" cy="307777"/>
            </a:xfrm>
            <a:prstGeom prst="rect">
              <a:avLst/>
            </a:prstGeom>
          </p:spPr>
          <p:txBody>
            <a:bodyPr wrap="none" lIns="0" tIns="0" rIns="0" bIns="0">
              <a:spAutoFit/>
            </a:bodyPr>
            <a:lstStyle/>
            <a:p>
              <a:pPr algn="ctr"/>
              <a:r>
                <a:rPr lang="fr-FR" sz="1000" b="1" dirty="0" smtClean="0"/>
                <a:t>K</a:t>
              </a:r>
            </a:p>
            <a:p>
              <a:pPr algn="ctr"/>
              <a:r>
                <a:rPr lang="fr-FR" sz="1000" b="1" dirty="0"/>
                <a:t>9</a:t>
              </a:r>
            </a:p>
          </p:txBody>
        </p:sp>
      </p:grpSp>
      <p:grpSp>
        <p:nvGrpSpPr>
          <p:cNvPr id="14" name="Groupe 78"/>
          <p:cNvGrpSpPr/>
          <p:nvPr/>
        </p:nvGrpSpPr>
        <p:grpSpPr>
          <a:xfrm>
            <a:off x="2541963" y="3134786"/>
            <a:ext cx="180000" cy="313138"/>
            <a:chOff x="4635182" y="2214511"/>
            <a:chExt cx="180000" cy="313138"/>
          </a:xfrm>
        </p:grpSpPr>
        <p:sp>
          <p:nvSpPr>
            <p:cNvPr id="80" name="Ellipse 79"/>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81" name="Rectangle 80"/>
            <p:cNvSpPr/>
            <p:nvPr/>
          </p:nvSpPr>
          <p:spPr>
            <a:xfrm>
              <a:off x="4664738" y="2219872"/>
              <a:ext cx="141065" cy="307777"/>
            </a:xfrm>
            <a:prstGeom prst="rect">
              <a:avLst/>
            </a:prstGeom>
          </p:spPr>
          <p:txBody>
            <a:bodyPr wrap="none" lIns="0" tIns="0" rIns="0" bIns="0">
              <a:spAutoFit/>
            </a:bodyPr>
            <a:lstStyle/>
            <a:p>
              <a:pPr algn="ctr"/>
              <a:r>
                <a:rPr lang="fr-FR" sz="1000" b="1" dirty="0" smtClean="0"/>
                <a:t>K</a:t>
              </a:r>
            </a:p>
            <a:p>
              <a:pPr algn="ctr"/>
              <a:r>
                <a:rPr lang="fr-FR" sz="1000" b="1" dirty="0" smtClean="0"/>
                <a:t>27</a:t>
              </a:r>
              <a:endParaRPr lang="fr-FR" sz="1000" b="1" dirty="0"/>
            </a:p>
          </p:txBody>
        </p:sp>
      </p:grpSp>
      <p:grpSp>
        <p:nvGrpSpPr>
          <p:cNvPr id="15" name="Groupe 96"/>
          <p:cNvGrpSpPr/>
          <p:nvPr/>
        </p:nvGrpSpPr>
        <p:grpSpPr>
          <a:xfrm>
            <a:off x="7331585" y="4016855"/>
            <a:ext cx="180000" cy="313138"/>
            <a:chOff x="4635182" y="2214511"/>
            <a:chExt cx="180000" cy="313138"/>
          </a:xfrm>
        </p:grpSpPr>
        <p:sp>
          <p:nvSpPr>
            <p:cNvPr id="98" name="Ellipse 97"/>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99" name="Rectangle 98"/>
            <p:cNvSpPr/>
            <p:nvPr/>
          </p:nvSpPr>
          <p:spPr>
            <a:xfrm>
              <a:off x="4688783" y="2219872"/>
              <a:ext cx="92974" cy="307777"/>
            </a:xfrm>
            <a:prstGeom prst="rect">
              <a:avLst/>
            </a:prstGeom>
          </p:spPr>
          <p:txBody>
            <a:bodyPr wrap="none" lIns="0" tIns="0" rIns="0" bIns="0">
              <a:spAutoFit/>
            </a:bodyPr>
            <a:lstStyle/>
            <a:p>
              <a:pPr algn="ctr"/>
              <a:r>
                <a:rPr lang="fr-FR" sz="1000" b="1" dirty="0" smtClean="0"/>
                <a:t>R</a:t>
              </a:r>
            </a:p>
            <a:p>
              <a:pPr algn="ctr"/>
              <a:r>
                <a:rPr lang="fr-FR" sz="1000" b="1" dirty="0"/>
                <a:t>3</a:t>
              </a:r>
            </a:p>
          </p:txBody>
        </p:sp>
      </p:grpSp>
      <p:grpSp>
        <p:nvGrpSpPr>
          <p:cNvPr id="16" name="Groupe 99"/>
          <p:cNvGrpSpPr/>
          <p:nvPr/>
        </p:nvGrpSpPr>
        <p:grpSpPr>
          <a:xfrm>
            <a:off x="6787216" y="3744103"/>
            <a:ext cx="180000" cy="313138"/>
            <a:chOff x="4635182" y="2214511"/>
            <a:chExt cx="180000" cy="313138"/>
          </a:xfrm>
        </p:grpSpPr>
        <p:sp>
          <p:nvSpPr>
            <p:cNvPr id="101" name="Ellipse 100"/>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02" name="Rectangle 101"/>
            <p:cNvSpPr/>
            <p:nvPr/>
          </p:nvSpPr>
          <p:spPr>
            <a:xfrm>
              <a:off x="4688783" y="2219872"/>
              <a:ext cx="92974" cy="307777"/>
            </a:xfrm>
            <a:prstGeom prst="rect">
              <a:avLst/>
            </a:prstGeom>
          </p:spPr>
          <p:txBody>
            <a:bodyPr wrap="none" lIns="0" tIns="0" rIns="0" bIns="0">
              <a:spAutoFit/>
            </a:bodyPr>
            <a:lstStyle/>
            <a:p>
              <a:pPr algn="ctr"/>
              <a:r>
                <a:rPr lang="fr-FR" sz="1000" b="1" dirty="0"/>
                <a:t>K</a:t>
              </a:r>
              <a:endParaRPr lang="fr-FR" sz="1000" b="1" dirty="0" smtClean="0"/>
            </a:p>
            <a:p>
              <a:pPr algn="ctr"/>
              <a:r>
                <a:rPr lang="fr-FR" sz="1000" b="1" dirty="0" smtClean="0"/>
                <a:t>8</a:t>
              </a:r>
              <a:endParaRPr lang="fr-FR" sz="1000" b="1" dirty="0"/>
            </a:p>
          </p:txBody>
        </p:sp>
      </p:grpSp>
      <p:grpSp>
        <p:nvGrpSpPr>
          <p:cNvPr id="17" name="Groupe 102"/>
          <p:cNvGrpSpPr/>
          <p:nvPr/>
        </p:nvGrpSpPr>
        <p:grpSpPr>
          <a:xfrm>
            <a:off x="6154159" y="3787180"/>
            <a:ext cx="180000" cy="313138"/>
            <a:chOff x="4635182" y="2214511"/>
            <a:chExt cx="180000" cy="313138"/>
          </a:xfrm>
        </p:grpSpPr>
        <p:sp>
          <p:nvSpPr>
            <p:cNvPr id="104" name="Ellipse 103"/>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05" name="Rectangle 104"/>
            <p:cNvSpPr/>
            <p:nvPr/>
          </p:nvSpPr>
          <p:spPr>
            <a:xfrm>
              <a:off x="4664738" y="2219872"/>
              <a:ext cx="141064" cy="307777"/>
            </a:xfrm>
            <a:prstGeom prst="rect">
              <a:avLst/>
            </a:prstGeom>
          </p:spPr>
          <p:txBody>
            <a:bodyPr wrap="none" lIns="0" tIns="0" rIns="0" bIns="0">
              <a:spAutoFit/>
            </a:bodyPr>
            <a:lstStyle/>
            <a:p>
              <a:pPr algn="ctr"/>
              <a:r>
                <a:rPr lang="fr-FR" sz="1000" b="1" dirty="0"/>
                <a:t>K</a:t>
              </a:r>
              <a:endParaRPr lang="fr-FR" sz="1000" b="1" dirty="0" smtClean="0"/>
            </a:p>
            <a:p>
              <a:pPr algn="ctr"/>
              <a:r>
                <a:rPr lang="fr-FR" sz="1000" b="1" dirty="0" smtClean="0"/>
                <a:t>12</a:t>
              </a:r>
              <a:endParaRPr lang="fr-FR" sz="1000" b="1" dirty="0"/>
            </a:p>
          </p:txBody>
        </p:sp>
      </p:grpSp>
      <p:grpSp>
        <p:nvGrpSpPr>
          <p:cNvPr id="18" name="Groupe 105"/>
          <p:cNvGrpSpPr/>
          <p:nvPr/>
        </p:nvGrpSpPr>
        <p:grpSpPr>
          <a:xfrm>
            <a:off x="5723250" y="3832932"/>
            <a:ext cx="180000" cy="313138"/>
            <a:chOff x="4635182" y="2214511"/>
            <a:chExt cx="180000" cy="313138"/>
          </a:xfrm>
        </p:grpSpPr>
        <p:sp>
          <p:nvSpPr>
            <p:cNvPr id="107" name="Ellipse 106"/>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08" name="Rectangle 107"/>
            <p:cNvSpPr/>
            <p:nvPr/>
          </p:nvSpPr>
          <p:spPr>
            <a:xfrm>
              <a:off x="4664738" y="2219872"/>
              <a:ext cx="141064" cy="307777"/>
            </a:xfrm>
            <a:prstGeom prst="rect">
              <a:avLst/>
            </a:prstGeom>
          </p:spPr>
          <p:txBody>
            <a:bodyPr wrap="none" lIns="0" tIns="0" rIns="0" bIns="0">
              <a:spAutoFit/>
            </a:bodyPr>
            <a:lstStyle/>
            <a:p>
              <a:pPr algn="ctr"/>
              <a:r>
                <a:rPr lang="fr-FR" sz="1000" b="1" dirty="0"/>
                <a:t>K</a:t>
              </a:r>
              <a:endParaRPr lang="fr-FR" sz="1000" b="1" dirty="0" smtClean="0"/>
            </a:p>
            <a:p>
              <a:pPr algn="ctr"/>
              <a:r>
                <a:rPr lang="fr-FR" sz="1000" b="1" dirty="0" smtClean="0"/>
                <a:t>16</a:t>
              </a:r>
              <a:endParaRPr lang="fr-FR" sz="1000" b="1" dirty="0"/>
            </a:p>
          </p:txBody>
        </p:sp>
      </p:grpSp>
      <p:sp>
        <p:nvSpPr>
          <p:cNvPr id="129" name="Ellipse 128"/>
          <p:cNvSpPr/>
          <p:nvPr/>
        </p:nvSpPr>
        <p:spPr>
          <a:xfrm rot="6424840" flipV="1">
            <a:off x="4128428" y="2492759"/>
            <a:ext cx="108000" cy="108000"/>
          </a:xfrm>
          <a:prstGeom prst="ellipse">
            <a:avLst/>
          </a:prstGeom>
          <a:gradFill flip="none" rotWithShape="1">
            <a:gsLst>
              <a:gs pos="100000">
                <a:srgbClr val="D60093"/>
              </a:gs>
              <a:gs pos="96300">
                <a:srgbClr val="580000"/>
              </a:gs>
              <a:gs pos="0">
                <a:srgbClr val="CC33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33" name="Ellipse 132"/>
          <p:cNvSpPr/>
          <p:nvPr/>
        </p:nvSpPr>
        <p:spPr>
          <a:xfrm rot="6424840" flipV="1">
            <a:off x="5756411" y="3755126"/>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34" name="Ellipse 133"/>
          <p:cNvSpPr/>
          <p:nvPr/>
        </p:nvSpPr>
        <p:spPr>
          <a:xfrm rot="6424840" flipV="1">
            <a:off x="6175068" y="3701539"/>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35" name="Ellipse 134"/>
          <p:cNvSpPr/>
          <p:nvPr/>
        </p:nvSpPr>
        <p:spPr>
          <a:xfrm rot="6424840" flipV="1">
            <a:off x="6827661" y="3649300"/>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27" name="Groupe 139"/>
          <p:cNvGrpSpPr/>
          <p:nvPr/>
        </p:nvGrpSpPr>
        <p:grpSpPr>
          <a:xfrm rot="18585574">
            <a:off x="7405970" y="3918722"/>
            <a:ext cx="191820" cy="130860"/>
            <a:chOff x="2644519" y="4079656"/>
            <a:chExt cx="191820" cy="130860"/>
          </a:xfrm>
        </p:grpSpPr>
        <p:sp>
          <p:nvSpPr>
            <p:cNvPr id="141" name="Ellipse 140"/>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42" name="Ellipse 141"/>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sp>
        <p:nvSpPr>
          <p:cNvPr id="156" name="Ellipse 155"/>
          <p:cNvSpPr/>
          <p:nvPr/>
        </p:nvSpPr>
        <p:spPr>
          <a:xfrm rot="6424840" flipV="1">
            <a:off x="5150081" y="3031559"/>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28" name="Groupe 156"/>
          <p:cNvGrpSpPr/>
          <p:nvPr/>
        </p:nvGrpSpPr>
        <p:grpSpPr>
          <a:xfrm>
            <a:off x="860960" y="2318426"/>
            <a:ext cx="191820" cy="130860"/>
            <a:chOff x="2644519" y="4079656"/>
            <a:chExt cx="191820" cy="130860"/>
          </a:xfrm>
        </p:grpSpPr>
        <p:sp>
          <p:nvSpPr>
            <p:cNvPr id="158" name="Ellipse 157"/>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59" name="Ellipse 158"/>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48" name="Groupe 160"/>
          <p:cNvGrpSpPr/>
          <p:nvPr/>
        </p:nvGrpSpPr>
        <p:grpSpPr>
          <a:xfrm>
            <a:off x="1123945" y="2660569"/>
            <a:ext cx="180000" cy="313138"/>
            <a:chOff x="4635182" y="2214511"/>
            <a:chExt cx="180000" cy="313138"/>
          </a:xfrm>
        </p:grpSpPr>
        <p:sp>
          <p:nvSpPr>
            <p:cNvPr id="162" name="Ellipse 161"/>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63" name="Rectangle 162"/>
            <p:cNvSpPr/>
            <p:nvPr/>
          </p:nvSpPr>
          <p:spPr>
            <a:xfrm>
              <a:off x="4688783" y="2219872"/>
              <a:ext cx="92974" cy="307777"/>
            </a:xfrm>
            <a:prstGeom prst="rect">
              <a:avLst/>
            </a:prstGeom>
          </p:spPr>
          <p:txBody>
            <a:bodyPr wrap="none" lIns="0" tIns="0" rIns="0" bIns="0">
              <a:spAutoFit/>
            </a:bodyPr>
            <a:lstStyle/>
            <a:p>
              <a:pPr algn="ctr"/>
              <a:r>
                <a:rPr lang="fr-FR" sz="1000" b="1" dirty="0"/>
                <a:t>R</a:t>
              </a:r>
              <a:endParaRPr lang="fr-FR" sz="1000" b="1" dirty="0" smtClean="0"/>
            </a:p>
            <a:p>
              <a:pPr algn="ctr"/>
              <a:r>
                <a:rPr lang="fr-FR" sz="1000" b="1" dirty="0" smtClean="0"/>
                <a:t>8</a:t>
              </a:r>
              <a:endParaRPr lang="fr-FR" sz="1000" b="1" dirty="0"/>
            </a:p>
          </p:txBody>
        </p:sp>
      </p:grpSp>
      <p:grpSp>
        <p:nvGrpSpPr>
          <p:cNvPr id="49" name="Groupe 163"/>
          <p:cNvGrpSpPr/>
          <p:nvPr/>
        </p:nvGrpSpPr>
        <p:grpSpPr>
          <a:xfrm>
            <a:off x="1158140" y="2562266"/>
            <a:ext cx="191820" cy="130860"/>
            <a:chOff x="2644519" y="4079656"/>
            <a:chExt cx="191820" cy="130860"/>
          </a:xfrm>
        </p:grpSpPr>
        <p:sp>
          <p:nvSpPr>
            <p:cNvPr id="165" name="Ellipse 164"/>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66" name="Ellipse 165"/>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50" name="Groupe 178"/>
          <p:cNvGrpSpPr/>
          <p:nvPr/>
        </p:nvGrpSpPr>
        <p:grpSpPr>
          <a:xfrm>
            <a:off x="703721" y="4313202"/>
            <a:ext cx="180000" cy="313138"/>
            <a:chOff x="4635182" y="2214511"/>
            <a:chExt cx="180000" cy="313138"/>
          </a:xfrm>
        </p:grpSpPr>
        <p:sp>
          <p:nvSpPr>
            <p:cNvPr id="180" name="Ellipse 179"/>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81" name="Rectangle 180"/>
            <p:cNvSpPr/>
            <p:nvPr/>
          </p:nvSpPr>
          <p:spPr>
            <a:xfrm>
              <a:off x="4688783" y="2219872"/>
              <a:ext cx="92974" cy="307777"/>
            </a:xfrm>
            <a:prstGeom prst="rect">
              <a:avLst/>
            </a:prstGeom>
          </p:spPr>
          <p:txBody>
            <a:bodyPr wrap="none" lIns="0" tIns="0" rIns="0" bIns="0">
              <a:spAutoFit/>
            </a:bodyPr>
            <a:lstStyle/>
            <a:p>
              <a:pPr algn="ctr"/>
              <a:r>
                <a:rPr lang="fr-FR" sz="1000" b="1" dirty="0" smtClean="0"/>
                <a:t>R</a:t>
              </a:r>
            </a:p>
            <a:p>
              <a:pPr algn="ctr"/>
              <a:r>
                <a:rPr lang="fr-FR" sz="1000" b="1" dirty="0"/>
                <a:t>3</a:t>
              </a:r>
            </a:p>
          </p:txBody>
        </p:sp>
      </p:grpSp>
      <p:grpSp>
        <p:nvGrpSpPr>
          <p:cNvPr id="51" name="Groupe 181"/>
          <p:cNvGrpSpPr/>
          <p:nvPr/>
        </p:nvGrpSpPr>
        <p:grpSpPr>
          <a:xfrm rot="18585574">
            <a:off x="778106" y="4215069"/>
            <a:ext cx="191820" cy="130860"/>
            <a:chOff x="2644519" y="4079656"/>
            <a:chExt cx="191820" cy="130860"/>
          </a:xfrm>
        </p:grpSpPr>
        <p:sp>
          <p:nvSpPr>
            <p:cNvPr id="183" name="Ellipse 182"/>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84" name="Ellipse 183"/>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54" name="Groupe 184"/>
          <p:cNvGrpSpPr/>
          <p:nvPr/>
        </p:nvGrpSpPr>
        <p:grpSpPr>
          <a:xfrm>
            <a:off x="1738864" y="2113660"/>
            <a:ext cx="180000" cy="313138"/>
            <a:chOff x="4635182" y="2214511"/>
            <a:chExt cx="180000" cy="313138"/>
          </a:xfrm>
        </p:grpSpPr>
        <p:sp>
          <p:nvSpPr>
            <p:cNvPr id="186" name="Ellipse 185"/>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87" name="Rectangle 186"/>
            <p:cNvSpPr/>
            <p:nvPr/>
          </p:nvSpPr>
          <p:spPr>
            <a:xfrm>
              <a:off x="4688783" y="2219872"/>
              <a:ext cx="92974" cy="307777"/>
            </a:xfrm>
            <a:prstGeom prst="rect">
              <a:avLst/>
            </a:prstGeom>
          </p:spPr>
          <p:txBody>
            <a:bodyPr wrap="none" lIns="0" tIns="0" rIns="0" bIns="0">
              <a:spAutoFit/>
            </a:bodyPr>
            <a:lstStyle/>
            <a:p>
              <a:pPr algn="ctr"/>
              <a:r>
                <a:rPr lang="fr-FR" sz="1000" b="1" dirty="0" smtClean="0"/>
                <a:t>R</a:t>
              </a:r>
            </a:p>
            <a:p>
              <a:pPr algn="ctr"/>
              <a:r>
                <a:rPr lang="fr-FR" sz="1000" b="1" dirty="0"/>
                <a:t>3</a:t>
              </a:r>
            </a:p>
          </p:txBody>
        </p:sp>
      </p:grpSp>
      <p:grpSp>
        <p:nvGrpSpPr>
          <p:cNvPr id="55" name="Groupe 187"/>
          <p:cNvGrpSpPr/>
          <p:nvPr/>
        </p:nvGrpSpPr>
        <p:grpSpPr>
          <a:xfrm rot="18585574">
            <a:off x="1813249" y="2015527"/>
            <a:ext cx="191820" cy="130860"/>
            <a:chOff x="2644519" y="4079656"/>
            <a:chExt cx="191820" cy="130860"/>
          </a:xfrm>
        </p:grpSpPr>
        <p:sp>
          <p:nvSpPr>
            <p:cNvPr id="189" name="Ellipse 188"/>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90" name="Ellipse 189"/>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56" name="Groupe 190"/>
          <p:cNvGrpSpPr/>
          <p:nvPr/>
        </p:nvGrpSpPr>
        <p:grpSpPr>
          <a:xfrm>
            <a:off x="6702290" y="5542011"/>
            <a:ext cx="180000" cy="313138"/>
            <a:chOff x="4635182" y="2214511"/>
            <a:chExt cx="180000" cy="313138"/>
          </a:xfrm>
        </p:grpSpPr>
        <p:sp>
          <p:nvSpPr>
            <p:cNvPr id="192" name="Ellipse 191"/>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93" name="Rectangle 192"/>
            <p:cNvSpPr/>
            <p:nvPr/>
          </p:nvSpPr>
          <p:spPr>
            <a:xfrm>
              <a:off x="4688783" y="2219872"/>
              <a:ext cx="92974" cy="307777"/>
            </a:xfrm>
            <a:prstGeom prst="rect">
              <a:avLst/>
            </a:prstGeom>
          </p:spPr>
          <p:txBody>
            <a:bodyPr wrap="none" lIns="0" tIns="0" rIns="0" bIns="0">
              <a:spAutoFit/>
            </a:bodyPr>
            <a:lstStyle/>
            <a:p>
              <a:pPr algn="ctr"/>
              <a:r>
                <a:rPr lang="fr-FR" sz="1000" b="1" dirty="0" smtClean="0"/>
                <a:t>R</a:t>
              </a:r>
            </a:p>
            <a:p>
              <a:pPr algn="ctr"/>
              <a:r>
                <a:rPr lang="fr-FR" sz="1000" b="1" dirty="0"/>
                <a:t>3</a:t>
              </a:r>
            </a:p>
          </p:txBody>
        </p:sp>
      </p:grpSp>
      <p:grpSp>
        <p:nvGrpSpPr>
          <p:cNvPr id="67" name="Groupe 193"/>
          <p:cNvGrpSpPr/>
          <p:nvPr/>
        </p:nvGrpSpPr>
        <p:grpSpPr>
          <a:xfrm rot="18585574">
            <a:off x="6776675" y="5443878"/>
            <a:ext cx="191820" cy="130860"/>
            <a:chOff x="2644519" y="4079656"/>
            <a:chExt cx="191820" cy="130860"/>
          </a:xfrm>
        </p:grpSpPr>
        <p:sp>
          <p:nvSpPr>
            <p:cNvPr id="195" name="Ellipse 194"/>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96" name="Ellipse 195"/>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70" name="Groupe 196"/>
          <p:cNvGrpSpPr/>
          <p:nvPr/>
        </p:nvGrpSpPr>
        <p:grpSpPr>
          <a:xfrm>
            <a:off x="5327991" y="3901832"/>
            <a:ext cx="180000" cy="313138"/>
            <a:chOff x="4635182" y="2214511"/>
            <a:chExt cx="180000" cy="313138"/>
          </a:xfrm>
        </p:grpSpPr>
        <p:sp>
          <p:nvSpPr>
            <p:cNvPr id="198" name="Ellipse 197"/>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99" name="Rectangle 198"/>
            <p:cNvSpPr/>
            <p:nvPr/>
          </p:nvSpPr>
          <p:spPr>
            <a:xfrm>
              <a:off x="4664738" y="2219872"/>
              <a:ext cx="141064" cy="307777"/>
            </a:xfrm>
            <a:prstGeom prst="rect">
              <a:avLst/>
            </a:prstGeom>
          </p:spPr>
          <p:txBody>
            <a:bodyPr wrap="none" lIns="0" tIns="0" rIns="0" bIns="0">
              <a:spAutoFit/>
            </a:bodyPr>
            <a:lstStyle/>
            <a:p>
              <a:pPr algn="ctr"/>
              <a:r>
                <a:rPr lang="fr-FR" sz="1000" b="1" dirty="0"/>
                <a:t>K</a:t>
              </a:r>
              <a:endParaRPr lang="fr-FR" sz="1000" b="1" dirty="0" smtClean="0"/>
            </a:p>
            <a:p>
              <a:pPr algn="ctr"/>
              <a:r>
                <a:rPr lang="fr-FR" sz="1000" b="1" dirty="0" smtClean="0"/>
                <a:t>20</a:t>
              </a:r>
              <a:endParaRPr lang="fr-FR" sz="1000" b="1" dirty="0"/>
            </a:p>
          </p:txBody>
        </p:sp>
      </p:grpSp>
      <p:sp>
        <p:nvSpPr>
          <p:cNvPr id="201" name="Ellipse 200"/>
          <p:cNvSpPr/>
          <p:nvPr/>
        </p:nvSpPr>
        <p:spPr>
          <a:xfrm rot="6424840" flipV="1">
            <a:off x="5385998" y="3821089"/>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71" name="Groupe 217"/>
          <p:cNvGrpSpPr/>
          <p:nvPr/>
        </p:nvGrpSpPr>
        <p:grpSpPr>
          <a:xfrm>
            <a:off x="5596711" y="1958347"/>
            <a:ext cx="180000" cy="313138"/>
            <a:chOff x="4635182" y="2214511"/>
            <a:chExt cx="180000" cy="313138"/>
          </a:xfrm>
        </p:grpSpPr>
        <p:sp>
          <p:nvSpPr>
            <p:cNvPr id="219" name="Ellipse 218"/>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20" name="Rectangle 219"/>
            <p:cNvSpPr/>
            <p:nvPr/>
          </p:nvSpPr>
          <p:spPr>
            <a:xfrm>
              <a:off x="4688783" y="2219872"/>
              <a:ext cx="92974" cy="307777"/>
            </a:xfrm>
            <a:prstGeom prst="rect">
              <a:avLst/>
            </a:prstGeom>
          </p:spPr>
          <p:txBody>
            <a:bodyPr wrap="none" lIns="0" tIns="0" rIns="0" bIns="0">
              <a:spAutoFit/>
            </a:bodyPr>
            <a:lstStyle/>
            <a:p>
              <a:pPr algn="ctr"/>
              <a:r>
                <a:rPr lang="fr-FR" sz="1000" b="1" dirty="0" smtClean="0"/>
                <a:t>K</a:t>
              </a:r>
            </a:p>
            <a:p>
              <a:pPr algn="ctr"/>
              <a:r>
                <a:rPr lang="fr-FR" sz="1000" b="1" dirty="0"/>
                <a:t>4</a:t>
              </a:r>
            </a:p>
          </p:txBody>
        </p:sp>
      </p:grpSp>
      <p:grpSp>
        <p:nvGrpSpPr>
          <p:cNvPr id="72" name="Groupe 221"/>
          <p:cNvGrpSpPr/>
          <p:nvPr/>
        </p:nvGrpSpPr>
        <p:grpSpPr>
          <a:xfrm>
            <a:off x="5453836" y="2025022"/>
            <a:ext cx="180000" cy="313138"/>
            <a:chOff x="4635182" y="2214511"/>
            <a:chExt cx="180000" cy="313138"/>
          </a:xfrm>
        </p:grpSpPr>
        <p:sp>
          <p:nvSpPr>
            <p:cNvPr id="223" name="Ellipse 222"/>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24" name="Rectangle 223"/>
            <p:cNvSpPr/>
            <p:nvPr/>
          </p:nvSpPr>
          <p:spPr>
            <a:xfrm>
              <a:off x="4688783" y="2219872"/>
              <a:ext cx="92974" cy="307777"/>
            </a:xfrm>
            <a:prstGeom prst="rect">
              <a:avLst/>
            </a:prstGeom>
          </p:spPr>
          <p:txBody>
            <a:bodyPr wrap="none" lIns="0" tIns="0" rIns="0" bIns="0">
              <a:spAutoFit/>
            </a:bodyPr>
            <a:lstStyle/>
            <a:p>
              <a:pPr algn="ctr"/>
              <a:r>
                <a:rPr lang="fr-FR" sz="1000" b="1" dirty="0" smtClean="0"/>
                <a:t>K</a:t>
              </a:r>
            </a:p>
            <a:p>
              <a:pPr algn="ctr"/>
              <a:r>
                <a:rPr lang="fr-FR" sz="1000" b="1" dirty="0" smtClean="0"/>
                <a:t>5</a:t>
              </a:r>
              <a:endParaRPr lang="fr-FR" sz="1000" b="1" dirty="0"/>
            </a:p>
          </p:txBody>
        </p:sp>
      </p:grpSp>
      <p:grpSp>
        <p:nvGrpSpPr>
          <p:cNvPr id="73" name="Groupe 225"/>
          <p:cNvGrpSpPr/>
          <p:nvPr/>
        </p:nvGrpSpPr>
        <p:grpSpPr>
          <a:xfrm>
            <a:off x="5196661" y="2120272"/>
            <a:ext cx="180000" cy="313138"/>
            <a:chOff x="4635182" y="2214511"/>
            <a:chExt cx="180000" cy="313138"/>
          </a:xfrm>
        </p:grpSpPr>
        <p:sp>
          <p:nvSpPr>
            <p:cNvPr id="227" name="Ellipse 226"/>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28" name="Rectangle 227"/>
            <p:cNvSpPr/>
            <p:nvPr/>
          </p:nvSpPr>
          <p:spPr>
            <a:xfrm>
              <a:off x="4688783" y="2219872"/>
              <a:ext cx="92974" cy="307777"/>
            </a:xfrm>
            <a:prstGeom prst="rect">
              <a:avLst/>
            </a:prstGeom>
          </p:spPr>
          <p:txBody>
            <a:bodyPr wrap="none" lIns="0" tIns="0" rIns="0" bIns="0">
              <a:spAutoFit/>
            </a:bodyPr>
            <a:lstStyle/>
            <a:p>
              <a:pPr algn="ctr"/>
              <a:r>
                <a:rPr lang="fr-FR" sz="1000" b="1" dirty="0" smtClean="0"/>
                <a:t>K</a:t>
              </a:r>
            </a:p>
            <a:p>
              <a:pPr algn="ctr"/>
              <a:r>
                <a:rPr lang="fr-FR" sz="1000" b="1" dirty="0" smtClean="0"/>
                <a:t>7</a:t>
              </a:r>
              <a:endParaRPr lang="fr-FR" sz="1000" b="1" dirty="0"/>
            </a:p>
          </p:txBody>
        </p:sp>
      </p:grpSp>
      <p:grpSp>
        <p:nvGrpSpPr>
          <p:cNvPr id="76" name="Groupe 229"/>
          <p:cNvGrpSpPr/>
          <p:nvPr/>
        </p:nvGrpSpPr>
        <p:grpSpPr>
          <a:xfrm>
            <a:off x="6120461" y="5155755"/>
            <a:ext cx="180000" cy="313138"/>
            <a:chOff x="4635182" y="2214511"/>
            <a:chExt cx="180000" cy="313138"/>
          </a:xfrm>
        </p:grpSpPr>
        <p:sp>
          <p:nvSpPr>
            <p:cNvPr id="231" name="Ellipse 230"/>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32" name="Rectangle 231"/>
            <p:cNvSpPr/>
            <p:nvPr/>
          </p:nvSpPr>
          <p:spPr>
            <a:xfrm>
              <a:off x="4664738" y="2219872"/>
              <a:ext cx="141065" cy="307777"/>
            </a:xfrm>
            <a:prstGeom prst="rect">
              <a:avLst/>
            </a:prstGeom>
          </p:spPr>
          <p:txBody>
            <a:bodyPr wrap="none" lIns="0" tIns="0" rIns="0" bIns="0">
              <a:spAutoFit/>
            </a:bodyPr>
            <a:lstStyle/>
            <a:p>
              <a:pPr algn="ctr"/>
              <a:r>
                <a:rPr lang="fr-FR" sz="1000" b="1" dirty="0" smtClean="0"/>
                <a:t>K</a:t>
              </a:r>
            </a:p>
            <a:p>
              <a:pPr algn="ctr"/>
              <a:r>
                <a:rPr lang="fr-FR" sz="1000" b="1" dirty="0" smtClean="0"/>
                <a:t>11</a:t>
              </a:r>
              <a:endParaRPr lang="fr-FR" sz="1000" b="1" dirty="0"/>
            </a:p>
          </p:txBody>
        </p:sp>
      </p:grpSp>
      <p:grpSp>
        <p:nvGrpSpPr>
          <p:cNvPr id="77" name="Groupe 233"/>
          <p:cNvGrpSpPr/>
          <p:nvPr/>
        </p:nvGrpSpPr>
        <p:grpSpPr>
          <a:xfrm>
            <a:off x="5952186" y="5108130"/>
            <a:ext cx="180000" cy="313138"/>
            <a:chOff x="4635182" y="2214511"/>
            <a:chExt cx="180000" cy="313138"/>
          </a:xfrm>
        </p:grpSpPr>
        <p:sp>
          <p:nvSpPr>
            <p:cNvPr id="235" name="Ellipse 234"/>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36" name="Rectangle 235"/>
            <p:cNvSpPr/>
            <p:nvPr/>
          </p:nvSpPr>
          <p:spPr>
            <a:xfrm>
              <a:off x="4664738" y="2219872"/>
              <a:ext cx="141065" cy="307777"/>
            </a:xfrm>
            <a:prstGeom prst="rect">
              <a:avLst/>
            </a:prstGeom>
          </p:spPr>
          <p:txBody>
            <a:bodyPr wrap="none" lIns="0" tIns="0" rIns="0" bIns="0">
              <a:spAutoFit/>
            </a:bodyPr>
            <a:lstStyle/>
            <a:p>
              <a:pPr algn="ctr"/>
              <a:r>
                <a:rPr lang="fr-FR" sz="1000" b="1" dirty="0" smtClean="0"/>
                <a:t>K</a:t>
              </a:r>
            </a:p>
            <a:p>
              <a:pPr algn="ctr"/>
              <a:r>
                <a:rPr lang="fr-FR" sz="1000" b="1" dirty="0" smtClean="0"/>
                <a:t>12</a:t>
              </a:r>
              <a:endParaRPr lang="fr-FR" sz="1000" b="1" dirty="0"/>
            </a:p>
          </p:txBody>
        </p:sp>
      </p:grpSp>
      <p:grpSp>
        <p:nvGrpSpPr>
          <p:cNvPr id="78" name="Groupe 237"/>
          <p:cNvGrpSpPr/>
          <p:nvPr/>
        </p:nvGrpSpPr>
        <p:grpSpPr>
          <a:xfrm>
            <a:off x="5644576" y="5007436"/>
            <a:ext cx="180000" cy="313138"/>
            <a:chOff x="4635182" y="2214511"/>
            <a:chExt cx="180000" cy="313138"/>
          </a:xfrm>
        </p:grpSpPr>
        <p:sp>
          <p:nvSpPr>
            <p:cNvPr id="239" name="Ellipse 238"/>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40" name="Rectangle 239"/>
            <p:cNvSpPr/>
            <p:nvPr/>
          </p:nvSpPr>
          <p:spPr>
            <a:xfrm>
              <a:off x="4664738" y="2219872"/>
              <a:ext cx="141065" cy="307777"/>
            </a:xfrm>
            <a:prstGeom prst="rect">
              <a:avLst/>
            </a:prstGeom>
          </p:spPr>
          <p:txBody>
            <a:bodyPr wrap="none" lIns="0" tIns="0" rIns="0" bIns="0">
              <a:spAutoFit/>
            </a:bodyPr>
            <a:lstStyle/>
            <a:p>
              <a:pPr algn="ctr"/>
              <a:r>
                <a:rPr lang="fr-FR" sz="1000" b="1" dirty="0" smtClean="0"/>
                <a:t>K</a:t>
              </a:r>
            </a:p>
            <a:p>
              <a:pPr algn="ctr"/>
              <a:r>
                <a:rPr lang="fr-FR" sz="1000" b="1" dirty="0" smtClean="0"/>
                <a:t>15</a:t>
              </a:r>
              <a:endParaRPr lang="fr-FR" sz="1000" b="1" dirty="0"/>
            </a:p>
          </p:txBody>
        </p:sp>
      </p:grpSp>
      <p:grpSp>
        <p:nvGrpSpPr>
          <p:cNvPr id="79" name="Groupe 241"/>
          <p:cNvGrpSpPr/>
          <p:nvPr/>
        </p:nvGrpSpPr>
        <p:grpSpPr>
          <a:xfrm>
            <a:off x="5476301" y="5032836"/>
            <a:ext cx="180000" cy="313138"/>
            <a:chOff x="4635182" y="2214511"/>
            <a:chExt cx="180000" cy="313138"/>
          </a:xfrm>
        </p:grpSpPr>
        <p:sp>
          <p:nvSpPr>
            <p:cNvPr id="243" name="Ellipse 242"/>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44" name="Rectangle 243"/>
            <p:cNvSpPr/>
            <p:nvPr/>
          </p:nvSpPr>
          <p:spPr>
            <a:xfrm>
              <a:off x="4664738" y="2219872"/>
              <a:ext cx="141065" cy="307777"/>
            </a:xfrm>
            <a:prstGeom prst="rect">
              <a:avLst/>
            </a:prstGeom>
          </p:spPr>
          <p:txBody>
            <a:bodyPr wrap="none" lIns="0" tIns="0" rIns="0" bIns="0">
              <a:spAutoFit/>
            </a:bodyPr>
            <a:lstStyle/>
            <a:p>
              <a:pPr algn="ctr"/>
              <a:r>
                <a:rPr lang="fr-FR" sz="1000" b="1" dirty="0" smtClean="0"/>
                <a:t>K</a:t>
              </a:r>
            </a:p>
            <a:p>
              <a:pPr algn="ctr"/>
              <a:r>
                <a:rPr lang="fr-FR" sz="1000" b="1" dirty="0" smtClean="0"/>
                <a:t>16</a:t>
              </a:r>
              <a:endParaRPr lang="fr-FR" sz="1000" b="1" dirty="0"/>
            </a:p>
          </p:txBody>
        </p:sp>
      </p:grpSp>
      <p:sp>
        <p:nvSpPr>
          <p:cNvPr id="246" name="Ellipse 245"/>
          <p:cNvSpPr/>
          <p:nvPr/>
        </p:nvSpPr>
        <p:spPr>
          <a:xfrm rot="6424840" flipV="1">
            <a:off x="5210528" y="2040929"/>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82" name="Groupe 143"/>
          <p:cNvGrpSpPr/>
          <p:nvPr/>
        </p:nvGrpSpPr>
        <p:grpSpPr>
          <a:xfrm rot="21413610">
            <a:off x="4511419" y="3440499"/>
            <a:ext cx="283260" cy="138480"/>
            <a:chOff x="2644519" y="4079656"/>
            <a:chExt cx="283260" cy="138480"/>
          </a:xfrm>
        </p:grpSpPr>
        <p:sp>
          <p:nvSpPr>
            <p:cNvPr id="145" name="Ellipse 144"/>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46" name="Ellipse 145"/>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147" name="Ellipse 146"/>
            <p:cNvSpPr/>
            <p:nvPr/>
          </p:nvSpPr>
          <p:spPr>
            <a:xfrm rot="6424840" flipV="1">
              <a:off x="2819779" y="411013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sp>
        <p:nvSpPr>
          <p:cNvPr id="247" name="Ellipse 246"/>
          <p:cNvSpPr/>
          <p:nvPr/>
        </p:nvSpPr>
        <p:spPr>
          <a:xfrm rot="6424840" flipV="1">
            <a:off x="5461316" y="1948557"/>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48" name="Ellipse 247"/>
          <p:cNvSpPr/>
          <p:nvPr/>
        </p:nvSpPr>
        <p:spPr>
          <a:xfrm rot="6424840" flipV="1">
            <a:off x="5636624" y="1863902"/>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83" name="Groupe 248"/>
          <p:cNvGrpSpPr/>
          <p:nvPr/>
        </p:nvGrpSpPr>
        <p:grpSpPr>
          <a:xfrm>
            <a:off x="7122496" y="3858403"/>
            <a:ext cx="180000" cy="313138"/>
            <a:chOff x="4635182" y="2214511"/>
            <a:chExt cx="180000" cy="313138"/>
          </a:xfrm>
        </p:grpSpPr>
        <p:sp>
          <p:nvSpPr>
            <p:cNvPr id="250" name="Ellipse 249"/>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51" name="Rectangle 250"/>
            <p:cNvSpPr/>
            <p:nvPr/>
          </p:nvSpPr>
          <p:spPr>
            <a:xfrm>
              <a:off x="4688783" y="2219872"/>
              <a:ext cx="92974" cy="307777"/>
            </a:xfrm>
            <a:prstGeom prst="rect">
              <a:avLst/>
            </a:prstGeom>
          </p:spPr>
          <p:txBody>
            <a:bodyPr wrap="none" lIns="0" tIns="0" rIns="0" bIns="0">
              <a:spAutoFit/>
            </a:bodyPr>
            <a:lstStyle/>
            <a:p>
              <a:pPr algn="ctr"/>
              <a:r>
                <a:rPr lang="fr-FR" sz="1000" b="1" dirty="0"/>
                <a:t>K</a:t>
              </a:r>
              <a:endParaRPr lang="fr-FR" sz="1000" b="1" dirty="0" smtClean="0"/>
            </a:p>
            <a:p>
              <a:pPr algn="ctr"/>
              <a:r>
                <a:rPr lang="fr-FR" sz="1000" b="1" dirty="0" smtClean="0"/>
                <a:t>5</a:t>
              </a:r>
              <a:endParaRPr lang="fr-FR" sz="1000" b="1" dirty="0"/>
            </a:p>
          </p:txBody>
        </p:sp>
      </p:grpSp>
      <p:sp>
        <p:nvSpPr>
          <p:cNvPr id="252" name="Ellipse 251"/>
          <p:cNvSpPr/>
          <p:nvPr/>
        </p:nvSpPr>
        <p:spPr>
          <a:xfrm rot="6424840" flipV="1">
            <a:off x="7162941" y="3763600"/>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53" name="Ellipse 252"/>
          <p:cNvSpPr/>
          <p:nvPr/>
        </p:nvSpPr>
        <p:spPr>
          <a:xfrm rot="6424840" flipV="1">
            <a:off x="6178023" y="5076136"/>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54" name="Ellipse 253"/>
          <p:cNvSpPr/>
          <p:nvPr/>
        </p:nvSpPr>
        <p:spPr>
          <a:xfrm rot="6424840" flipV="1">
            <a:off x="6002695" y="5023850"/>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55" name="Ellipse 254"/>
          <p:cNvSpPr/>
          <p:nvPr/>
        </p:nvSpPr>
        <p:spPr>
          <a:xfrm rot="6424840" flipV="1">
            <a:off x="5680576" y="4915009"/>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56" name="Ellipse 255"/>
          <p:cNvSpPr/>
          <p:nvPr/>
        </p:nvSpPr>
        <p:spPr>
          <a:xfrm rot="6424840" flipV="1">
            <a:off x="5476174" y="4958797"/>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5" name="Forme libre 4"/>
          <p:cNvSpPr/>
          <p:nvPr/>
        </p:nvSpPr>
        <p:spPr>
          <a:xfrm rot="311619">
            <a:off x="4279364" y="2318863"/>
            <a:ext cx="515846" cy="2194305"/>
          </a:xfrm>
          <a:custGeom>
            <a:avLst/>
            <a:gdLst>
              <a:gd name="connsiteX0" fmla="*/ 0 w 155607"/>
              <a:gd name="connsiteY0" fmla="*/ 585803 h 651354"/>
              <a:gd name="connsiteX1" fmla="*/ 38100 w 155607"/>
              <a:gd name="connsiteY1" fmla="*/ 647715 h 651354"/>
              <a:gd name="connsiteX2" fmla="*/ 121443 w 155607"/>
              <a:gd name="connsiteY2" fmla="*/ 490553 h 651354"/>
              <a:gd name="connsiteX3" fmla="*/ 154781 w 155607"/>
              <a:gd name="connsiteY3" fmla="*/ 316721 h 651354"/>
              <a:gd name="connsiteX4" fmla="*/ 145256 w 155607"/>
              <a:gd name="connsiteY4" fmla="*/ 123840 h 651354"/>
              <a:gd name="connsiteX5" fmla="*/ 142875 w 155607"/>
              <a:gd name="connsiteY5" fmla="*/ 50021 h 651354"/>
              <a:gd name="connsiteX6" fmla="*/ 123825 w 155607"/>
              <a:gd name="connsiteY6" fmla="*/ 15 h 651354"/>
              <a:gd name="connsiteX7" fmla="*/ 85725 w 155607"/>
              <a:gd name="connsiteY7" fmla="*/ 54784 h 6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07" h="651354">
                <a:moveTo>
                  <a:pt x="0" y="585803"/>
                </a:moveTo>
                <a:cubicBezTo>
                  <a:pt x="8930" y="624696"/>
                  <a:pt x="17860" y="663590"/>
                  <a:pt x="38100" y="647715"/>
                </a:cubicBezTo>
                <a:cubicBezTo>
                  <a:pt x="58340" y="631840"/>
                  <a:pt x="101996" y="545719"/>
                  <a:pt x="121443" y="490553"/>
                </a:cubicBezTo>
                <a:cubicBezTo>
                  <a:pt x="140890" y="435387"/>
                  <a:pt x="150812" y="377840"/>
                  <a:pt x="154781" y="316721"/>
                </a:cubicBezTo>
                <a:cubicBezTo>
                  <a:pt x="158750" y="255602"/>
                  <a:pt x="147240" y="168290"/>
                  <a:pt x="145256" y="123840"/>
                </a:cubicBezTo>
                <a:cubicBezTo>
                  <a:pt x="143272" y="79390"/>
                  <a:pt x="146447" y="70658"/>
                  <a:pt x="142875" y="50021"/>
                </a:cubicBezTo>
                <a:cubicBezTo>
                  <a:pt x="139303" y="29384"/>
                  <a:pt x="133350" y="-779"/>
                  <a:pt x="123825" y="15"/>
                </a:cubicBezTo>
                <a:cubicBezTo>
                  <a:pt x="114300" y="809"/>
                  <a:pt x="100012" y="27796"/>
                  <a:pt x="85725" y="54784"/>
                </a:cubicBezTo>
              </a:path>
            </a:pathLst>
          </a:custGeom>
          <a:noFill/>
          <a:ln w="1016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84" name="Groupe 256"/>
          <p:cNvGrpSpPr/>
          <p:nvPr/>
        </p:nvGrpSpPr>
        <p:grpSpPr>
          <a:xfrm>
            <a:off x="4810266" y="3161842"/>
            <a:ext cx="180000" cy="325838"/>
            <a:chOff x="4635182" y="2214511"/>
            <a:chExt cx="180000" cy="325838"/>
          </a:xfrm>
        </p:grpSpPr>
        <p:sp>
          <p:nvSpPr>
            <p:cNvPr id="258" name="Ellipse 257"/>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59" name="Rectangle 258"/>
            <p:cNvSpPr/>
            <p:nvPr/>
          </p:nvSpPr>
          <p:spPr>
            <a:xfrm>
              <a:off x="4672682" y="2232572"/>
              <a:ext cx="141064" cy="307777"/>
            </a:xfrm>
            <a:prstGeom prst="rect">
              <a:avLst/>
            </a:prstGeom>
          </p:spPr>
          <p:txBody>
            <a:bodyPr wrap="none" lIns="0" tIns="0" rIns="0" bIns="0">
              <a:spAutoFit/>
            </a:bodyPr>
            <a:lstStyle/>
            <a:p>
              <a:pPr algn="ctr"/>
              <a:r>
                <a:rPr lang="fr-FR" sz="1000" b="1" dirty="0" smtClean="0"/>
                <a:t>K</a:t>
              </a:r>
            </a:p>
            <a:p>
              <a:pPr algn="ctr"/>
              <a:r>
                <a:rPr lang="fr-FR" sz="1000" b="1" dirty="0" smtClean="0"/>
                <a:t>64</a:t>
              </a:r>
              <a:endParaRPr lang="fr-FR" sz="1000" b="1" dirty="0"/>
            </a:p>
          </p:txBody>
        </p:sp>
      </p:grpSp>
      <p:sp>
        <p:nvSpPr>
          <p:cNvPr id="260" name="Ellipse 259"/>
          <p:cNvSpPr/>
          <p:nvPr/>
        </p:nvSpPr>
        <p:spPr>
          <a:xfrm rot="6424840" flipV="1">
            <a:off x="4834935" y="3085377"/>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62" name="Ellipse 261"/>
          <p:cNvSpPr/>
          <p:nvPr/>
        </p:nvSpPr>
        <p:spPr>
          <a:xfrm rot="6424840" flipV="1">
            <a:off x="4606995" y="3676507"/>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64" name="Ellipse 263"/>
          <p:cNvSpPr/>
          <p:nvPr/>
        </p:nvSpPr>
        <p:spPr>
          <a:xfrm rot="6424840" flipV="1">
            <a:off x="4613421" y="3612383"/>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85" name="Groupe 274"/>
          <p:cNvGrpSpPr/>
          <p:nvPr/>
        </p:nvGrpSpPr>
        <p:grpSpPr>
          <a:xfrm>
            <a:off x="4911401" y="5026853"/>
            <a:ext cx="316468" cy="180000"/>
            <a:chOff x="4635182" y="2214511"/>
            <a:chExt cx="316468" cy="180000"/>
          </a:xfrm>
        </p:grpSpPr>
        <p:sp>
          <p:nvSpPr>
            <p:cNvPr id="276" name="Ellipse 275"/>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77" name="Rectangle 276"/>
            <p:cNvSpPr/>
            <p:nvPr/>
          </p:nvSpPr>
          <p:spPr>
            <a:xfrm>
              <a:off x="4690360" y="2229398"/>
              <a:ext cx="261290" cy="153888"/>
            </a:xfrm>
            <a:prstGeom prst="rect">
              <a:avLst/>
            </a:prstGeom>
          </p:spPr>
          <p:txBody>
            <a:bodyPr wrap="none" lIns="0" tIns="0" rIns="0" bIns="0">
              <a:spAutoFit/>
            </a:bodyPr>
            <a:lstStyle/>
            <a:p>
              <a:pPr algn="ctr"/>
              <a:r>
                <a:rPr lang="fr-FR" sz="1000" b="1" dirty="0"/>
                <a:t>S</a:t>
              </a:r>
              <a:r>
                <a:rPr lang="fr-FR" sz="1000" b="1" dirty="0" smtClean="0"/>
                <a:t> 32</a:t>
              </a:r>
              <a:endParaRPr lang="fr-FR" sz="1000" b="1" dirty="0"/>
            </a:p>
          </p:txBody>
        </p:sp>
      </p:grpSp>
      <p:sp>
        <p:nvSpPr>
          <p:cNvPr id="278" name="Ellipse 277"/>
          <p:cNvSpPr/>
          <p:nvPr/>
        </p:nvSpPr>
        <p:spPr>
          <a:xfrm rot="6424840" flipV="1">
            <a:off x="4839468" y="5079290"/>
            <a:ext cx="108000" cy="108000"/>
          </a:xfrm>
          <a:prstGeom prst="ellipse">
            <a:avLst/>
          </a:prstGeom>
          <a:gradFill flip="none" rotWithShape="1">
            <a:gsLst>
              <a:gs pos="0">
                <a:srgbClr val="FFF200"/>
              </a:gs>
              <a:gs pos="66000">
                <a:srgbClr val="FF7A00"/>
              </a:gs>
              <a:gs pos="100000">
                <a:srgbClr val="FF0300"/>
              </a:gs>
              <a:gs pos="100000">
                <a:srgbClr val="4D0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86" name="Groupe 278"/>
          <p:cNvGrpSpPr/>
          <p:nvPr/>
        </p:nvGrpSpPr>
        <p:grpSpPr>
          <a:xfrm>
            <a:off x="4445171" y="4063845"/>
            <a:ext cx="644899" cy="180000"/>
            <a:chOff x="4635182" y="2214511"/>
            <a:chExt cx="644899" cy="180000"/>
          </a:xfrm>
        </p:grpSpPr>
        <p:sp>
          <p:nvSpPr>
            <p:cNvPr id="280" name="Ellipse 279"/>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81" name="Rectangle 280"/>
            <p:cNvSpPr/>
            <p:nvPr/>
          </p:nvSpPr>
          <p:spPr>
            <a:xfrm>
              <a:off x="4693381" y="2235112"/>
              <a:ext cx="586700" cy="153888"/>
            </a:xfrm>
            <a:prstGeom prst="rect">
              <a:avLst/>
            </a:prstGeom>
          </p:spPr>
          <p:txBody>
            <a:bodyPr wrap="none" lIns="0" tIns="0" rIns="0" bIns="0">
              <a:spAutoFit/>
            </a:bodyPr>
            <a:lstStyle/>
            <a:p>
              <a:pPr algn="ctr"/>
              <a:r>
                <a:rPr lang="fr-FR" sz="1000" b="1" dirty="0" smtClean="0"/>
                <a:t>K 120/123</a:t>
              </a:r>
              <a:endParaRPr lang="fr-FR" sz="1000" b="1" dirty="0"/>
            </a:p>
          </p:txBody>
        </p:sp>
      </p:grpSp>
      <p:sp>
        <p:nvSpPr>
          <p:cNvPr id="282" name="Ellipse 281"/>
          <p:cNvSpPr/>
          <p:nvPr/>
        </p:nvSpPr>
        <p:spPr>
          <a:xfrm rot="6424840" flipV="1">
            <a:off x="4369255" y="4107390"/>
            <a:ext cx="108000" cy="108000"/>
          </a:xfrm>
          <a:prstGeom prst="ellipse">
            <a:avLst/>
          </a:prstGeom>
          <a:gradFill flip="none" rotWithShape="1">
            <a:gsLst>
              <a:gs pos="100000">
                <a:srgbClr val="D60093"/>
              </a:gs>
              <a:gs pos="96300">
                <a:srgbClr val="580000"/>
              </a:gs>
              <a:gs pos="0">
                <a:srgbClr val="CC33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87" name="Groupe 282"/>
          <p:cNvGrpSpPr/>
          <p:nvPr/>
        </p:nvGrpSpPr>
        <p:grpSpPr>
          <a:xfrm>
            <a:off x="4827229" y="4832797"/>
            <a:ext cx="318562" cy="180000"/>
            <a:chOff x="4635182" y="2214511"/>
            <a:chExt cx="318562" cy="180000"/>
          </a:xfrm>
        </p:grpSpPr>
        <p:sp>
          <p:nvSpPr>
            <p:cNvPr id="284" name="Ellipse 283"/>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85" name="Rectangle 284"/>
            <p:cNvSpPr/>
            <p:nvPr/>
          </p:nvSpPr>
          <p:spPr>
            <a:xfrm>
              <a:off x="4684438" y="2219872"/>
              <a:ext cx="269306" cy="153888"/>
            </a:xfrm>
            <a:prstGeom prst="rect">
              <a:avLst/>
            </a:prstGeom>
          </p:spPr>
          <p:txBody>
            <a:bodyPr wrap="none" lIns="0" tIns="0" rIns="0" bIns="0">
              <a:spAutoFit/>
            </a:bodyPr>
            <a:lstStyle/>
            <a:p>
              <a:pPr algn="ctr"/>
              <a:r>
                <a:rPr lang="fr-FR" sz="1000" b="1" dirty="0" smtClean="0"/>
                <a:t>K 34</a:t>
              </a:r>
              <a:endParaRPr lang="fr-FR" sz="1000" b="1" dirty="0"/>
            </a:p>
          </p:txBody>
        </p:sp>
      </p:grpSp>
      <p:sp>
        <p:nvSpPr>
          <p:cNvPr id="286" name="Ellipse 285"/>
          <p:cNvSpPr/>
          <p:nvPr/>
        </p:nvSpPr>
        <p:spPr>
          <a:xfrm rot="6424840" flipV="1">
            <a:off x="4743688" y="4888652"/>
            <a:ext cx="108000" cy="108000"/>
          </a:xfrm>
          <a:prstGeom prst="ellipse">
            <a:avLst/>
          </a:prstGeom>
          <a:gradFill flip="none" rotWithShape="1">
            <a:gsLst>
              <a:gs pos="100000">
                <a:srgbClr val="D60093"/>
              </a:gs>
              <a:gs pos="96300">
                <a:srgbClr val="580000"/>
              </a:gs>
              <a:gs pos="0">
                <a:srgbClr val="CC33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88" name="Groupe 244"/>
          <p:cNvGrpSpPr/>
          <p:nvPr/>
        </p:nvGrpSpPr>
        <p:grpSpPr>
          <a:xfrm>
            <a:off x="3794690" y="3262524"/>
            <a:ext cx="180000" cy="313138"/>
            <a:chOff x="4635182" y="2214511"/>
            <a:chExt cx="180000" cy="313138"/>
          </a:xfrm>
        </p:grpSpPr>
        <p:sp>
          <p:nvSpPr>
            <p:cNvPr id="287" name="Ellipse 286"/>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88" name="Rectangle 287"/>
            <p:cNvSpPr/>
            <p:nvPr/>
          </p:nvSpPr>
          <p:spPr>
            <a:xfrm>
              <a:off x="4664738" y="2219872"/>
              <a:ext cx="141065" cy="307777"/>
            </a:xfrm>
            <a:prstGeom prst="rect">
              <a:avLst/>
            </a:prstGeom>
          </p:spPr>
          <p:txBody>
            <a:bodyPr wrap="none" lIns="0" tIns="0" rIns="0" bIns="0">
              <a:spAutoFit/>
            </a:bodyPr>
            <a:lstStyle/>
            <a:p>
              <a:pPr algn="ctr"/>
              <a:r>
                <a:rPr lang="fr-FR" sz="1000" b="1" dirty="0" smtClean="0"/>
                <a:t>K</a:t>
              </a:r>
            </a:p>
            <a:p>
              <a:pPr algn="ctr"/>
              <a:r>
                <a:rPr lang="fr-FR" sz="1000" b="1" dirty="0" smtClean="0"/>
                <a:t>56</a:t>
              </a:r>
              <a:endParaRPr lang="fr-FR" sz="1000" b="1" dirty="0"/>
            </a:p>
          </p:txBody>
        </p:sp>
      </p:grpSp>
      <p:grpSp>
        <p:nvGrpSpPr>
          <p:cNvPr id="89" name="Groupe 289"/>
          <p:cNvGrpSpPr/>
          <p:nvPr/>
        </p:nvGrpSpPr>
        <p:grpSpPr>
          <a:xfrm>
            <a:off x="3766023" y="3195311"/>
            <a:ext cx="283260" cy="138480"/>
            <a:chOff x="2644519" y="4079656"/>
            <a:chExt cx="283260" cy="138480"/>
          </a:xfrm>
        </p:grpSpPr>
        <p:sp>
          <p:nvSpPr>
            <p:cNvPr id="291" name="Ellipse 290"/>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92" name="Ellipse 291"/>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93" name="Ellipse 292"/>
            <p:cNvSpPr/>
            <p:nvPr/>
          </p:nvSpPr>
          <p:spPr>
            <a:xfrm rot="6424840" flipV="1">
              <a:off x="2819779" y="411013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90" name="Groupe 293"/>
          <p:cNvGrpSpPr/>
          <p:nvPr/>
        </p:nvGrpSpPr>
        <p:grpSpPr>
          <a:xfrm>
            <a:off x="3993595" y="3419099"/>
            <a:ext cx="180000" cy="325838"/>
            <a:chOff x="4635182" y="2214511"/>
            <a:chExt cx="180000" cy="325838"/>
          </a:xfrm>
        </p:grpSpPr>
        <p:sp>
          <p:nvSpPr>
            <p:cNvPr id="295" name="Ellipse 294"/>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96" name="Rectangle 295"/>
            <p:cNvSpPr/>
            <p:nvPr/>
          </p:nvSpPr>
          <p:spPr>
            <a:xfrm>
              <a:off x="4672682" y="2232572"/>
              <a:ext cx="141064" cy="307777"/>
            </a:xfrm>
            <a:prstGeom prst="rect">
              <a:avLst/>
            </a:prstGeom>
          </p:spPr>
          <p:txBody>
            <a:bodyPr wrap="none" lIns="0" tIns="0" rIns="0" bIns="0">
              <a:spAutoFit/>
            </a:bodyPr>
            <a:lstStyle/>
            <a:p>
              <a:pPr algn="ctr"/>
              <a:r>
                <a:rPr lang="fr-FR" sz="1000" b="1" dirty="0" smtClean="0"/>
                <a:t>K</a:t>
              </a:r>
            </a:p>
            <a:p>
              <a:pPr algn="ctr"/>
              <a:r>
                <a:rPr lang="fr-FR" sz="1000" b="1" dirty="0" smtClean="0"/>
                <a:t>64</a:t>
              </a:r>
              <a:endParaRPr lang="fr-FR" sz="1000" b="1" dirty="0"/>
            </a:p>
          </p:txBody>
        </p:sp>
      </p:grpSp>
      <p:grpSp>
        <p:nvGrpSpPr>
          <p:cNvPr id="91" name="Groupe 296"/>
          <p:cNvGrpSpPr/>
          <p:nvPr/>
        </p:nvGrpSpPr>
        <p:grpSpPr>
          <a:xfrm>
            <a:off x="3990719" y="3336789"/>
            <a:ext cx="283260" cy="138480"/>
            <a:chOff x="2644519" y="4079656"/>
            <a:chExt cx="283260" cy="138480"/>
          </a:xfrm>
        </p:grpSpPr>
        <p:sp>
          <p:nvSpPr>
            <p:cNvPr id="298" name="Ellipse 297"/>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99" name="Ellipse 298"/>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00" name="Ellipse 299"/>
            <p:cNvSpPr/>
            <p:nvPr/>
          </p:nvSpPr>
          <p:spPr>
            <a:xfrm rot="6424840" flipV="1">
              <a:off x="2819779" y="411013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sp>
        <p:nvSpPr>
          <p:cNvPr id="301" name="Forme libre 300"/>
          <p:cNvSpPr/>
          <p:nvPr/>
        </p:nvSpPr>
        <p:spPr>
          <a:xfrm rot="5953827" flipH="1">
            <a:off x="5633693" y="1399219"/>
            <a:ext cx="1878928" cy="3698556"/>
          </a:xfrm>
          <a:custGeom>
            <a:avLst/>
            <a:gdLst>
              <a:gd name="connsiteX0" fmla="*/ 0 w 347663"/>
              <a:gd name="connsiteY0" fmla="*/ 283369 h 283369"/>
              <a:gd name="connsiteX1" fmla="*/ 266700 w 347663"/>
              <a:gd name="connsiteY1" fmla="*/ 157163 h 283369"/>
              <a:gd name="connsiteX2" fmla="*/ 347663 w 347663"/>
              <a:gd name="connsiteY2" fmla="*/ 0 h 283369"/>
              <a:gd name="connsiteX0" fmla="*/ 0 w 553242"/>
              <a:gd name="connsiteY0" fmla="*/ 1791420 h 1791420"/>
              <a:gd name="connsiteX1" fmla="*/ 266700 w 553242"/>
              <a:gd name="connsiteY1" fmla="*/ 1665214 h 1791420"/>
              <a:gd name="connsiteX2" fmla="*/ 553242 w 553242"/>
              <a:gd name="connsiteY2" fmla="*/ 0 h 1791420"/>
              <a:gd name="connsiteX0" fmla="*/ 0 w 553242"/>
              <a:gd name="connsiteY0" fmla="*/ 1791420 h 1791420"/>
              <a:gd name="connsiteX1" fmla="*/ 266700 w 553242"/>
              <a:gd name="connsiteY1" fmla="*/ 1665214 h 1791420"/>
              <a:gd name="connsiteX2" fmla="*/ 395402 w 553242"/>
              <a:gd name="connsiteY2" fmla="*/ 1031442 h 1791420"/>
              <a:gd name="connsiteX3" fmla="*/ 553242 w 553242"/>
              <a:gd name="connsiteY3" fmla="*/ 0 h 1791420"/>
              <a:gd name="connsiteX0" fmla="*/ 0 w 553242"/>
              <a:gd name="connsiteY0" fmla="*/ 1791420 h 1791420"/>
              <a:gd name="connsiteX1" fmla="*/ 266700 w 553242"/>
              <a:gd name="connsiteY1" fmla="*/ 1665214 h 1791420"/>
              <a:gd name="connsiteX2" fmla="*/ 444470 w 553242"/>
              <a:gd name="connsiteY2" fmla="*/ 1045165 h 1791420"/>
              <a:gd name="connsiteX3" fmla="*/ 553242 w 553242"/>
              <a:gd name="connsiteY3" fmla="*/ 0 h 1791420"/>
              <a:gd name="connsiteX0" fmla="*/ 0 w 553242"/>
              <a:gd name="connsiteY0" fmla="*/ 1791420 h 1791420"/>
              <a:gd name="connsiteX1" fmla="*/ 266700 w 553242"/>
              <a:gd name="connsiteY1" fmla="*/ 1665214 h 1791420"/>
              <a:gd name="connsiteX2" fmla="*/ 453765 w 553242"/>
              <a:gd name="connsiteY2" fmla="*/ 1047024 h 1791420"/>
              <a:gd name="connsiteX3" fmla="*/ 553242 w 553242"/>
              <a:gd name="connsiteY3" fmla="*/ 0 h 1791420"/>
              <a:gd name="connsiteX0" fmla="*/ 0 w 553242"/>
              <a:gd name="connsiteY0" fmla="*/ 1791420 h 1791420"/>
              <a:gd name="connsiteX1" fmla="*/ 266700 w 553242"/>
              <a:gd name="connsiteY1" fmla="*/ 1665214 h 1791420"/>
              <a:gd name="connsiteX2" fmla="*/ 472354 w 553242"/>
              <a:gd name="connsiteY2" fmla="*/ 1050741 h 1791420"/>
              <a:gd name="connsiteX3" fmla="*/ 553242 w 553242"/>
              <a:gd name="connsiteY3" fmla="*/ 0 h 1791420"/>
              <a:gd name="connsiteX0" fmla="*/ 0 w 553242"/>
              <a:gd name="connsiteY0" fmla="*/ 1791420 h 1791420"/>
              <a:gd name="connsiteX1" fmla="*/ 245998 w 553242"/>
              <a:gd name="connsiteY1" fmla="*/ 1640797 h 1791420"/>
              <a:gd name="connsiteX2" fmla="*/ 472354 w 553242"/>
              <a:gd name="connsiteY2" fmla="*/ 1050741 h 1791420"/>
              <a:gd name="connsiteX3" fmla="*/ 553242 w 553242"/>
              <a:gd name="connsiteY3" fmla="*/ 0 h 1791420"/>
              <a:gd name="connsiteX0" fmla="*/ 0 w 553242"/>
              <a:gd name="connsiteY0" fmla="*/ 1791420 h 1791420"/>
              <a:gd name="connsiteX1" fmla="*/ 154250 w 553242"/>
              <a:gd name="connsiteY1" fmla="*/ 1342145 h 1791420"/>
              <a:gd name="connsiteX2" fmla="*/ 472354 w 553242"/>
              <a:gd name="connsiteY2" fmla="*/ 1050741 h 1791420"/>
              <a:gd name="connsiteX3" fmla="*/ 553242 w 553242"/>
              <a:gd name="connsiteY3" fmla="*/ 0 h 1791420"/>
              <a:gd name="connsiteX0" fmla="*/ 0 w 553242"/>
              <a:gd name="connsiteY0" fmla="*/ 1791420 h 1791420"/>
              <a:gd name="connsiteX1" fmla="*/ 154250 w 553242"/>
              <a:gd name="connsiteY1" fmla="*/ 1342145 h 1791420"/>
              <a:gd name="connsiteX2" fmla="*/ 421094 w 553242"/>
              <a:gd name="connsiteY2" fmla="*/ 810138 h 1791420"/>
              <a:gd name="connsiteX3" fmla="*/ 553242 w 553242"/>
              <a:gd name="connsiteY3" fmla="*/ 0 h 1791420"/>
              <a:gd name="connsiteX0" fmla="*/ 0 w 553242"/>
              <a:gd name="connsiteY0" fmla="*/ 1791420 h 1791420"/>
              <a:gd name="connsiteX1" fmla="*/ 154250 w 553242"/>
              <a:gd name="connsiteY1" fmla="*/ 1342145 h 1791420"/>
              <a:gd name="connsiteX2" fmla="*/ 421094 w 553242"/>
              <a:gd name="connsiteY2" fmla="*/ 810138 h 1791420"/>
              <a:gd name="connsiteX3" fmla="*/ 553242 w 553242"/>
              <a:gd name="connsiteY3" fmla="*/ 0 h 1791420"/>
              <a:gd name="connsiteX0" fmla="*/ 0 w 545884"/>
              <a:gd name="connsiteY0" fmla="*/ 1833502 h 1833502"/>
              <a:gd name="connsiteX1" fmla="*/ 146892 w 545884"/>
              <a:gd name="connsiteY1" fmla="*/ 1342145 h 1833502"/>
              <a:gd name="connsiteX2" fmla="*/ 413736 w 545884"/>
              <a:gd name="connsiteY2" fmla="*/ 810138 h 1833502"/>
              <a:gd name="connsiteX3" fmla="*/ 545884 w 545884"/>
              <a:gd name="connsiteY3" fmla="*/ 0 h 1833502"/>
              <a:gd name="connsiteX0" fmla="*/ 0 w 541198"/>
              <a:gd name="connsiteY0" fmla="*/ 1846640 h 1846640"/>
              <a:gd name="connsiteX1" fmla="*/ 142206 w 541198"/>
              <a:gd name="connsiteY1" fmla="*/ 1342145 h 1846640"/>
              <a:gd name="connsiteX2" fmla="*/ 409050 w 541198"/>
              <a:gd name="connsiteY2" fmla="*/ 810138 h 1846640"/>
              <a:gd name="connsiteX3" fmla="*/ 541198 w 541198"/>
              <a:gd name="connsiteY3" fmla="*/ 0 h 1846640"/>
              <a:gd name="connsiteX0" fmla="*/ 9020 w 550218"/>
              <a:gd name="connsiteY0" fmla="*/ 1846640 h 1881083"/>
              <a:gd name="connsiteX1" fmla="*/ 10991 w 550218"/>
              <a:gd name="connsiteY1" fmla="*/ 1842852 h 1881083"/>
              <a:gd name="connsiteX2" fmla="*/ 151226 w 550218"/>
              <a:gd name="connsiteY2" fmla="*/ 1342145 h 1881083"/>
              <a:gd name="connsiteX3" fmla="*/ 418070 w 550218"/>
              <a:gd name="connsiteY3" fmla="*/ 810138 h 1881083"/>
              <a:gd name="connsiteX4" fmla="*/ 550218 w 550218"/>
              <a:gd name="connsiteY4" fmla="*/ 0 h 1881083"/>
              <a:gd name="connsiteX0" fmla="*/ 47887 w 589085"/>
              <a:gd name="connsiteY0" fmla="*/ 1846640 h 1846640"/>
              <a:gd name="connsiteX1" fmla="*/ 49858 w 589085"/>
              <a:gd name="connsiteY1" fmla="*/ 1842852 h 1846640"/>
              <a:gd name="connsiteX2" fmla="*/ 190093 w 589085"/>
              <a:gd name="connsiteY2" fmla="*/ 1342145 h 1846640"/>
              <a:gd name="connsiteX3" fmla="*/ 456937 w 589085"/>
              <a:gd name="connsiteY3" fmla="*/ 810138 h 1846640"/>
              <a:gd name="connsiteX4" fmla="*/ 589085 w 589085"/>
              <a:gd name="connsiteY4" fmla="*/ 0 h 1846640"/>
              <a:gd name="connsiteX0" fmla="*/ 95293 w 636491"/>
              <a:gd name="connsiteY0" fmla="*/ 1846640 h 1846640"/>
              <a:gd name="connsiteX1" fmla="*/ 37894 w 636491"/>
              <a:gd name="connsiteY1" fmla="*/ 1834603 h 1846640"/>
              <a:gd name="connsiteX2" fmla="*/ 237499 w 636491"/>
              <a:gd name="connsiteY2" fmla="*/ 1342145 h 1846640"/>
              <a:gd name="connsiteX3" fmla="*/ 504343 w 636491"/>
              <a:gd name="connsiteY3" fmla="*/ 810138 h 1846640"/>
              <a:gd name="connsiteX4" fmla="*/ 636491 w 636491"/>
              <a:gd name="connsiteY4" fmla="*/ 0 h 1846640"/>
              <a:gd name="connsiteX0" fmla="*/ 1536 w 689784"/>
              <a:gd name="connsiteY0" fmla="*/ 1852664 h 1852664"/>
              <a:gd name="connsiteX1" fmla="*/ 91187 w 689784"/>
              <a:gd name="connsiteY1" fmla="*/ 1834603 h 1852664"/>
              <a:gd name="connsiteX2" fmla="*/ 290792 w 689784"/>
              <a:gd name="connsiteY2" fmla="*/ 1342145 h 1852664"/>
              <a:gd name="connsiteX3" fmla="*/ 557636 w 689784"/>
              <a:gd name="connsiteY3" fmla="*/ 810138 h 1852664"/>
              <a:gd name="connsiteX4" fmla="*/ 689784 w 689784"/>
              <a:gd name="connsiteY4" fmla="*/ 0 h 1852664"/>
              <a:gd name="connsiteX0" fmla="*/ 0 w 688248"/>
              <a:gd name="connsiteY0" fmla="*/ 1852664 h 1852664"/>
              <a:gd name="connsiteX1" fmla="*/ 166022 w 688248"/>
              <a:gd name="connsiteY1" fmla="*/ 1834209 h 1852664"/>
              <a:gd name="connsiteX2" fmla="*/ 289256 w 688248"/>
              <a:gd name="connsiteY2" fmla="*/ 1342145 h 1852664"/>
              <a:gd name="connsiteX3" fmla="*/ 556100 w 688248"/>
              <a:gd name="connsiteY3" fmla="*/ 810138 h 1852664"/>
              <a:gd name="connsiteX4" fmla="*/ 688248 w 688248"/>
              <a:gd name="connsiteY4" fmla="*/ 0 h 1852664"/>
              <a:gd name="connsiteX0" fmla="*/ 0 w 688248"/>
              <a:gd name="connsiteY0" fmla="*/ 1852664 h 1852664"/>
              <a:gd name="connsiteX1" fmla="*/ 166022 w 688248"/>
              <a:gd name="connsiteY1" fmla="*/ 1834209 h 1852664"/>
              <a:gd name="connsiteX2" fmla="*/ 289256 w 688248"/>
              <a:gd name="connsiteY2" fmla="*/ 1342145 h 1852664"/>
              <a:gd name="connsiteX3" fmla="*/ 556100 w 688248"/>
              <a:gd name="connsiteY3" fmla="*/ 810138 h 1852664"/>
              <a:gd name="connsiteX4" fmla="*/ 688248 w 688248"/>
              <a:gd name="connsiteY4" fmla="*/ 0 h 1852664"/>
              <a:gd name="connsiteX0" fmla="*/ 0 w 688248"/>
              <a:gd name="connsiteY0" fmla="*/ 1852664 h 1884560"/>
              <a:gd name="connsiteX1" fmla="*/ 166022 w 688248"/>
              <a:gd name="connsiteY1" fmla="*/ 1834209 h 1884560"/>
              <a:gd name="connsiteX2" fmla="*/ 289256 w 688248"/>
              <a:gd name="connsiteY2" fmla="*/ 1342145 h 1884560"/>
              <a:gd name="connsiteX3" fmla="*/ 556100 w 688248"/>
              <a:gd name="connsiteY3" fmla="*/ 810138 h 1884560"/>
              <a:gd name="connsiteX4" fmla="*/ 688248 w 688248"/>
              <a:gd name="connsiteY4" fmla="*/ 0 h 1884560"/>
              <a:gd name="connsiteX0" fmla="*/ 0 w 688248"/>
              <a:gd name="connsiteY0" fmla="*/ 1852664 h 1852664"/>
              <a:gd name="connsiteX1" fmla="*/ 166022 w 688248"/>
              <a:gd name="connsiteY1" fmla="*/ 1834209 h 1852664"/>
              <a:gd name="connsiteX2" fmla="*/ 289256 w 688248"/>
              <a:gd name="connsiteY2" fmla="*/ 1342145 h 1852664"/>
              <a:gd name="connsiteX3" fmla="*/ 556100 w 688248"/>
              <a:gd name="connsiteY3" fmla="*/ 810138 h 1852664"/>
              <a:gd name="connsiteX4" fmla="*/ 688248 w 688248"/>
              <a:gd name="connsiteY4" fmla="*/ 0 h 1852664"/>
              <a:gd name="connsiteX0" fmla="*/ 15016 w 703264"/>
              <a:gd name="connsiteY0" fmla="*/ 1852664 h 1876299"/>
              <a:gd name="connsiteX1" fmla="*/ 11579 w 703264"/>
              <a:gd name="connsiteY1" fmla="*/ 1851810 h 1876299"/>
              <a:gd name="connsiteX2" fmla="*/ 181038 w 703264"/>
              <a:gd name="connsiteY2" fmla="*/ 1834209 h 1876299"/>
              <a:gd name="connsiteX3" fmla="*/ 304272 w 703264"/>
              <a:gd name="connsiteY3" fmla="*/ 1342145 h 1876299"/>
              <a:gd name="connsiteX4" fmla="*/ 571116 w 703264"/>
              <a:gd name="connsiteY4" fmla="*/ 810138 h 1876299"/>
              <a:gd name="connsiteX5" fmla="*/ 703264 w 703264"/>
              <a:gd name="connsiteY5" fmla="*/ 0 h 1876299"/>
              <a:gd name="connsiteX0" fmla="*/ 40747 w 728995"/>
              <a:gd name="connsiteY0" fmla="*/ 1852664 h 1878785"/>
              <a:gd name="connsiteX1" fmla="*/ 7231 w 728995"/>
              <a:gd name="connsiteY1" fmla="*/ 1859095 h 1878785"/>
              <a:gd name="connsiteX2" fmla="*/ 206769 w 728995"/>
              <a:gd name="connsiteY2" fmla="*/ 1834209 h 1878785"/>
              <a:gd name="connsiteX3" fmla="*/ 330003 w 728995"/>
              <a:gd name="connsiteY3" fmla="*/ 1342145 h 1878785"/>
              <a:gd name="connsiteX4" fmla="*/ 596847 w 728995"/>
              <a:gd name="connsiteY4" fmla="*/ 810138 h 1878785"/>
              <a:gd name="connsiteX5" fmla="*/ 728995 w 728995"/>
              <a:gd name="connsiteY5" fmla="*/ 0 h 1878785"/>
              <a:gd name="connsiteX0" fmla="*/ 48675 w 736923"/>
              <a:gd name="connsiteY0" fmla="*/ 1852664 h 1887782"/>
              <a:gd name="connsiteX1" fmla="*/ 15159 w 736923"/>
              <a:gd name="connsiteY1" fmla="*/ 1859095 h 1887782"/>
              <a:gd name="connsiteX2" fmla="*/ 214697 w 736923"/>
              <a:gd name="connsiteY2" fmla="*/ 1834209 h 1887782"/>
              <a:gd name="connsiteX3" fmla="*/ 337931 w 736923"/>
              <a:gd name="connsiteY3" fmla="*/ 1342145 h 1887782"/>
              <a:gd name="connsiteX4" fmla="*/ 604775 w 736923"/>
              <a:gd name="connsiteY4" fmla="*/ 810138 h 1887782"/>
              <a:gd name="connsiteX5" fmla="*/ 736923 w 736923"/>
              <a:gd name="connsiteY5" fmla="*/ 0 h 1887782"/>
              <a:gd name="connsiteX0" fmla="*/ 37148 w 725396"/>
              <a:gd name="connsiteY0" fmla="*/ 1852664 h 1878785"/>
              <a:gd name="connsiteX1" fmla="*/ 3632 w 725396"/>
              <a:gd name="connsiteY1" fmla="*/ 1859095 h 1878785"/>
              <a:gd name="connsiteX2" fmla="*/ 203170 w 725396"/>
              <a:gd name="connsiteY2" fmla="*/ 1834209 h 1878785"/>
              <a:gd name="connsiteX3" fmla="*/ 326404 w 725396"/>
              <a:gd name="connsiteY3" fmla="*/ 1342145 h 1878785"/>
              <a:gd name="connsiteX4" fmla="*/ 593248 w 725396"/>
              <a:gd name="connsiteY4" fmla="*/ 810138 h 1878785"/>
              <a:gd name="connsiteX5" fmla="*/ 725396 w 725396"/>
              <a:gd name="connsiteY5" fmla="*/ 0 h 1878785"/>
              <a:gd name="connsiteX0" fmla="*/ 6 w 773972"/>
              <a:gd name="connsiteY0" fmla="*/ 1943051 h 1943051"/>
              <a:gd name="connsiteX1" fmla="*/ 52208 w 773972"/>
              <a:gd name="connsiteY1" fmla="*/ 1859095 h 1943051"/>
              <a:gd name="connsiteX2" fmla="*/ 251746 w 773972"/>
              <a:gd name="connsiteY2" fmla="*/ 1834209 h 1943051"/>
              <a:gd name="connsiteX3" fmla="*/ 374980 w 773972"/>
              <a:gd name="connsiteY3" fmla="*/ 1342145 h 1943051"/>
              <a:gd name="connsiteX4" fmla="*/ 641824 w 773972"/>
              <a:gd name="connsiteY4" fmla="*/ 810138 h 1943051"/>
              <a:gd name="connsiteX5" fmla="*/ 773972 w 773972"/>
              <a:gd name="connsiteY5" fmla="*/ 0 h 1943051"/>
              <a:gd name="connsiteX0" fmla="*/ 6 w 773972"/>
              <a:gd name="connsiteY0" fmla="*/ 1943051 h 1943051"/>
              <a:gd name="connsiteX1" fmla="*/ 54967 w 773972"/>
              <a:gd name="connsiteY1" fmla="*/ 1847838 h 1943051"/>
              <a:gd name="connsiteX2" fmla="*/ 251746 w 773972"/>
              <a:gd name="connsiteY2" fmla="*/ 1834209 h 1943051"/>
              <a:gd name="connsiteX3" fmla="*/ 374980 w 773972"/>
              <a:gd name="connsiteY3" fmla="*/ 1342145 h 1943051"/>
              <a:gd name="connsiteX4" fmla="*/ 641824 w 773972"/>
              <a:gd name="connsiteY4" fmla="*/ 810138 h 1943051"/>
              <a:gd name="connsiteX5" fmla="*/ 773972 w 773972"/>
              <a:gd name="connsiteY5" fmla="*/ 0 h 1943051"/>
              <a:gd name="connsiteX0" fmla="*/ 6 w 773972"/>
              <a:gd name="connsiteY0" fmla="*/ 1943051 h 1943051"/>
              <a:gd name="connsiteX1" fmla="*/ 54967 w 773972"/>
              <a:gd name="connsiteY1" fmla="*/ 1847838 h 1943051"/>
              <a:gd name="connsiteX2" fmla="*/ 251746 w 773972"/>
              <a:gd name="connsiteY2" fmla="*/ 1834209 h 1943051"/>
              <a:gd name="connsiteX3" fmla="*/ 374980 w 773972"/>
              <a:gd name="connsiteY3" fmla="*/ 1342145 h 1943051"/>
              <a:gd name="connsiteX4" fmla="*/ 641824 w 773972"/>
              <a:gd name="connsiteY4" fmla="*/ 810138 h 1943051"/>
              <a:gd name="connsiteX5" fmla="*/ 773972 w 773972"/>
              <a:gd name="connsiteY5" fmla="*/ 0 h 1943051"/>
              <a:gd name="connsiteX0" fmla="*/ 9 w 773975"/>
              <a:gd name="connsiteY0" fmla="*/ 1943051 h 1943051"/>
              <a:gd name="connsiteX1" fmla="*/ 54970 w 773975"/>
              <a:gd name="connsiteY1" fmla="*/ 1847838 h 1943051"/>
              <a:gd name="connsiteX2" fmla="*/ 251749 w 773975"/>
              <a:gd name="connsiteY2" fmla="*/ 1834209 h 1943051"/>
              <a:gd name="connsiteX3" fmla="*/ 374983 w 773975"/>
              <a:gd name="connsiteY3" fmla="*/ 1342145 h 1943051"/>
              <a:gd name="connsiteX4" fmla="*/ 641827 w 773975"/>
              <a:gd name="connsiteY4" fmla="*/ 810138 h 1943051"/>
              <a:gd name="connsiteX5" fmla="*/ 773975 w 773975"/>
              <a:gd name="connsiteY5" fmla="*/ 0 h 1943051"/>
              <a:gd name="connsiteX0" fmla="*/ 11 w 773977"/>
              <a:gd name="connsiteY0" fmla="*/ 1943051 h 1943051"/>
              <a:gd name="connsiteX1" fmla="*/ 54972 w 773977"/>
              <a:gd name="connsiteY1" fmla="*/ 1847838 h 1943051"/>
              <a:gd name="connsiteX2" fmla="*/ 251751 w 773977"/>
              <a:gd name="connsiteY2" fmla="*/ 1834209 h 1943051"/>
              <a:gd name="connsiteX3" fmla="*/ 374985 w 773977"/>
              <a:gd name="connsiteY3" fmla="*/ 1342145 h 1943051"/>
              <a:gd name="connsiteX4" fmla="*/ 641829 w 773977"/>
              <a:gd name="connsiteY4" fmla="*/ 810138 h 1943051"/>
              <a:gd name="connsiteX5" fmla="*/ 773977 w 773977"/>
              <a:gd name="connsiteY5" fmla="*/ 0 h 1943051"/>
              <a:gd name="connsiteX0" fmla="*/ 11 w 773977"/>
              <a:gd name="connsiteY0" fmla="*/ 1943051 h 1943051"/>
              <a:gd name="connsiteX1" fmla="*/ 54972 w 773977"/>
              <a:gd name="connsiteY1" fmla="*/ 1847838 h 1943051"/>
              <a:gd name="connsiteX2" fmla="*/ 251751 w 773977"/>
              <a:gd name="connsiteY2" fmla="*/ 1834209 h 1943051"/>
              <a:gd name="connsiteX3" fmla="*/ 374985 w 773977"/>
              <a:gd name="connsiteY3" fmla="*/ 1342145 h 1943051"/>
              <a:gd name="connsiteX4" fmla="*/ 641829 w 773977"/>
              <a:gd name="connsiteY4" fmla="*/ 810138 h 1943051"/>
              <a:gd name="connsiteX5" fmla="*/ 663929 w 773977"/>
              <a:gd name="connsiteY5" fmla="*/ 437949 h 1943051"/>
              <a:gd name="connsiteX6" fmla="*/ 773977 w 773977"/>
              <a:gd name="connsiteY6" fmla="*/ 0 h 1943051"/>
              <a:gd name="connsiteX0" fmla="*/ 11 w 773977"/>
              <a:gd name="connsiteY0" fmla="*/ 1943051 h 1943051"/>
              <a:gd name="connsiteX1" fmla="*/ 54972 w 773977"/>
              <a:gd name="connsiteY1" fmla="*/ 1847838 h 1943051"/>
              <a:gd name="connsiteX2" fmla="*/ 251751 w 773977"/>
              <a:gd name="connsiteY2" fmla="*/ 1834209 h 1943051"/>
              <a:gd name="connsiteX3" fmla="*/ 374985 w 773977"/>
              <a:gd name="connsiteY3" fmla="*/ 1342145 h 1943051"/>
              <a:gd name="connsiteX4" fmla="*/ 641829 w 773977"/>
              <a:gd name="connsiteY4" fmla="*/ 810138 h 1943051"/>
              <a:gd name="connsiteX5" fmla="*/ 395030 w 773977"/>
              <a:gd name="connsiteY5" fmla="*/ 260546 h 1943051"/>
              <a:gd name="connsiteX6" fmla="*/ 773977 w 773977"/>
              <a:gd name="connsiteY6" fmla="*/ 0 h 1943051"/>
              <a:gd name="connsiteX0" fmla="*/ 11 w 773977"/>
              <a:gd name="connsiteY0" fmla="*/ 1943051 h 1943051"/>
              <a:gd name="connsiteX1" fmla="*/ 54972 w 773977"/>
              <a:gd name="connsiteY1" fmla="*/ 1847838 h 1943051"/>
              <a:gd name="connsiteX2" fmla="*/ 251751 w 773977"/>
              <a:gd name="connsiteY2" fmla="*/ 1834209 h 1943051"/>
              <a:gd name="connsiteX3" fmla="*/ 374985 w 773977"/>
              <a:gd name="connsiteY3" fmla="*/ 1342145 h 1943051"/>
              <a:gd name="connsiteX4" fmla="*/ 641829 w 773977"/>
              <a:gd name="connsiteY4" fmla="*/ 810138 h 1943051"/>
              <a:gd name="connsiteX5" fmla="*/ 357530 w 773977"/>
              <a:gd name="connsiteY5" fmla="*/ 97305 h 1943051"/>
              <a:gd name="connsiteX6" fmla="*/ 773977 w 773977"/>
              <a:gd name="connsiteY6" fmla="*/ 0 h 1943051"/>
              <a:gd name="connsiteX0" fmla="*/ 11 w 773977"/>
              <a:gd name="connsiteY0" fmla="*/ 1943051 h 1943051"/>
              <a:gd name="connsiteX1" fmla="*/ 54972 w 773977"/>
              <a:gd name="connsiteY1" fmla="*/ 1847838 h 1943051"/>
              <a:gd name="connsiteX2" fmla="*/ 251751 w 773977"/>
              <a:gd name="connsiteY2" fmla="*/ 1834209 h 1943051"/>
              <a:gd name="connsiteX3" fmla="*/ 374985 w 773977"/>
              <a:gd name="connsiteY3" fmla="*/ 1342145 h 1943051"/>
              <a:gd name="connsiteX4" fmla="*/ 641829 w 773977"/>
              <a:gd name="connsiteY4" fmla="*/ 810138 h 1943051"/>
              <a:gd name="connsiteX5" fmla="*/ 345653 w 773977"/>
              <a:gd name="connsiteY5" fmla="*/ 148920 h 1943051"/>
              <a:gd name="connsiteX6" fmla="*/ 773977 w 773977"/>
              <a:gd name="connsiteY6" fmla="*/ 0 h 1943051"/>
              <a:gd name="connsiteX0" fmla="*/ 11 w 773977"/>
              <a:gd name="connsiteY0" fmla="*/ 1943051 h 1943051"/>
              <a:gd name="connsiteX1" fmla="*/ 54972 w 773977"/>
              <a:gd name="connsiteY1" fmla="*/ 1847838 h 1943051"/>
              <a:gd name="connsiteX2" fmla="*/ 251751 w 773977"/>
              <a:gd name="connsiteY2" fmla="*/ 1834209 h 1943051"/>
              <a:gd name="connsiteX3" fmla="*/ 374985 w 773977"/>
              <a:gd name="connsiteY3" fmla="*/ 1342145 h 1943051"/>
              <a:gd name="connsiteX4" fmla="*/ 641829 w 773977"/>
              <a:gd name="connsiteY4" fmla="*/ 810138 h 1943051"/>
              <a:gd name="connsiteX5" fmla="*/ 345653 w 773977"/>
              <a:gd name="connsiteY5" fmla="*/ 148920 h 1943051"/>
              <a:gd name="connsiteX6" fmla="*/ 773977 w 773977"/>
              <a:gd name="connsiteY6" fmla="*/ 0 h 1943051"/>
              <a:gd name="connsiteX0" fmla="*/ 11 w 773977"/>
              <a:gd name="connsiteY0" fmla="*/ 1950241 h 1950241"/>
              <a:gd name="connsiteX1" fmla="*/ 54972 w 773977"/>
              <a:gd name="connsiteY1" fmla="*/ 1855028 h 1950241"/>
              <a:gd name="connsiteX2" fmla="*/ 251751 w 773977"/>
              <a:gd name="connsiteY2" fmla="*/ 1841399 h 1950241"/>
              <a:gd name="connsiteX3" fmla="*/ 374985 w 773977"/>
              <a:gd name="connsiteY3" fmla="*/ 1349335 h 1950241"/>
              <a:gd name="connsiteX4" fmla="*/ 641829 w 773977"/>
              <a:gd name="connsiteY4" fmla="*/ 817328 h 1950241"/>
              <a:gd name="connsiteX5" fmla="*/ 345653 w 773977"/>
              <a:gd name="connsiteY5" fmla="*/ 156110 h 1950241"/>
              <a:gd name="connsiteX6" fmla="*/ 773977 w 773977"/>
              <a:gd name="connsiteY6"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271583 w 773977"/>
              <a:gd name="connsiteY3" fmla="*/ 1287347 h 1950241"/>
              <a:gd name="connsiteX4" fmla="*/ 641829 w 773977"/>
              <a:gd name="connsiteY4" fmla="*/ 817328 h 1950241"/>
              <a:gd name="connsiteX5" fmla="*/ 345653 w 773977"/>
              <a:gd name="connsiteY5" fmla="*/ 156110 h 1950241"/>
              <a:gd name="connsiteX6" fmla="*/ 773977 w 773977"/>
              <a:gd name="connsiteY6"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271583 w 773977"/>
              <a:gd name="connsiteY3" fmla="*/ 1287347 h 1950241"/>
              <a:gd name="connsiteX4" fmla="*/ 641829 w 773977"/>
              <a:gd name="connsiteY4" fmla="*/ 817328 h 1950241"/>
              <a:gd name="connsiteX5" fmla="*/ 345653 w 773977"/>
              <a:gd name="connsiteY5" fmla="*/ 156110 h 1950241"/>
              <a:gd name="connsiteX6" fmla="*/ 773977 w 773977"/>
              <a:gd name="connsiteY6"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297823 w 773977"/>
              <a:gd name="connsiteY3" fmla="*/ 1019025 h 1950241"/>
              <a:gd name="connsiteX4" fmla="*/ 641829 w 773977"/>
              <a:gd name="connsiteY4" fmla="*/ 817328 h 1950241"/>
              <a:gd name="connsiteX5" fmla="*/ 345653 w 773977"/>
              <a:gd name="connsiteY5" fmla="*/ 156110 h 1950241"/>
              <a:gd name="connsiteX6" fmla="*/ 773977 w 773977"/>
              <a:gd name="connsiteY6"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438646 w 773977"/>
              <a:gd name="connsiteY3" fmla="*/ 1083699 h 1950241"/>
              <a:gd name="connsiteX4" fmla="*/ 641829 w 773977"/>
              <a:gd name="connsiteY4" fmla="*/ 817328 h 1950241"/>
              <a:gd name="connsiteX5" fmla="*/ 345653 w 773977"/>
              <a:gd name="connsiteY5" fmla="*/ 156110 h 1950241"/>
              <a:gd name="connsiteX6" fmla="*/ 773977 w 773977"/>
              <a:gd name="connsiteY6"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375336 w 773977"/>
              <a:gd name="connsiteY3" fmla="*/ 1311379 h 1950241"/>
              <a:gd name="connsiteX4" fmla="*/ 438646 w 773977"/>
              <a:gd name="connsiteY4" fmla="*/ 1083699 h 1950241"/>
              <a:gd name="connsiteX5" fmla="*/ 641829 w 773977"/>
              <a:gd name="connsiteY5" fmla="*/ 817328 h 1950241"/>
              <a:gd name="connsiteX6" fmla="*/ 345653 w 773977"/>
              <a:gd name="connsiteY6" fmla="*/ 156110 h 1950241"/>
              <a:gd name="connsiteX7" fmla="*/ 773977 w 773977"/>
              <a:gd name="connsiteY7"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274862 w 773977"/>
              <a:gd name="connsiteY3" fmla="*/ 1257602 h 1950241"/>
              <a:gd name="connsiteX4" fmla="*/ 438646 w 773977"/>
              <a:gd name="connsiteY4" fmla="*/ 1083699 h 1950241"/>
              <a:gd name="connsiteX5" fmla="*/ 641829 w 773977"/>
              <a:gd name="connsiteY5" fmla="*/ 817328 h 1950241"/>
              <a:gd name="connsiteX6" fmla="*/ 345653 w 773977"/>
              <a:gd name="connsiteY6" fmla="*/ 156110 h 1950241"/>
              <a:gd name="connsiteX7" fmla="*/ 773977 w 773977"/>
              <a:gd name="connsiteY7"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274862 w 773977"/>
              <a:gd name="connsiteY3" fmla="*/ 1257602 h 1950241"/>
              <a:gd name="connsiteX4" fmla="*/ 480762 w 773977"/>
              <a:gd name="connsiteY4" fmla="*/ 1143124 h 1950241"/>
              <a:gd name="connsiteX5" fmla="*/ 641829 w 773977"/>
              <a:gd name="connsiteY5" fmla="*/ 817328 h 1950241"/>
              <a:gd name="connsiteX6" fmla="*/ 345653 w 773977"/>
              <a:gd name="connsiteY6" fmla="*/ 156110 h 1950241"/>
              <a:gd name="connsiteX7" fmla="*/ 773977 w 773977"/>
              <a:gd name="connsiteY7"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274862 w 773977"/>
              <a:gd name="connsiteY3" fmla="*/ 1257602 h 1950241"/>
              <a:gd name="connsiteX4" fmla="*/ 577315 w 773977"/>
              <a:gd name="connsiteY4" fmla="*/ 1180879 h 1950241"/>
              <a:gd name="connsiteX5" fmla="*/ 641829 w 773977"/>
              <a:gd name="connsiteY5" fmla="*/ 817328 h 1950241"/>
              <a:gd name="connsiteX6" fmla="*/ 345653 w 773977"/>
              <a:gd name="connsiteY6" fmla="*/ 156110 h 1950241"/>
              <a:gd name="connsiteX7" fmla="*/ 773977 w 773977"/>
              <a:gd name="connsiteY7"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274862 w 773977"/>
              <a:gd name="connsiteY3" fmla="*/ 1257602 h 1950241"/>
              <a:gd name="connsiteX4" fmla="*/ 577315 w 773977"/>
              <a:gd name="connsiteY4" fmla="*/ 1180879 h 1950241"/>
              <a:gd name="connsiteX5" fmla="*/ 641829 w 773977"/>
              <a:gd name="connsiteY5" fmla="*/ 817328 h 1950241"/>
              <a:gd name="connsiteX6" fmla="*/ 345653 w 773977"/>
              <a:gd name="connsiteY6" fmla="*/ 156110 h 1950241"/>
              <a:gd name="connsiteX7" fmla="*/ 773977 w 773977"/>
              <a:gd name="connsiteY7"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503452 w 773977"/>
              <a:gd name="connsiteY3" fmla="*/ 1335397 h 1950241"/>
              <a:gd name="connsiteX4" fmla="*/ 577315 w 773977"/>
              <a:gd name="connsiteY4" fmla="*/ 1180879 h 1950241"/>
              <a:gd name="connsiteX5" fmla="*/ 641829 w 773977"/>
              <a:gd name="connsiteY5" fmla="*/ 817328 h 1950241"/>
              <a:gd name="connsiteX6" fmla="*/ 345653 w 773977"/>
              <a:gd name="connsiteY6" fmla="*/ 156110 h 1950241"/>
              <a:gd name="connsiteX7" fmla="*/ 773977 w 773977"/>
              <a:gd name="connsiteY7"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381580 w 773977"/>
              <a:gd name="connsiteY3" fmla="*/ 1449553 h 1950241"/>
              <a:gd name="connsiteX4" fmla="*/ 577315 w 773977"/>
              <a:gd name="connsiteY4" fmla="*/ 1180879 h 1950241"/>
              <a:gd name="connsiteX5" fmla="*/ 641829 w 773977"/>
              <a:gd name="connsiteY5" fmla="*/ 817328 h 1950241"/>
              <a:gd name="connsiteX6" fmla="*/ 345653 w 773977"/>
              <a:gd name="connsiteY6" fmla="*/ 156110 h 1950241"/>
              <a:gd name="connsiteX7" fmla="*/ 773977 w 773977"/>
              <a:gd name="connsiteY7"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381580 w 773977"/>
              <a:gd name="connsiteY3" fmla="*/ 1449553 h 1950241"/>
              <a:gd name="connsiteX4" fmla="*/ 370509 w 773977"/>
              <a:gd name="connsiteY4" fmla="*/ 1056902 h 1950241"/>
              <a:gd name="connsiteX5" fmla="*/ 641829 w 773977"/>
              <a:gd name="connsiteY5" fmla="*/ 817328 h 1950241"/>
              <a:gd name="connsiteX6" fmla="*/ 345653 w 773977"/>
              <a:gd name="connsiteY6" fmla="*/ 156110 h 1950241"/>
              <a:gd name="connsiteX7" fmla="*/ 773977 w 773977"/>
              <a:gd name="connsiteY7" fmla="*/ 7190 h 1950241"/>
              <a:gd name="connsiteX0" fmla="*/ 11 w 773977"/>
              <a:gd name="connsiteY0" fmla="*/ 1950241 h 1950241"/>
              <a:gd name="connsiteX1" fmla="*/ 54972 w 773977"/>
              <a:gd name="connsiteY1" fmla="*/ 1855028 h 1950241"/>
              <a:gd name="connsiteX2" fmla="*/ 251751 w 773977"/>
              <a:gd name="connsiteY2" fmla="*/ 1841399 h 1950241"/>
              <a:gd name="connsiteX3" fmla="*/ 381580 w 773977"/>
              <a:gd name="connsiteY3" fmla="*/ 1449553 h 1950241"/>
              <a:gd name="connsiteX4" fmla="*/ 370509 w 773977"/>
              <a:gd name="connsiteY4" fmla="*/ 1056902 h 1950241"/>
              <a:gd name="connsiteX5" fmla="*/ 309013 w 773977"/>
              <a:gd name="connsiteY5" fmla="*/ 621608 h 1950241"/>
              <a:gd name="connsiteX6" fmla="*/ 345653 w 773977"/>
              <a:gd name="connsiteY6" fmla="*/ 156110 h 1950241"/>
              <a:gd name="connsiteX7" fmla="*/ 773977 w 773977"/>
              <a:gd name="connsiteY7" fmla="*/ 7190 h 1950241"/>
              <a:gd name="connsiteX0" fmla="*/ 11 w 773977"/>
              <a:gd name="connsiteY0" fmla="*/ 1943051 h 1943051"/>
              <a:gd name="connsiteX1" fmla="*/ 54972 w 773977"/>
              <a:gd name="connsiteY1" fmla="*/ 1847838 h 1943051"/>
              <a:gd name="connsiteX2" fmla="*/ 251751 w 773977"/>
              <a:gd name="connsiteY2" fmla="*/ 1834209 h 1943051"/>
              <a:gd name="connsiteX3" fmla="*/ 381580 w 773977"/>
              <a:gd name="connsiteY3" fmla="*/ 1442363 h 1943051"/>
              <a:gd name="connsiteX4" fmla="*/ 370509 w 773977"/>
              <a:gd name="connsiteY4" fmla="*/ 1049712 h 1943051"/>
              <a:gd name="connsiteX5" fmla="*/ 309013 w 773977"/>
              <a:gd name="connsiteY5" fmla="*/ 614418 h 1943051"/>
              <a:gd name="connsiteX6" fmla="*/ 659491 w 773977"/>
              <a:gd name="connsiteY6" fmla="*/ 462378 h 1943051"/>
              <a:gd name="connsiteX7" fmla="*/ 773977 w 773977"/>
              <a:gd name="connsiteY7" fmla="*/ 0 h 1943051"/>
              <a:gd name="connsiteX0" fmla="*/ 11 w 773977"/>
              <a:gd name="connsiteY0" fmla="*/ 1943051 h 1943051"/>
              <a:gd name="connsiteX1" fmla="*/ 54972 w 773977"/>
              <a:gd name="connsiteY1" fmla="*/ 1847838 h 1943051"/>
              <a:gd name="connsiteX2" fmla="*/ 251751 w 773977"/>
              <a:gd name="connsiteY2" fmla="*/ 1834209 h 1943051"/>
              <a:gd name="connsiteX3" fmla="*/ 381580 w 773977"/>
              <a:gd name="connsiteY3" fmla="*/ 1442363 h 1943051"/>
              <a:gd name="connsiteX4" fmla="*/ 370509 w 773977"/>
              <a:gd name="connsiteY4" fmla="*/ 1049712 h 1943051"/>
              <a:gd name="connsiteX5" fmla="*/ 379546 w 773977"/>
              <a:gd name="connsiteY5" fmla="*/ 684803 h 1943051"/>
              <a:gd name="connsiteX6" fmla="*/ 659491 w 773977"/>
              <a:gd name="connsiteY6" fmla="*/ 462378 h 1943051"/>
              <a:gd name="connsiteX7" fmla="*/ 773977 w 773977"/>
              <a:gd name="connsiteY7" fmla="*/ 0 h 194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977" h="1943051">
                <a:moveTo>
                  <a:pt x="11" y="1943051"/>
                </a:moveTo>
                <a:cubicBezTo>
                  <a:pt x="-562" y="1942909"/>
                  <a:pt x="19975" y="1846016"/>
                  <a:pt x="54972" y="1847838"/>
                </a:cubicBezTo>
                <a:cubicBezTo>
                  <a:pt x="89969" y="1849660"/>
                  <a:pt x="198357" y="1924817"/>
                  <a:pt x="251751" y="1834209"/>
                </a:cubicBezTo>
                <a:cubicBezTo>
                  <a:pt x="305145" y="1743601"/>
                  <a:pt x="361787" y="1573112"/>
                  <a:pt x="381580" y="1442363"/>
                </a:cubicBezTo>
                <a:cubicBezTo>
                  <a:pt x="401373" y="1311614"/>
                  <a:pt x="326094" y="1132054"/>
                  <a:pt x="370509" y="1049712"/>
                </a:cubicBezTo>
                <a:cubicBezTo>
                  <a:pt x="463907" y="847633"/>
                  <a:pt x="331789" y="962339"/>
                  <a:pt x="379546" y="684803"/>
                </a:cubicBezTo>
                <a:cubicBezTo>
                  <a:pt x="427703" y="534104"/>
                  <a:pt x="598736" y="859755"/>
                  <a:pt x="659491" y="462378"/>
                </a:cubicBezTo>
                <a:cubicBezTo>
                  <a:pt x="764459" y="175558"/>
                  <a:pt x="755636" y="72992"/>
                  <a:pt x="773977" y="0"/>
                </a:cubicBezTo>
              </a:path>
            </a:pathLst>
          </a:custGeom>
          <a:noFill/>
          <a:ln w="63500" cap="rnd">
            <a:solidFill>
              <a:srgbClr val="2E8232"/>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92" name="Groupe 301"/>
          <p:cNvGrpSpPr/>
          <p:nvPr/>
        </p:nvGrpSpPr>
        <p:grpSpPr>
          <a:xfrm>
            <a:off x="5103891" y="3110124"/>
            <a:ext cx="180000" cy="313138"/>
            <a:chOff x="4635182" y="2214511"/>
            <a:chExt cx="180000" cy="313138"/>
          </a:xfrm>
        </p:grpSpPr>
        <p:sp>
          <p:nvSpPr>
            <p:cNvPr id="303" name="Ellipse 302"/>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04" name="Rectangle 303"/>
            <p:cNvSpPr/>
            <p:nvPr/>
          </p:nvSpPr>
          <p:spPr>
            <a:xfrm>
              <a:off x="4664738" y="2219872"/>
              <a:ext cx="141065" cy="307777"/>
            </a:xfrm>
            <a:prstGeom prst="rect">
              <a:avLst/>
            </a:prstGeom>
          </p:spPr>
          <p:txBody>
            <a:bodyPr wrap="none" lIns="0" tIns="0" rIns="0" bIns="0">
              <a:spAutoFit/>
            </a:bodyPr>
            <a:lstStyle/>
            <a:p>
              <a:pPr algn="ctr"/>
              <a:r>
                <a:rPr lang="fr-FR" sz="1000" b="1" dirty="0" smtClean="0"/>
                <a:t>K</a:t>
              </a:r>
            </a:p>
            <a:p>
              <a:pPr algn="ctr"/>
              <a:r>
                <a:rPr lang="fr-FR" sz="1000" b="1" dirty="0" smtClean="0"/>
                <a:t>56</a:t>
              </a:r>
              <a:endParaRPr lang="fr-FR" sz="1000" b="1" dirty="0"/>
            </a:p>
          </p:txBody>
        </p:sp>
      </p:grpSp>
      <p:grpSp>
        <p:nvGrpSpPr>
          <p:cNvPr id="93" name="Groupe 304"/>
          <p:cNvGrpSpPr/>
          <p:nvPr/>
        </p:nvGrpSpPr>
        <p:grpSpPr>
          <a:xfrm>
            <a:off x="4743956" y="3454123"/>
            <a:ext cx="278731" cy="187001"/>
            <a:chOff x="4635182" y="2214511"/>
            <a:chExt cx="278731" cy="187001"/>
          </a:xfrm>
        </p:grpSpPr>
        <p:sp>
          <p:nvSpPr>
            <p:cNvPr id="306" name="Ellipse 305"/>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07" name="Rectangle 306"/>
            <p:cNvSpPr/>
            <p:nvPr/>
          </p:nvSpPr>
          <p:spPr>
            <a:xfrm>
              <a:off x="4679874" y="2247624"/>
              <a:ext cx="234039" cy="153888"/>
            </a:xfrm>
            <a:prstGeom prst="rect">
              <a:avLst/>
            </a:prstGeom>
          </p:spPr>
          <p:txBody>
            <a:bodyPr wrap="none" lIns="0" tIns="0" rIns="0" bIns="0">
              <a:spAutoFit/>
            </a:bodyPr>
            <a:lstStyle/>
            <a:p>
              <a:pPr algn="ctr"/>
              <a:r>
                <a:rPr lang="fr-FR" sz="1000" b="1" dirty="0" smtClean="0"/>
                <a:t>K79</a:t>
              </a:r>
              <a:endParaRPr lang="fr-FR" sz="1000" b="1" dirty="0"/>
            </a:p>
          </p:txBody>
        </p:sp>
      </p:grpSp>
      <p:sp>
        <p:nvSpPr>
          <p:cNvPr id="308" name="Rectangle 307"/>
          <p:cNvSpPr/>
          <p:nvPr/>
        </p:nvSpPr>
        <p:spPr>
          <a:xfrm>
            <a:off x="4672272" y="3697743"/>
            <a:ext cx="304572" cy="153888"/>
          </a:xfrm>
          <a:prstGeom prst="rect">
            <a:avLst/>
          </a:prstGeom>
        </p:spPr>
        <p:txBody>
          <a:bodyPr wrap="none" lIns="0" tIns="0" rIns="0" bIns="0">
            <a:spAutoFit/>
          </a:bodyPr>
          <a:lstStyle/>
          <a:p>
            <a:pPr algn="ctr"/>
            <a:r>
              <a:rPr lang="fr-FR" sz="1000" b="1" dirty="0" smtClean="0"/>
              <a:t>K122</a:t>
            </a:r>
            <a:endParaRPr lang="fr-FR" sz="1000" b="1" dirty="0"/>
          </a:p>
        </p:txBody>
      </p:sp>
      <p:grpSp>
        <p:nvGrpSpPr>
          <p:cNvPr id="94" name="Groupe 308"/>
          <p:cNvGrpSpPr/>
          <p:nvPr/>
        </p:nvGrpSpPr>
        <p:grpSpPr>
          <a:xfrm>
            <a:off x="8206206" y="2545187"/>
            <a:ext cx="180084" cy="316313"/>
            <a:chOff x="4635182" y="2214511"/>
            <a:chExt cx="180084" cy="316313"/>
          </a:xfrm>
        </p:grpSpPr>
        <p:sp>
          <p:nvSpPr>
            <p:cNvPr id="310" name="Ellipse 309"/>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11" name="Rectangle 310"/>
            <p:cNvSpPr/>
            <p:nvPr/>
          </p:nvSpPr>
          <p:spPr>
            <a:xfrm>
              <a:off x="4687026" y="2223047"/>
              <a:ext cx="128240" cy="307777"/>
            </a:xfrm>
            <a:prstGeom prst="rect">
              <a:avLst/>
            </a:prstGeom>
          </p:spPr>
          <p:txBody>
            <a:bodyPr wrap="none" lIns="0" tIns="0" rIns="0" bIns="0">
              <a:spAutoFit/>
            </a:bodyPr>
            <a:lstStyle/>
            <a:p>
              <a:pPr algn="ctr"/>
              <a:r>
                <a:rPr lang="fr-FR" sz="1000" b="1" dirty="0" smtClean="0"/>
                <a:t>K </a:t>
              </a:r>
            </a:p>
            <a:p>
              <a:pPr algn="ctr"/>
              <a:r>
                <a:rPr lang="fr-FR" sz="1000" b="1" dirty="0" smtClean="0"/>
                <a:t>4</a:t>
              </a:r>
              <a:endParaRPr lang="fr-FR" sz="1000" b="1" dirty="0"/>
            </a:p>
          </p:txBody>
        </p:sp>
      </p:grpSp>
      <p:grpSp>
        <p:nvGrpSpPr>
          <p:cNvPr id="95" name="Groupe 311"/>
          <p:cNvGrpSpPr/>
          <p:nvPr/>
        </p:nvGrpSpPr>
        <p:grpSpPr>
          <a:xfrm>
            <a:off x="7741691" y="2590120"/>
            <a:ext cx="180000" cy="313138"/>
            <a:chOff x="4635182" y="2214511"/>
            <a:chExt cx="180000" cy="313138"/>
          </a:xfrm>
        </p:grpSpPr>
        <p:sp>
          <p:nvSpPr>
            <p:cNvPr id="313" name="Ellipse 312"/>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14" name="Rectangle 313"/>
            <p:cNvSpPr/>
            <p:nvPr/>
          </p:nvSpPr>
          <p:spPr>
            <a:xfrm>
              <a:off x="4664738" y="2219872"/>
              <a:ext cx="141064" cy="307777"/>
            </a:xfrm>
            <a:prstGeom prst="rect">
              <a:avLst/>
            </a:prstGeom>
          </p:spPr>
          <p:txBody>
            <a:bodyPr wrap="none" lIns="0" tIns="0" rIns="0" bIns="0">
              <a:spAutoFit/>
            </a:bodyPr>
            <a:lstStyle/>
            <a:p>
              <a:pPr algn="ctr"/>
              <a:r>
                <a:rPr lang="fr-FR" sz="1000" b="1" dirty="0" smtClean="0"/>
                <a:t>S</a:t>
              </a:r>
            </a:p>
            <a:p>
              <a:pPr algn="ctr"/>
              <a:r>
                <a:rPr lang="fr-FR" sz="1000" b="1" dirty="0" smtClean="0"/>
                <a:t>10</a:t>
              </a:r>
              <a:endParaRPr lang="fr-FR" sz="1000" b="1" dirty="0"/>
            </a:p>
          </p:txBody>
        </p:sp>
      </p:grpSp>
      <p:grpSp>
        <p:nvGrpSpPr>
          <p:cNvPr id="96" name="Groupe 314"/>
          <p:cNvGrpSpPr/>
          <p:nvPr/>
        </p:nvGrpSpPr>
        <p:grpSpPr>
          <a:xfrm>
            <a:off x="7415123" y="2661070"/>
            <a:ext cx="180000" cy="313138"/>
            <a:chOff x="4635182" y="2214511"/>
            <a:chExt cx="180000" cy="313138"/>
          </a:xfrm>
        </p:grpSpPr>
        <p:sp>
          <p:nvSpPr>
            <p:cNvPr id="316" name="Ellipse 315"/>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17" name="Rectangle 316"/>
            <p:cNvSpPr/>
            <p:nvPr/>
          </p:nvSpPr>
          <p:spPr>
            <a:xfrm>
              <a:off x="4664738" y="2219872"/>
              <a:ext cx="141064" cy="307777"/>
            </a:xfrm>
            <a:prstGeom prst="rect">
              <a:avLst/>
            </a:prstGeom>
          </p:spPr>
          <p:txBody>
            <a:bodyPr wrap="none" lIns="0" tIns="0" rIns="0" bIns="0">
              <a:spAutoFit/>
            </a:bodyPr>
            <a:lstStyle/>
            <a:p>
              <a:pPr algn="ctr"/>
              <a:r>
                <a:rPr lang="fr-FR" sz="1000" b="1" dirty="0"/>
                <a:t>K</a:t>
              </a:r>
              <a:endParaRPr lang="fr-FR" sz="1000" b="1" dirty="0" smtClean="0"/>
            </a:p>
            <a:p>
              <a:pPr algn="ctr"/>
              <a:r>
                <a:rPr lang="fr-FR" sz="1000" b="1" dirty="0" smtClean="0"/>
                <a:t>14</a:t>
              </a:r>
              <a:endParaRPr lang="fr-FR" sz="1000" b="1" dirty="0"/>
            </a:p>
          </p:txBody>
        </p:sp>
      </p:grpSp>
      <p:sp>
        <p:nvSpPr>
          <p:cNvPr id="318" name="Ellipse 317"/>
          <p:cNvSpPr/>
          <p:nvPr/>
        </p:nvSpPr>
        <p:spPr>
          <a:xfrm rot="6424840" flipV="1">
            <a:off x="7726957" y="2507501"/>
            <a:ext cx="108000" cy="108000"/>
          </a:xfrm>
          <a:prstGeom prst="ellipse">
            <a:avLst/>
          </a:prstGeom>
          <a:gradFill flip="none" rotWithShape="1">
            <a:gsLst>
              <a:gs pos="0">
                <a:srgbClr val="FFF200"/>
              </a:gs>
              <a:gs pos="66000">
                <a:srgbClr val="FF7A00"/>
              </a:gs>
              <a:gs pos="100000">
                <a:srgbClr val="FF0300"/>
              </a:gs>
              <a:gs pos="100000">
                <a:srgbClr val="4D0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23" name="Ellipse 322"/>
          <p:cNvSpPr/>
          <p:nvPr/>
        </p:nvSpPr>
        <p:spPr>
          <a:xfrm rot="6424840" flipV="1">
            <a:off x="7451123" y="2588670"/>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97" name="Groupe 323"/>
          <p:cNvGrpSpPr/>
          <p:nvPr/>
        </p:nvGrpSpPr>
        <p:grpSpPr>
          <a:xfrm>
            <a:off x="7151143" y="2786455"/>
            <a:ext cx="211596" cy="313138"/>
            <a:chOff x="4629473" y="2214511"/>
            <a:chExt cx="211596" cy="313138"/>
          </a:xfrm>
        </p:grpSpPr>
        <p:sp>
          <p:nvSpPr>
            <p:cNvPr id="325" name="Ellipse 324"/>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26" name="Rectangle 325"/>
            <p:cNvSpPr/>
            <p:nvPr/>
          </p:nvSpPr>
          <p:spPr>
            <a:xfrm>
              <a:off x="4629473" y="2219872"/>
              <a:ext cx="211596" cy="307777"/>
            </a:xfrm>
            <a:prstGeom prst="rect">
              <a:avLst/>
            </a:prstGeom>
          </p:spPr>
          <p:txBody>
            <a:bodyPr wrap="none" lIns="0" tIns="0" rIns="0" bIns="0">
              <a:spAutoFit/>
            </a:bodyPr>
            <a:lstStyle/>
            <a:p>
              <a:pPr algn="ctr"/>
              <a:r>
                <a:rPr lang="fr-FR" sz="1000" b="1" dirty="0" smtClean="0"/>
                <a:t>R</a:t>
              </a:r>
            </a:p>
            <a:p>
              <a:pPr algn="ctr"/>
              <a:r>
                <a:rPr lang="fr-FR" sz="1000" b="1" dirty="0" smtClean="0"/>
                <a:t>  17</a:t>
              </a:r>
              <a:endParaRPr lang="fr-FR" sz="1000" b="1" dirty="0"/>
            </a:p>
          </p:txBody>
        </p:sp>
      </p:grpSp>
      <p:grpSp>
        <p:nvGrpSpPr>
          <p:cNvPr id="100" name="Groupe 326"/>
          <p:cNvGrpSpPr/>
          <p:nvPr/>
        </p:nvGrpSpPr>
        <p:grpSpPr>
          <a:xfrm rot="18585574">
            <a:off x="7197140" y="2660147"/>
            <a:ext cx="191820" cy="130860"/>
            <a:chOff x="2644519" y="4079656"/>
            <a:chExt cx="191820" cy="130860"/>
          </a:xfrm>
        </p:grpSpPr>
        <p:sp>
          <p:nvSpPr>
            <p:cNvPr id="328" name="Ellipse 327"/>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29" name="Ellipse 328"/>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103" name="Groupe 329"/>
          <p:cNvGrpSpPr/>
          <p:nvPr/>
        </p:nvGrpSpPr>
        <p:grpSpPr>
          <a:xfrm>
            <a:off x="7892175" y="2579581"/>
            <a:ext cx="180000" cy="313138"/>
            <a:chOff x="4635182" y="2214511"/>
            <a:chExt cx="180000" cy="313138"/>
          </a:xfrm>
        </p:grpSpPr>
        <p:sp>
          <p:nvSpPr>
            <p:cNvPr id="331" name="Ellipse 330"/>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32" name="Rectangle 331"/>
            <p:cNvSpPr/>
            <p:nvPr/>
          </p:nvSpPr>
          <p:spPr>
            <a:xfrm>
              <a:off x="4688783" y="2219872"/>
              <a:ext cx="92974" cy="307777"/>
            </a:xfrm>
            <a:prstGeom prst="rect">
              <a:avLst/>
            </a:prstGeom>
          </p:spPr>
          <p:txBody>
            <a:bodyPr wrap="none" lIns="0" tIns="0" rIns="0" bIns="0">
              <a:spAutoFit/>
            </a:bodyPr>
            <a:lstStyle/>
            <a:p>
              <a:pPr algn="ctr"/>
              <a:r>
                <a:rPr lang="fr-FR" sz="1000" b="1" dirty="0" smtClean="0"/>
                <a:t>K</a:t>
              </a:r>
            </a:p>
            <a:p>
              <a:pPr algn="ctr"/>
              <a:r>
                <a:rPr lang="fr-FR" sz="1000" b="1" dirty="0"/>
                <a:t>9</a:t>
              </a:r>
            </a:p>
          </p:txBody>
        </p:sp>
      </p:grpSp>
      <p:sp>
        <p:nvSpPr>
          <p:cNvPr id="333" name="Ellipse 332"/>
          <p:cNvSpPr/>
          <p:nvPr/>
        </p:nvSpPr>
        <p:spPr>
          <a:xfrm rot="6424840" flipV="1">
            <a:off x="7943238" y="2381409"/>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34" name="Ellipse 333"/>
          <p:cNvSpPr/>
          <p:nvPr/>
        </p:nvSpPr>
        <p:spPr>
          <a:xfrm rot="6424840" flipV="1">
            <a:off x="7935947" y="2478807"/>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106" name="Groupe 334"/>
          <p:cNvGrpSpPr/>
          <p:nvPr/>
        </p:nvGrpSpPr>
        <p:grpSpPr>
          <a:xfrm>
            <a:off x="6130549" y="3151706"/>
            <a:ext cx="180000" cy="313138"/>
            <a:chOff x="4635182" y="2214511"/>
            <a:chExt cx="180000" cy="313138"/>
          </a:xfrm>
        </p:grpSpPr>
        <p:sp>
          <p:nvSpPr>
            <p:cNvPr id="336" name="Ellipse 335"/>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37" name="Rectangle 336"/>
            <p:cNvSpPr/>
            <p:nvPr/>
          </p:nvSpPr>
          <p:spPr>
            <a:xfrm>
              <a:off x="4664738" y="2219872"/>
              <a:ext cx="141065" cy="307777"/>
            </a:xfrm>
            <a:prstGeom prst="rect">
              <a:avLst/>
            </a:prstGeom>
          </p:spPr>
          <p:txBody>
            <a:bodyPr wrap="none" lIns="0" tIns="0" rIns="0" bIns="0">
              <a:spAutoFit/>
            </a:bodyPr>
            <a:lstStyle/>
            <a:p>
              <a:pPr algn="ctr"/>
              <a:r>
                <a:rPr lang="fr-FR" sz="1000" b="1" dirty="0" smtClean="0"/>
                <a:t>K</a:t>
              </a:r>
            </a:p>
            <a:p>
              <a:pPr algn="ctr"/>
              <a:r>
                <a:rPr lang="fr-FR" sz="1000" b="1" dirty="0" smtClean="0"/>
                <a:t>36</a:t>
              </a:r>
              <a:endParaRPr lang="fr-FR" sz="1000" b="1" dirty="0"/>
            </a:p>
          </p:txBody>
        </p:sp>
      </p:grpSp>
      <p:sp>
        <p:nvSpPr>
          <p:cNvPr id="339" name="Ellipse 338"/>
          <p:cNvSpPr/>
          <p:nvPr/>
        </p:nvSpPr>
        <p:spPr>
          <a:xfrm rot="6424840" flipV="1">
            <a:off x="5834174" y="3062203"/>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109" name="Groupe 340"/>
          <p:cNvGrpSpPr/>
          <p:nvPr/>
        </p:nvGrpSpPr>
        <p:grpSpPr>
          <a:xfrm rot="18585574">
            <a:off x="6138145" y="2929639"/>
            <a:ext cx="222382" cy="214745"/>
            <a:chOff x="2644519" y="3995771"/>
            <a:chExt cx="222382" cy="214745"/>
          </a:xfrm>
        </p:grpSpPr>
        <p:sp>
          <p:nvSpPr>
            <p:cNvPr id="342" name="Ellipse 341"/>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43" name="Ellipse 342"/>
            <p:cNvSpPr/>
            <p:nvPr/>
          </p:nvSpPr>
          <p:spPr>
            <a:xfrm rot="6424840" flipV="1">
              <a:off x="2705711" y="4045049"/>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44" name="Ellipse 343"/>
            <p:cNvSpPr/>
            <p:nvPr/>
          </p:nvSpPr>
          <p:spPr>
            <a:xfrm rot="6424840" flipV="1">
              <a:off x="2758901" y="3995771"/>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sp>
        <p:nvSpPr>
          <p:cNvPr id="345" name="Ellipse 344"/>
          <p:cNvSpPr/>
          <p:nvPr/>
        </p:nvSpPr>
        <p:spPr>
          <a:xfrm rot="6424840" flipV="1">
            <a:off x="5833425" y="3061413"/>
            <a:ext cx="180000" cy="180000"/>
          </a:xfrm>
          <a:prstGeom prst="ellipse">
            <a:avLst/>
          </a:prstGeom>
          <a:gradFill flip="none" rotWithShape="1">
            <a:gsLst>
              <a:gs pos="0">
                <a:schemeClr val="tx1">
                  <a:lumMod val="50000"/>
                  <a:lumOff val="50000"/>
                </a:schemeClr>
              </a:gs>
              <a:gs pos="100000">
                <a:schemeClr val="tx1">
                  <a:lumMod val="85000"/>
                  <a:lumOff val="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46" name="Ellipse 345"/>
          <p:cNvSpPr/>
          <p:nvPr/>
        </p:nvSpPr>
        <p:spPr>
          <a:xfrm rot="6424840" flipV="1">
            <a:off x="6098844" y="3077203"/>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110" name="Groupe 346"/>
          <p:cNvGrpSpPr/>
          <p:nvPr/>
        </p:nvGrpSpPr>
        <p:grpSpPr>
          <a:xfrm>
            <a:off x="6812376" y="3202960"/>
            <a:ext cx="180000" cy="313138"/>
            <a:chOff x="4635182" y="2214511"/>
            <a:chExt cx="180000" cy="313138"/>
          </a:xfrm>
        </p:grpSpPr>
        <p:sp>
          <p:nvSpPr>
            <p:cNvPr id="348" name="Ellipse 347"/>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49" name="Rectangle 348"/>
            <p:cNvSpPr/>
            <p:nvPr/>
          </p:nvSpPr>
          <p:spPr>
            <a:xfrm>
              <a:off x="4664738" y="2219872"/>
              <a:ext cx="141064" cy="307777"/>
            </a:xfrm>
            <a:prstGeom prst="rect">
              <a:avLst/>
            </a:prstGeom>
          </p:spPr>
          <p:txBody>
            <a:bodyPr wrap="none" lIns="0" tIns="0" rIns="0" bIns="0">
              <a:spAutoFit/>
            </a:bodyPr>
            <a:lstStyle/>
            <a:p>
              <a:pPr algn="ctr"/>
              <a:r>
                <a:rPr lang="fr-FR" sz="1000" b="1" dirty="0" smtClean="0"/>
                <a:t>R</a:t>
              </a:r>
            </a:p>
            <a:p>
              <a:pPr algn="ctr"/>
              <a:r>
                <a:rPr lang="fr-FR" sz="1000" b="1" dirty="0" smtClean="0"/>
                <a:t>26</a:t>
              </a:r>
              <a:endParaRPr lang="fr-FR" sz="1000" b="1" dirty="0"/>
            </a:p>
          </p:txBody>
        </p:sp>
      </p:grpSp>
      <p:grpSp>
        <p:nvGrpSpPr>
          <p:cNvPr id="111" name="Groupe 349"/>
          <p:cNvGrpSpPr/>
          <p:nvPr/>
        </p:nvGrpSpPr>
        <p:grpSpPr>
          <a:xfrm rot="18585574">
            <a:off x="6783011" y="3081684"/>
            <a:ext cx="191820" cy="130860"/>
            <a:chOff x="2644519" y="4079656"/>
            <a:chExt cx="191820" cy="130860"/>
          </a:xfrm>
        </p:grpSpPr>
        <p:sp>
          <p:nvSpPr>
            <p:cNvPr id="351" name="Ellipse 350"/>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52" name="Ellipse 351"/>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112" name="Groupe 352"/>
          <p:cNvGrpSpPr/>
          <p:nvPr/>
        </p:nvGrpSpPr>
        <p:grpSpPr>
          <a:xfrm>
            <a:off x="6637547" y="3187346"/>
            <a:ext cx="180000" cy="313138"/>
            <a:chOff x="4635182" y="2214511"/>
            <a:chExt cx="180000" cy="313138"/>
          </a:xfrm>
        </p:grpSpPr>
        <p:sp>
          <p:nvSpPr>
            <p:cNvPr id="354" name="Ellipse 353"/>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55" name="Rectangle 354"/>
            <p:cNvSpPr/>
            <p:nvPr/>
          </p:nvSpPr>
          <p:spPr>
            <a:xfrm>
              <a:off x="4664738" y="2219872"/>
              <a:ext cx="141065" cy="307777"/>
            </a:xfrm>
            <a:prstGeom prst="rect">
              <a:avLst/>
            </a:prstGeom>
          </p:spPr>
          <p:txBody>
            <a:bodyPr wrap="none" lIns="0" tIns="0" rIns="0" bIns="0">
              <a:spAutoFit/>
            </a:bodyPr>
            <a:lstStyle/>
            <a:p>
              <a:pPr algn="ctr"/>
              <a:r>
                <a:rPr lang="fr-FR" sz="1000" b="1" dirty="0" smtClean="0"/>
                <a:t>K</a:t>
              </a:r>
            </a:p>
            <a:p>
              <a:pPr algn="ctr"/>
              <a:r>
                <a:rPr lang="fr-FR" sz="1000" b="1" dirty="0" smtClean="0"/>
                <a:t>27</a:t>
              </a:r>
              <a:endParaRPr lang="fr-FR" sz="1000" b="1" dirty="0"/>
            </a:p>
          </p:txBody>
        </p:sp>
      </p:grpSp>
      <p:sp>
        <p:nvSpPr>
          <p:cNvPr id="356" name="Ellipse 355"/>
          <p:cNvSpPr/>
          <p:nvPr/>
        </p:nvSpPr>
        <p:spPr>
          <a:xfrm rot="3410414" flipV="1">
            <a:off x="6659818" y="3109391"/>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57" name="Ellipse 356"/>
          <p:cNvSpPr/>
          <p:nvPr/>
        </p:nvSpPr>
        <p:spPr>
          <a:xfrm rot="6424840" flipV="1">
            <a:off x="6566418" y="3146013"/>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113" name="Groupe 357"/>
          <p:cNvGrpSpPr/>
          <p:nvPr/>
        </p:nvGrpSpPr>
        <p:grpSpPr>
          <a:xfrm>
            <a:off x="7091142" y="3108018"/>
            <a:ext cx="283783" cy="180000"/>
            <a:chOff x="4635182" y="2214511"/>
            <a:chExt cx="283783" cy="180000"/>
          </a:xfrm>
        </p:grpSpPr>
        <p:sp>
          <p:nvSpPr>
            <p:cNvPr id="359" name="Ellipse 358"/>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60" name="Rectangle 359"/>
            <p:cNvSpPr/>
            <p:nvPr/>
          </p:nvSpPr>
          <p:spPr>
            <a:xfrm>
              <a:off x="4684926" y="2238922"/>
              <a:ext cx="234039" cy="153888"/>
            </a:xfrm>
            <a:prstGeom prst="rect">
              <a:avLst/>
            </a:prstGeom>
          </p:spPr>
          <p:txBody>
            <a:bodyPr wrap="none" lIns="0" tIns="0" rIns="0" bIns="0">
              <a:spAutoFit/>
            </a:bodyPr>
            <a:lstStyle/>
            <a:p>
              <a:pPr algn="ctr"/>
              <a:r>
                <a:rPr lang="fr-FR" sz="1000" b="1" dirty="0" smtClean="0"/>
                <a:t>K23</a:t>
              </a:r>
              <a:endParaRPr lang="fr-FR" sz="1000" b="1" dirty="0"/>
            </a:p>
          </p:txBody>
        </p:sp>
      </p:grpSp>
      <p:sp>
        <p:nvSpPr>
          <p:cNvPr id="361" name="Ellipse 360"/>
          <p:cNvSpPr/>
          <p:nvPr/>
        </p:nvSpPr>
        <p:spPr>
          <a:xfrm rot="6424840" flipV="1">
            <a:off x="7050942" y="3073718"/>
            <a:ext cx="108000" cy="108000"/>
          </a:xfrm>
          <a:prstGeom prst="ellipse">
            <a:avLst/>
          </a:prstGeom>
          <a:gradFill flip="none" rotWithShape="1">
            <a:gsLst>
              <a:gs pos="100000">
                <a:srgbClr val="7030A0"/>
              </a:gs>
              <a:gs pos="0">
                <a:srgbClr val="A568D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114" name="Groupe 361"/>
          <p:cNvGrpSpPr/>
          <p:nvPr/>
        </p:nvGrpSpPr>
        <p:grpSpPr>
          <a:xfrm>
            <a:off x="5586184" y="3018018"/>
            <a:ext cx="180000" cy="313138"/>
            <a:chOff x="4635182" y="2214511"/>
            <a:chExt cx="180000" cy="313138"/>
          </a:xfrm>
        </p:grpSpPr>
        <p:sp>
          <p:nvSpPr>
            <p:cNvPr id="363" name="Ellipse 362"/>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64" name="Rectangle 363"/>
            <p:cNvSpPr/>
            <p:nvPr/>
          </p:nvSpPr>
          <p:spPr>
            <a:xfrm>
              <a:off x="4664738" y="2219872"/>
              <a:ext cx="141064" cy="307777"/>
            </a:xfrm>
            <a:prstGeom prst="rect">
              <a:avLst/>
            </a:prstGeom>
          </p:spPr>
          <p:txBody>
            <a:bodyPr wrap="none" lIns="0" tIns="0" rIns="0" bIns="0">
              <a:spAutoFit/>
            </a:bodyPr>
            <a:lstStyle/>
            <a:p>
              <a:pPr algn="ctr"/>
              <a:r>
                <a:rPr lang="fr-FR" sz="1000" b="1" dirty="0"/>
                <a:t>Y</a:t>
              </a:r>
              <a:endParaRPr lang="fr-FR" sz="1000" b="1" dirty="0" smtClean="0"/>
            </a:p>
            <a:p>
              <a:pPr algn="ctr"/>
              <a:r>
                <a:rPr lang="fr-FR" sz="1000" b="1" dirty="0" smtClean="0"/>
                <a:t>41</a:t>
              </a:r>
              <a:endParaRPr lang="fr-FR" sz="1000" b="1" dirty="0"/>
            </a:p>
          </p:txBody>
        </p:sp>
      </p:grpSp>
      <p:sp>
        <p:nvSpPr>
          <p:cNvPr id="365" name="Ellipse 364"/>
          <p:cNvSpPr/>
          <p:nvPr/>
        </p:nvSpPr>
        <p:spPr>
          <a:xfrm rot="6424840" flipV="1">
            <a:off x="5623843" y="2935399"/>
            <a:ext cx="108000" cy="108000"/>
          </a:xfrm>
          <a:prstGeom prst="ellipse">
            <a:avLst/>
          </a:prstGeom>
          <a:gradFill flip="none" rotWithShape="1">
            <a:gsLst>
              <a:gs pos="0">
                <a:srgbClr val="FFF200"/>
              </a:gs>
              <a:gs pos="66000">
                <a:srgbClr val="FF7A00"/>
              </a:gs>
              <a:gs pos="100000">
                <a:srgbClr val="FF0300"/>
              </a:gs>
              <a:gs pos="100000">
                <a:srgbClr val="4D0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115" name="Groupe 365"/>
          <p:cNvGrpSpPr/>
          <p:nvPr/>
        </p:nvGrpSpPr>
        <p:grpSpPr>
          <a:xfrm>
            <a:off x="2571519" y="3908366"/>
            <a:ext cx="180000" cy="313138"/>
            <a:chOff x="4635182" y="2214511"/>
            <a:chExt cx="180000" cy="313138"/>
          </a:xfrm>
        </p:grpSpPr>
        <p:sp>
          <p:nvSpPr>
            <p:cNvPr id="367" name="Ellipse 366"/>
            <p:cNvSpPr/>
            <p:nvPr/>
          </p:nvSpPr>
          <p:spPr>
            <a:xfrm rot="6424840" flipV="1">
              <a:off x="4635182" y="2214511"/>
              <a:ext cx="180000" cy="180000"/>
            </a:xfrm>
            <a:prstGeom prst="ellipse">
              <a:avLst/>
            </a:prstGeom>
            <a:gradFill flip="none" rotWithShape="1">
              <a:gsLst>
                <a:gs pos="0">
                  <a:srgbClr val="DDEBCF"/>
                </a:gs>
                <a:gs pos="0">
                  <a:srgbClr val="9CB86E"/>
                </a:gs>
                <a:gs pos="100000">
                  <a:srgbClr val="156B1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68" name="Rectangle 367"/>
            <p:cNvSpPr/>
            <p:nvPr/>
          </p:nvSpPr>
          <p:spPr>
            <a:xfrm>
              <a:off x="4664738" y="2219872"/>
              <a:ext cx="141064" cy="307777"/>
            </a:xfrm>
            <a:prstGeom prst="rect">
              <a:avLst/>
            </a:prstGeom>
          </p:spPr>
          <p:txBody>
            <a:bodyPr wrap="none" lIns="0" tIns="0" rIns="0" bIns="0">
              <a:spAutoFit/>
            </a:bodyPr>
            <a:lstStyle/>
            <a:p>
              <a:pPr algn="ctr"/>
              <a:r>
                <a:rPr lang="fr-FR" sz="1000" b="1" dirty="0"/>
                <a:t>K</a:t>
              </a:r>
              <a:endParaRPr lang="fr-FR" sz="1000" b="1" dirty="0" smtClean="0"/>
            </a:p>
            <a:p>
              <a:pPr algn="ctr"/>
              <a:r>
                <a:rPr lang="fr-FR" sz="1000" b="1" dirty="0" smtClean="0"/>
                <a:t>20</a:t>
              </a:r>
              <a:endParaRPr lang="fr-FR" sz="1000" b="1" dirty="0"/>
            </a:p>
          </p:txBody>
        </p:sp>
      </p:grpSp>
      <p:grpSp>
        <p:nvGrpSpPr>
          <p:cNvPr id="116" name="Groupe 368"/>
          <p:cNvGrpSpPr/>
          <p:nvPr/>
        </p:nvGrpSpPr>
        <p:grpSpPr>
          <a:xfrm>
            <a:off x="2524751" y="3835025"/>
            <a:ext cx="283260" cy="138480"/>
            <a:chOff x="2644519" y="4079656"/>
            <a:chExt cx="283260" cy="138480"/>
          </a:xfrm>
        </p:grpSpPr>
        <p:sp>
          <p:nvSpPr>
            <p:cNvPr id="370" name="Ellipse 369"/>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71" name="Ellipse 370"/>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72" name="Ellipse 371"/>
            <p:cNvSpPr/>
            <p:nvPr/>
          </p:nvSpPr>
          <p:spPr>
            <a:xfrm rot="6424840" flipV="1">
              <a:off x="2819779" y="411013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117" name="Groupe 372"/>
          <p:cNvGrpSpPr/>
          <p:nvPr/>
        </p:nvGrpSpPr>
        <p:grpSpPr>
          <a:xfrm rot="21355297">
            <a:off x="8169383" y="2465767"/>
            <a:ext cx="283260" cy="138480"/>
            <a:chOff x="2644519" y="4079656"/>
            <a:chExt cx="283260" cy="138480"/>
          </a:xfrm>
        </p:grpSpPr>
        <p:sp>
          <p:nvSpPr>
            <p:cNvPr id="374" name="Ellipse 373"/>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75" name="Ellipse 374"/>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376" name="Ellipse 375"/>
            <p:cNvSpPr/>
            <p:nvPr/>
          </p:nvSpPr>
          <p:spPr>
            <a:xfrm rot="6424840" flipV="1">
              <a:off x="2819779" y="411013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118" name="Groupe 260"/>
          <p:cNvGrpSpPr/>
          <p:nvPr/>
        </p:nvGrpSpPr>
        <p:grpSpPr>
          <a:xfrm rot="2177520">
            <a:off x="1289384" y="2723406"/>
            <a:ext cx="283260" cy="138480"/>
            <a:chOff x="2644519" y="4079656"/>
            <a:chExt cx="283260" cy="138480"/>
          </a:xfrm>
        </p:grpSpPr>
        <p:sp>
          <p:nvSpPr>
            <p:cNvPr id="263" name="Ellipse 262"/>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65" name="Ellipse 264"/>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66" name="Ellipse 265"/>
            <p:cNvSpPr/>
            <p:nvPr/>
          </p:nvSpPr>
          <p:spPr>
            <a:xfrm rot="6424840" flipV="1">
              <a:off x="2819779" y="411013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grpSp>
        <p:nvGrpSpPr>
          <p:cNvPr id="119" name="Groupe 266"/>
          <p:cNvGrpSpPr/>
          <p:nvPr/>
        </p:nvGrpSpPr>
        <p:grpSpPr>
          <a:xfrm>
            <a:off x="2471846" y="3051732"/>
            <a:ext cx="283260" cy="138480"/>
            <a:chOff x="2644519" y="4079656"/>
            <a:chExt cx="283260" cy="138480"/>
          </a:xfrm>
        </p:grpSpPr>
        <p:sp>
          <p:nvSpPr>
            <p:cNvPr id="268" name="Ellipse 267"/>
            <p:cNvSpPr/>
            <p:nvPr/>
          </p:nvSpPr>
          <p:spPr>
            <a:xfrm rot="6424840" flipV="1">
              <a:off x="2644519" y="410251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69" name="Ellipse 268"/>
            <p:cNvSpPr/>
            <p:nvPr/>
          </p:nvSpPr>
          <p:spPr>
            <a:xfrm rot="6424840" flipV="1">
              <a:off x="2728339" y="407965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270" name="Ellipse 269"/>
            <p:cNvSpPr/>
            <p:nvPr/>
          </p:nvSpPr>
          <p:spPr>
            <a:xfrm rot="6424840" flipV="1">
              <a:off x="2819779" y="4110136"/>
              <a:ext cx="108000" cy="108000"/>
            </a:xfrm>
            <a:prstGeom prst="ellipse">
              <a:avLst/>
            </a:prstGeom>
            <a:gradFill flip="none" rotWithShape="1">
              <a:gsLst>
                <a:gs pos="100000">
                  <a:schemeClr val="tx2">
                    <a:lumMod val="75000"/>
                  </a:schemeClr>
                </a:gs>
                <a:gs pos="0">
                  <a:schemeClr val="tx2">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cxnSp>
        <p:nvCxnSpPr>
          <p:cNvPr id="271" name="Connecteur droit 270"/>
          <p:cNvCxnSpPr/>
          <p:nvPr/>
        </p:nvCxnSpPr>
        <p:spPr>
          <a:xfrm>
            <a:off x="2415849" y="5407815"/>
            <a:ext cx="252675" cy="0"/>
          </a:xfrm>
          <a:prstGeom prst="line">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2" name="ZoneTexte 271"/>
          <p:cNvSpPr txBox="1"/>
          <p:nvPr/>
        </p:nvSpPr>
        <p:spPr>
          <a:xfrm>
            <a:off x="1829923" y="5062657"/>
            <a:ext cx="740645" cy="246221"/>
          </a:xfrm>
          <a:prstGeom prst="rect">
            <a:avLst/>
          </a:prstGeom>
          <a:noFill/>
        </p:spPr>
        <p:txBody>
          <a:bodyPr wrap="none" rtlCol="0">
            <a:spAutoFit/>
          </a:bodyPr>
          <a:lstStyle/>
          <a:p>
            <a:r>
              <a:rPr lang="fr-FR" sz="1000" b="1" u="sng" dirty="0" smtClean="0"/>
              <a:t>Enzymes</a:t>
            </a:r>
            <a:endParaRPr lang="fr-FR" sz="1000" b="1" u="sng" dirty="0"/>
          </a:p>
        </p:txBody>
      </p:sp>
      <p:grpSp>
        <p:nvGrpSpPr>
          <p:cNvPr id="120" name="Groupe 2"/>
          <p:cNvGrpSpPr/>
          <p:nvPr/>
        </p:nvGrpSpPr>
        <p:grpSpPr>
          <a:xfrm>
            <a:off x="3213658" y="5362545"/>
            <a:ext cx="216000" cy="123904"/>
            <a:chOff x="3213658" y="5362545"/>
            <a:chExt cx="216000" cy="123904"/>
          </a:xfrm>
        </p:grpSpPr>
        <p:cxnSp>
          <p:nvCxnSpPr>
            <p:cNvPr id="273" name="Connecteur droit 272"/>
            <p:cNvCxnSpPr/>
            <p:nvPr/>
          </p:nvCxnSpPr>
          <p:spPr>
            <a:xfrm>
              <a:off x="3213658" y="5421268"/>
              <a:ext cx="216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4" name="Connecteur droit 273"/>
            <p:cNvCxnSpPr/>
            <p:nvPr/>
          </p:nvCxnSpPr>
          <p:spPr>
            <a:xfrm flipV="1">
              <a:off x="3216171" y="5362545"/>
              <a:ext cx="0" cy="1239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9" name="ZoneTexte 288"/>
          <p:cNvSpPr txBox="1"/>
          <p:nvPr/>
        </p:nvSpPr>
        <p:spPr>
          <a:xfrm>
            <a:off x="3288341" y="5064455"/>
            <a:ext cx="740645" cy="246221"/>
          </a:xfrm>
          <a:prstGeom prst="rect">
            <a:avLst/>
          </a:prstGeom>
          <a:noFill/>
        </p:spPr>
        <p:txBody>
          <a:bodyPr wrap="none" rtlCol="0">
            <a:spAutoFit/>
          </a:bodyPr>
          <a:lstStyle/>
          <a:p>
            <a:r>
              <a:rPr lang="fr-FR" sz="1000" b="1" u="sng" dirty="0" smtClean="0"/>
              <a:t>Enzymes</a:t>
            </a:r>
            <a:endParaRPr lang="fr-FR" sz="1000" b="1" u="sng" dirty="0"/>
          </a:p>
        </p:txBody>
      </p:sp>
      <p:sp>
        <p:nvSpPr>
          <p:cNvPr id="319" name="ZoneTexte 318"/>
          <p:cNvSpPr txBox="1"/>
          <p:nvPr/>
        </p:nvSpPr>
        <p:spPr>
          <a:xfrm>
            <a:off x="2048463" y="5290132"/>
            <a:ext cx="463588" cy="246221"/>
          </a:xfrm>
          <a:prstGeom prst="rect">
            <a:avLst/>
          </a:prstGeom>
          <a:noFill/>
        </p:spPr>
        <p:txBody>
          <a:bodyPr wrap="none" rtlCol="0">
            <a:spAutoFit/>
          </a:bodyPr>
          <a:lstStyle/>
          <a:p>
            <a:r>
              <a:rPr lang="fr-FR" sz="1000" b="1" dirty="0" smtClean="0"/>
              <a:t>HMT</a:t>
            </a:r>
            <a:endParaRPr lang="fr-FR" sz="1000" b="1" dirty="0"/>
          </a:p>
        </p:txBody>
      </p:sp>
      <p:sp>
        <p:nvSpPr>
          <p:cNvPr id="320" name="ZoneTexte 319"/>
          <p:cNvSpPr txBox="1"/>
          <p:nvPr/>
        </p:nvSpPr>
        <p:spPr>
          <a:xfrm>
            <a:off x="2048463" y="5490157"/>
            <a:ext cx="449162" cy="246221"/>
          </a:xfrm>
          <a:prstGeom prst="rect">
            <a:avLst/>
          </a:prstGeom>
          <a:noFill/>
        </p:spPr>
        <p:txBody>
          <a:bodyPr wrap="none" rtlCol="0">
            <a:spAutoFit/>
          </a:bodyPr>
          <a:lstStyle/>
          <a:p>
            <a:r>
              <a:rPr lang="fr-FR" sz="1000" b="1" dirty="0" smtClean="0"/>
              <a:t>HAT</a:t>
            </a:r>
            <a:endParaRPr lang="fr-FR" sz="1000" b="1" dirty="0"/>
          </a:p>
        </p:txBody>
      </p:sp>
      <p:sp>
        <p:nvSpPr>
          <p:cNvPr id="321" name="ZoneTexte 320"/>
          <p:cNvSpPr txBox="1"/>
          <p:nvPr/>
        </p:nvSpPr>
        <p:spPr>
          <a:xfrm>
            <a:off x="1878914" y="5874967"/>
            <a:ext cx="603050" cy="246221"/>
          </a:xfrm>
          <a:prstGeom prst="rect">
            <a:avLst/>
          </a:prstGeom>
          <a:noFill/>
        </p:spPr>
        <p:txBody>
          <a:bodyPr wrap="none" rtlCol="0">
            <a:spAutoFit/>
          </a:bodyPr>
          <a:lstStyle/>
          <a:p>
            <a:r>
              <a:rPr lang="fr-FR" sz="1000" b="1" dirty="0" smtClean="0"/>
              <a:t>Kinase</a:t>
            </a:r>
            <a:endParaRPr lang="fr-FR" sz="1000" b="1" dirty="0"/>
          </a:p>
        </p:txBody>
      </p:sp>
      <p:sp>
        <p:nvSpPr>
          <p:cNvPr id="322" name="ZoneTexte 321"/>
          <p:cNvSpPr txBox="1"/>
          <p:nvPr/>
        </p:nvSpPr>
        <p:spPr>
          <a:xfrm>
            <a:off x="3390852" y="5861629"/>
            <a:ext cx="979755" cy="246221"/>
          </a:xfrm>
          <a:prstGeom prst="rect">
            <a:avLst/>
          </a:prstGeom>
          <a:noFill/>
        </p:spPr>
        <p:txBody>
          <a:bodyPr wrap="none" rtlCol="0">
            <a:spAutoFit/>
          </a:bodyPr>
          <a:lstStyle/>
          <a:p>
            <a:r>
              <a:rPr lang="fr-FR" sz="1000" b="1" dirty="0" smtClean="0"/>
              <a:t>Phosphatase</a:t>
            </a:r>
            <a:endParaRPr lang="fr-FR" sz="1000" b="1" dirty="0"/>
          </a:p>
        </p:txBody>
      </p:sp>
      <p:sp>
        <p:nvSpPr>
          <p:cNvPr id="377" name="ZoneTexte 376"/>
          <p:cNvSpPr txBox="1"/>
          <p:nvPr/>
        </p:nvSpPr>
        <p:spPr>
          <a:xfrm>
            <a:off x="3398082" y="5302615"/>
            <a:ext cx="478016" cy="246221"/>
          </a:xfrm>
          <a:prstGeom prst="rect">
            <a:avLst/>
          </a:prstGeom>
          <a:noFill/>
        </p:spPr>
        <p:txBody>
          <a:bodyPr wrap="none" rtlCol="0">
            <a:spAutoFit/>
          </a:bodyPr>
          <a:lstStyle/>
          <a:p>
            <a:r>
              <a:rPr lang="fr-FR" sz="1000" b="1" dirty="0" smtClean="0"/>
              <a:t>HDM</a:t>
            </a:r>
            <a:endParaRPr lang="fr-FR" sz="1000" b="1" dirty="0"/>
          </a:p>
        </p:txBody>
      </p:sp>
      <p:sp>
        <p:nvSpPr>
          <p:cNvPr id="378" name="ZoneTexte 377"/>
          <p:cNvSpPr txBox="1"/>
          <p:nvPr/>
        </p:nvSpPr>
        <p:spPr>
          <a:xfrm>
            <a:off x="3395104" y="5483615"/>
            <a:ext cx="556563" cy="246221"/>
          </a:xfrm>
          <a:prstGeom prst="rect">
            <a:avLst/>
          </a:prstGeom>
          <a:noFill/>
        </p:spPr>
        <p:txBody>
          <a:bodyPr wrap="none" rtlCol="0">
            <a:spAutoFit/>
          </a:bodyPr>
          <a:lstStyle/>
          <a:p>
            <a:r>
              <a:rPr lang="fr-FR" sz="1000" b="1" dirty="0" smtClean="0"/>
              <a:t>HDAC</a:t>
            </a:r>
            <a:endParaRPr lang="fr-FR" sz="1000" b="1" dirty="0"/>
          </a:p>
        </p:txBody>
      </p:sp>
      <p:sp>
        <p:nvSpPr>
          <p:cNvPr id="380" name="Rectangle 379"/>
          <p:cNvSpPr/>
          <p:nvPr/>
        </p:nvSpPr>
        <p:spPr>
          <a:xfrm>
            <a:off x="5863730" y="3067564"/>
            <a:ext cx="141065" cy="307777"/>
          </a:xfrm>
          <a:prstGeom prst="rect">
            <a:avLst/>
          </a:prstGeom>
        </p:spPr>
        <p:txBody>
          <a:bodyPr wrap="none" lIns="0" tIns="0" rIns="0" bIns="0">
            <a:spAutoFit/>
          </a:bodyPr>
          <a:lstStyle/>
          <a:p>
            <a:pPr algn="ctr"/>
            <a:r>
              <a:rPr lang="fr-FR" sz="1000" b="1" dirty="0"/>
              <a:t>P</a:t>
            </a:r>
            <a:endParaRPr lang="fr-FR" sz="1000" b="1" dirty="0" smtClean="0"/>
          </a:p>
          <a:p>
            <a:pPr algn="ctr"/>
            <a:r>
              <a:rPr lang="fr-FR" sz="1000" b="1" dirty="0" smtClean="0"/>
              <a:t>38</a:t>
            </a:r>
            <a:endParaRPr lang="fr-FR" sz="1000" b="1" dirty="0"/>
          </a:p>
        </p:txBody>
      </p:sp>
      <p:sp>
        <p:nvSpPr>
          <p:cNvPr id="381" name="ZoneTexte 380"/>
          <p:cNvSpPr txBox="1"/>
          <p:nvPr/>
        </p:nvSpPr>
        <p:spPr>
          <a:xfrm>
            <a:off x="3387040" y="5661607"/>
            <a:ext cx="1101584" cy="246221"/>
          </a:xfrm>
          <a:prstGeom prst="rect">
            <a:avLst/>
          </a:prstGeom>
          <a:noFill/>
        </p:spPr>
        <p:txBody>
          <a:bodyPr wrap="none" rtlCol="0">
            <a:spAutoFit/>
          </a:bodyPr>
          <a:lstStyle/>
          <a:p>
            <a:r>
              <a:rPr lang="fr-FR" sz="1000" b="1" dirty="0" err="1" smtClean="0"/>
              <a:t>Deubiquitinase</a:t>
            </a:r>
            <a:endParaRPr lang="fr-FR" sz="1000" b="1" dirty="0"/>
          </a:p>
        </p:txBody>
      </p:sp>
      <p:sp>
        <p:nvSpPr>
          <p:cNvPr id="382" name="ZoneTexte 381"/>
          <p:cNvSpPr txBox="1"/>
          <p:nvPr/>
        </p:nvSpPr>
        <p:spPr>
          <a:xfrm>
            <a:off x="1356085" y="5699262"/>
            <a:ext cx="1144865" cy="246221"/>
          </a:xfrm>
          <a:prstGeom prst="rect">
            <a:avLst/>
          </a:prstGeom>
          <a:noFill/>
        </p:spPr>
        <p:txBody>
          <a:bodyPr wrap="none" rtlCol="0">
            <a:spAutoFit/>
          </a:bodyPr>
          <a:lstStyle/>
          <a:p>
            <a:r>
              <a:rPr lang="fr-FR" sz="1000" b="1" dirty="0" err="1" smtClean="0"/>
              <a:t>Ubiquitin</a:t>
            </a:r>
            <a:r>
              <a:rPr lang="fr-FR" sz="1000" b="1" dirty="0" smtClean="0"/>
              <a:t>-ligase</a:t>
            </a:r>
            <a:endParaRPr lang="fr-FR" sz="1000" b="1" dirty="0"/>
          </a:p>
        </p:txBody>
      </p:sp>
      <p:cxnSp>
        <p:nvCxnSpPr>
          <p:cNvPr id="383" name="Connecteur droit 382"/>
          <p:cNvCxnSpPr/>
          <p:nvPr/>
        </p:nvCxnSpPr>
        <p:spPr>
          <a:xfrm>
            <a:off x="2415849" y="5613555"/>
            <a:ext cx="252675" cy="0"/>
          </a:xfrm>
          <a:prstGeom prst="line">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4" name="Connecteur droit 383"/>
          <p:cNvCxnSpPr/>
          <p:nvPr/>
        </p:nvCxnSpPr>
        <p:spPr>
          <a:xfrm>
            <a:off x="2423469" y="5826915"/>
            <a:ext cx="252675" cy="0"/>
          </a:xfrm>
          <a:prstGeom prst="line">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5" name="Connecteur droit 384"/>
          <p:cNvCxnSpPr/>
          <p:nvPr/>
        </p:nvCxnSpPr>
        <p:spPr>
          <a:xfrm>
            <a:off x="2416800" y="6002175"/>
            <a:ext cx="252675" cy="0"/>
          </a:xfrm>
          <a:prstGeom prst="line">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121" name="Groupe 385"/>
          <p:cNvGrpSpPr/>
          <p:nvPr/>
        </p:nvGrpSpPr>
        <p:grpSpPr>
          <a:xfrm>
            <a:off x="3213658" y="5545425"/>
            <a:ext cx="216000" cy="123904"/>
            <a:chOff x="3213658" y="5362545"/>
            <a:chExt cx="216000" cy="123904"/>
          </a:xfrm>
        </p:grpSpPr>
        <p:cxnSp>
          <p:nvCxnSpPr>
            <p:cNvPr id="387" name="Connecteur droit 386"/>
            <p:cNvCxnSpPr/>
            <p:nvPr/>
          </p:nvCxnSpPr>
          <p:spPr>
            <a:xfrm>
              <a:off x="3213658" y="5421268"/>
              <a:ext cx="216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8" name="Connecteur droit 387"/>
            <p:cNvCxnSpPr/>
            <p:nvPr/>
          </p:nvCxnSpPr>
          <p:spPr>
            <a:xfrm flipV="1">
              <a:off x="3216171" y="5362545"/>
              <a:ext cx="0" cy="1239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2" name="Groupe 388"/>
          <p:cNvGrpSpPr/>
          <p:nvPr/>
        </p:nvGrpSpPr>
        <p:grpSpPr>
          <a:xfrm>
            <a:off x="3213658" y="5738782"/>
            <a:ext cx="216000" cy="123904"/>
            <a:chOff x="3213658" y="5362545"/>
            <a:chExt cx="216000" cy="123904"/>
          </a:xfrm>
        </p:grpSpPr>
        <p:cxnSp>
          <p:nvCxnSpPr>
            <p:cNvPr id="390" name="Connecteur droit 389"/>
            <p:cNvCxnSpPr/>
            <p:nvPr/>
          </p:nvCxnSpPr>
          <p:spPr>
            <a:xfrm>
              <a:off x="3213658" y="5421268"/>
              <a:ext cx="216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1" name="Connecteur droit 390"/>
            <p:cNvCxnSpPr/>
            <p:nvPr/>
          </p:nvCxnSpPr>
          <p:spPr>
            <a:xfrm flipV="1">
              <a:off x="3216171" y="5362545"/>
              <a:ext cx="0" cy="1239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3" name="Groupe 391"/>
          <p:cNvGrpSpPr/>
          <p:nvPr/>
        </p:nvGrpSpPr>
        <p:grpSpPr>
          <a:xfrm>
            <a:off x="3213658" y="5925470"/>
            <a:ext cx="216000" cy="123904"/>
            <a:chOff x="3213658" y="5362545"/>
            <a:chExt cx="216000" cy="123904"/>
          </a:xfrm>
        </p:grpSpPr>
        <p:cxnSp>
          <p:nvCxnSpPr>
            <p:cNvPr id="393" name="Connecteur droit 392"/>
            <p:cNvCxnSpPr/>
            <p:nvPr/>
          </p:nvCxnSpPr>
          <p:spPr>
            <a:xfrm>
              <a:off x="3213658" y="5421268"/>
              <a:ext cx="216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4" name="Connecteur droit 393"/>
            <p:cNvCxnSpPr/>
            <p:nvPr/>
          </p:nvCxnSpPr>
          <p:spPr>
            <a:xfrm flipV="1">
              <a:off x="3216171" y="5362545"/>
              <a:ext cx="0" cy="1239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83205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normAutofit fontScale="90000"/>
          </a:bodyPr>
          <a:lstStyle/>
          <a:p>
            <a:r>
              <a:rPr lang="fr-FR" sz="2400" b="1" dirty="0" err="1" smtClean="0">
                <a:solidFill>
                  <a:srgbClr val="FFFFFF"/>
                </a:solidFill>
              </a:rPr>
              <a:t>Epigenetic</a:t>
            </a:r>
            <a:r>
              <a:rPr lang="fr-FR" sz="2400" b="1" dirty="0" smtClean="0">
                <a:solidFill>
                  <a:srgbClr val="FFFFFF"/>
                </a:solidFill>
              </a:rPr>
              <a:t> </a:t>
            </a:r>
            <a:r>
              <a:rPr lang="fr-FR" sz="2400" b="1" dirty="0" err="1" smtClean="0">
                <a:solidFill>
                  <a:srgbClr val="FFFFFF"/>
                </a:solidFill>
              </a:rPr>
              <a:t>mechanisms</a:t>
            </a:r>
            <a:r>
              <a:rPr lang="fr-FR" sz="2400" b="1" dirty="0" smtClean="0">
                <a:solidFill>
                  <a:srgbClr val="FFFFFF"/>
                </a:solidFill>
              </a:rPr>
              <a:t/>
            </a:r>
            <a:br>
              <a:rPr lang="fr-FR" sz="2400" b="1" dirty="0" smtClean="0">
                <a:solidFill>
                  <a:srgbClr val="FFFFFF"/>
                </a:solidFill>
              </a:rPr>
            </a:br>
            <a:endParaRPr lang="fr-FR" sz="2400" b="1" dirty="0">
              <a:solidFill>
                <a:srgbClr val="FFFFFF"/>
              </a:solidFill>
            </a:endParaRPr>
          </a:p>
        </p:txBody>
      </p:sp>
      <p:grpSp>
        <p:nvGrpSpPr>
          <p:cNvPr id="358" name="Grouper 357"/>
          <p:cNvGrpSpPr/>
          <p:nvPr/>
        </p:nvGrpSpPr>
        <p:grpSpPr>
          <a:xfrm>
            <a:off x="2667000" y="925268"/>
            <a:ext cx="1167861" cy="1360732"/>
            <a:chOff x="4038600" y="748340"/>
            <a:chExt cx="1167861" cy="1360732"/>
          </a:xfrm>
        </p:grpSpPr>
        <p:sp>
          <p:nvSpPr>
            <p:cNvPr id="290" name="ZoneTexte 289"/>
            <p:cNvSpPr txBox="1"/>
            <p:nvPr/>
          </p:nvSpPr>
          <p:spPr>
            <a:xfrm>
              <a:off x="4072467" y="748340"/>
              <a:ext cx="1133994" cy="276999"/>
            </a:xfrm>
            <a:prstGeom prst="rect">
              <a:avLst/>
            </a:prstGeom>
            <a:noFill/>
          </p:spPr>
          <p:txBody>
            <a:bodyPr wrap="none" rtlCol="0">
              <a:spAutoFit/>
            </a:bodyPr>
            <a:lstStyle/>
            <a:p>
              <a:r>
                <a:rPr lang="fr-FR" b="1" dirty="0" smtClean="0"/>
                <a:t>2  </a:t>
              </a:r>
              <a:r>
                <a:rPr lang="fr-FR" b="1" dirty="0" err="1" smtClean="0"/>
                <a:t>organisms</a:t>
              </a:r>
              <a:endParaRPr lang="fr-FR" b="1" dirty="0"/>
            </a:p>
          </p:txBody>
        </p:sp>
        <p:cxnSp>
          <p:nvCxnSpPr>
            <p:cNvPr id="297" name="Connecteur droit avec flèche 296"/>
            <p:cNvCxnSpPr/>
            <p:nvPr/>
          </p:nvCxnSpPr>
          <p:spPr bwMode="auto">
            <a:xfrm rot="5400000">
              <a:off x="4269416" y="1562100"/>
              <a:ext cx="533400" cy="1588"/>
            </a:xfrm>
            <a:prstGeom prst="straightConnector1">
              <a:avLst/>
            </a:prstGeom>
            <a:solidFill>
              <a:srgbClr val="BBE0E3"/>
            </a:solidFill>
            <a:ln w="9525" cap="flat" cmpd="sng" algn="ctr">
              <a:solidFill>
                <a:schemeClr val="bg1"/>
              </a:solidFill>
              <a:prstDash val="solid"/>
              <a:round/>
              <a:headEnd type="none" w="med" len="med"/>
              <a:tailEnd type="arrow"/>
            </a:ln>
            <a:effectLst/>
          </p:spPr>
        </p:cxnSp>
        <p:sp>
          <p:nvSpPr>
            <p:cNvPr id="353" name="ZoneTexte 352"/>
            <p:cNvSpPr txBox="1"/>
            <p:nvPr/>
          </p:nvSpPr>
          <p:spPr>
            <a:xfrm>
              <a:off x="4038600" y="1832073"/>
              <a:ext cx="1005654" cy="276999"/>
            </a:xfrm>
            <a:prstGeom prst="rect">
              <a:avLst/>
            </a:prstGeom>
            <a:noFill/>
          </p:spPr>
          <p:txBody>
            <a:bodyPr wrap="none" rtlCol="0">
              <a:spAutoFit/>
            </a:bodyPr>
            <a:lstStyle/>
            <a:p>
              <a:r>
                <a:rPr lang="fr-FR" b="1" dirty="0" smtClean="0"/>
                <a:t>1 </a:t>
              </a:r>
              <a:r>
                <a:rPr lang="fr-FR" b="1" dirty="0" err="1" smtClean="0"/>
                <a:t>organism</a:t>
              </a:r>
              <a:endParaRPr lang="fr-FR" b="1" dirty="0"/>
            </a:p>
          </p:txBody>
        </p:sp>
      </p:grpSp>
      <p:sp>
        <p:nvSpPr>
          <p:cNvPr id="362" name="ZoneTexte 361"/>
          <p:cNvSpPr txBox="1"/>
          <p:nvPr/>
        </p:nvSpPr>
        <p:spPr>
          <a:xfrm>
            <a:off x="2209800" y="2743200"/>
            <a:ext cx="1877662" cy="461665"/>
          </a:xfrm>
          <a:prstGeom prst="rect">
            <a:avLst/>
          </a:prstGeom>
          <a:noFill/>
        </p:spPr>
        <p:txBody>
          <a:bodyPr wrap="none" rtlCol="0">
            <a:spAutoFit/>
          </a:bodyPr>
          <a:lstStyle/>
          <a:p>
            <a:pPr algn="ctr"/>
            <a:r>
              <a:rPr lang="fr-FR" b="1" dirty="0" smtClean="0"/>
              <a:t>DNA </a:t>
            </a:r>
            <a:r>
              <a:rPr lang="fr-FR" b="1" dirty="0" err="1" smtClean="0"/>
              <a:t>methylation</a:t>
            </a:r>
            <a:endParaRPr lang="fr-FR" b="1" dirty="0" smtClean="0"/>
          </a:p>
          <a:p>
            <a:pPr algn="ctr"/>
            <a:r>
              <a:rPr lang="fr-FR" b="1" dirty="0" smtClean="0"/>
              <a:t>Histones modifications</a:t>
            </a:r>
            <a:endParaRPr lang="fr-FR" b="1" dirty="0"/>
          </a:p>
        </p:txBody>
      </p:sp>
      <p:grpSp>
        <p:nvGrpSpPr>
          <p:cNvPr id="379" name="Grouper 378"/>
          <p:cNvGrpSpPr/>
          <p:nvPr/>
        </p:nvGrpSpPr>
        <p:grpSpPr>
          <a:xfrm>
            <a:off x="4944702" y="914207"/>
            <a:ext cx="2903898" cy="2514793"/>
            <a:chOff x="4716102" y="914207"/>
            <a:chExt cx="2903898" cy="2514793"/>
          </a:xfrm>
        </p:grpSpPr>
        <p:grpSp>
          <p:nvGrpSpPr>
            <p:cNvPr id="350" name="Grouper 349"/>
            <p:cNvGrpSpPr/>
            <p:nvPr/>
          </p:nvGrpSpPr>
          <p:grpSpPr>
            <a:xfrm>
              <a:off x="5088466" y="914207"/>
              <a:ext cx="1083734" cy="1828993"/>
              <a:chOff x="6087533" y="761807"/>
              <a:chExt cx="1083734" cy="1828993"/>
            </a:xfrm>
          </p:grpSpPr>
          <p:pic>
            <p:nvPicPr>
              <p:cNvPr id="283" name="Image 282"/>
              <p:cNvPicPr>
                <a:picLocks noChangeAspect="1"/>
              </p:cNvPicPr>
              <p:nvPr/>
            </p:nvPicPr>
            <p:blipFill>
              <a:blip r:embed="rId3"/>
              <a:stretch>
                <a:fillRect/>
              </a:stretch>
            </p:blipFill>
            <p:spPr>
              <a:xfrm>
                <a:off x="6324600" y="761807"/>
                <a:ext cx="499534" cy="533593"/>
              </a:xfrm>
              <a:prstGeom prst="rect">
                <a:avLst/>
              </a:prstGeom>
            </p:spPr>
          </p:pic>
          <p:cxnSp>
            <p:nvCxnSpPr>
              <p:cNvPr id="315" name="Connecteur droit avec flèche 314"/>
              <p:cNvCxnSpPr/>
              <p:nvPr/>
            </p:nvCxnSpPr>
            <p:spPr bwMode="auto">
              <a:xfrm rot="5400000">
                <a:off x="6101027" y="1595166"/>
                <a:ext cx="601133" cy="204788"/>
              </a:xfrm>
              <a:prstGeom prst="straightConnector1">
                <a:avLst/>
              </a:prstGeom>
              <a:solidFill>
                <a:srgbClr val="BBE0E3"/>
              </a:solidFill>
              <a:ln w="9525" cap="flat" cmpd="sng" algn="ctr">
                <a:solidFill>
                  <a:schemeClr val="bg1"/>
                </a:solidFill>
                <a:prstDash val="solid"/>
                <a:round/>
                <a:headEnd type="none" w="med" len="med"/>
                <a:tailEnd type="arrow"/>
              </a:ln>
              <a:effectLst/>
            </p:spPr>
          </p:cxnSp>
          <p:pic>
            <p:nvPicPr>
              <p:cNvPr id="327" name="Image 326"/>
              <p:cNvPicPr>
                <a:picLocks noChangeAspect="1"/>
              </p:cNvPicPr>
              <p:nvPr/>
            </p:nvPicPr>
            <p:blipFill>
              <a:blip r:embed="rId3"/>
              <a:stretch>
                <a:fillRect/>
              </a:stretch>
            </p:blipFill>
            <p:spPr>
              <a:xfrm>
                <a:off x="6087533" y="2048740"/>
                <a:ext cx="499534" cy="533593"/>
              </a:xfrm>
              <a:prstGeom prst="rect">
                <a:avLst/>
              </a:prstGeom>
            </p:spPr>
          </p:pic>
          <p:pic>
            <p:nvPicPr>
              <p:cNvPr id="330" name="Image 329"/>
              <p:cNvPicPr>
                <a:picLocks noChangeAspect="1"/>
              </p:cNvPicPr>
              <p:nvPr/>
            </p:nvPicPr>
            <p:blipFill>
              <a:blip r:embed="rId3"/>
              <a:stretch>
                <a:fillRect/>
              </a:stretch>
            </p:blipFill>
            <p:spPr>
              <a:xfrm>
                <a:off x="6671733" y="2057207"/>
                <a:ext cx="499534" cy="533593"/>
              </a:xfrm>
              <a:prstGeom prst="rect">
                <a:avLst/>
              </a:prstGeom>
            </p:spPr>
          </p:pic>
          <p:cxnSp>
            <p:nvCxnSpPr>
              <p:cNvPr id="338" name="Connecteur droit avec flèche 337"/>
              <p:cNvCxnSpPr/>
              <p:nvPr/>
            </p:nvCxnSpPr>
            <p:spPr bwMode="auto">
              <a:xfrm rot="16200000" flipH="1">
                <a:off x="6515892" y="1537491"/>
                <a:ext cx="550339" cy="269344"/>
              </a:xfrm>
              <a:prstGeom prst="straightConnector1">
                <a:avLst/>
              </a:prstGeom>
              <a:solidFill>
                <a:srgbClr val="BBE0E3"/>
              </a:solidFill>
              <a:ln w="9525" cap="flat" cmpd="sng" algn="ctr">
                <a:solidFill>
                  <a:schemeClr val="bg1"/>
                </a:solidFill>
                <a:prstDash val="solid"/>
                <a:round/>
                <a:headEnd type="none" w="med" len="med"/>
                <a:tailEnd type="arrow"/>
              </a:ln>
              <a:effectLst/>
            </p:spPr>
          </p:cxnSp>
        </p:grpSp>
        <p:sp>
          <p:nvSpPr>
            <p:cNvPr id="366" name="ZoneTexte 365"/>
            <p:cNvSpPr txBox="1"/>
            <p:nvPr/>
          </p:nvSpPr>
          <p:spPr>
            <a:xfrm>
              <a:off x="4716102" y="2967335"/>
              <a:ext cx="1877662" cy="461665"/>
            </a:xfrm>
            <a:prstGeom prst="rect">
              <a:avLst/>
            </a:prstGeom>
            <a:noFill/>
          </p:spPr>
          <p:txBody>
            <a:bodyPr wrap="none" rtlCol="0">
              <a:spAutoFit/>
            </a:bodyPr>
            <a:lstStyle/>
            <a:p>
              <a:r>
                <a:rPr lang="fr-FR" b="1" dirty="0" smtClean="0"/>
                <a:t>Histones modifications</a:t>
              </a:r>
            </a:p>
            <a:p>
              <a:endParaRPr lang="fr-FR" dirty="0"/>
            </a:p>
          </p:txBody>
        </p:sp>
        <p:sp>
          <p:nvSpPr>
            <p:cNvPr id="369" name="ZoneTexte 368"/>
            <p:cNvSpPr txBox="1"/>
            <p:nvPr/>
          </p:nvSpPr>
          <p:spPr>
            <a:xfrm>
              <a:off x="6070600" y="1043801"/>
              <a:ext cx="988747" cy="276999"/>
            </a:xfrm>
            <a:prstGeom prst="rect">
              <a:avLst/>
            </a:prstGeom>
            <a:noFill/>
          </p:spPr>
          <p:txBody>
            <a:bodyPr wrap="none" rtlCol="0">
              <a:spAutoFit/>
            </a:bodyPr>
            <a:lstStyle/>
            <a:p>
              <a:r>
                <a:rPr lang="fr-FR" b="1" dirty="0" smtClean="0"/>
                <a:t>1 Stem </a:t>
              </a:r>
              <a:r>
                <a:rPr lang="fr-FR" b="1" dirty="0" err="1" smtClean="0"/>
                <a:t>cell</a:t>
              </a:r>
              <a:r>
                <a:rPr lang="fr-FR" b="1" dirty="0" smtClean="0"/>
                <a:t> </a:t>
              </a:r>
              <a:endParaRPr lang="fr-FR" b="1" dirty="0"/>
            </a:p>
          </p:txBody>
        </p:sp>
        <p:sp>
          <p:nvSpPr>
            <p:cNvPr id="373" name="ZoneTexte 372"/>
            <p:cNvSpPr txBox="1"/>
            <p:nvPr/>
          </p:nvSpPr>
          <p:spPr>
            <a:xfrm>
              <a:off x="6263664" y="2313801"/>
              <a:ext cx="1356336" cy="276999"/>
            </a:xfrm>
            <a:prstGeom prst="rect">
              <a:avLst/>
            </a:prstGeom>
            <a:noFill/>
          </p:spPr>
          <p:txBody>
            <a:bodyPr wrap="none" rtlCol="0">
              <a:spAutoFit/>
            </a:bodyPr>
            <a:lstStyle/>
            <a:p>
              <a:r>
                <a:rPr lang="fr-FR" b="1" dirty="0" smtClean="0"/>
                <a:t>2</a:t>
              </a:r>
              <a:r>
                <a:rPr lang="fr-FR" b="1" dirty="0" smtClean="0"/>
                <a:t> </a:t>
              </a:r>
              <a:r>
                <a:rPr lang="fr-FR" b="1" dirty="0" err="1" smtClean="0"/>
                <a:t>daughter</a:t>
              </a:r>
              <a:r>
                <a:rPr lang="fr-FR" b="1" dirty="0" smtClean="0"/>
                <a:t> </a:t>
              </a:r>
              <a:r>
                <a:rPr lang="fr-FR" b="1" dirty="0" err="1" smtClean="0"/>
                <a:t>cells</a:t>
              </a:r>
              <a:endParaRPr lang="fr-FR" b="1" dirty="0"/>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8320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541865" y="33338"/>
            <a:ext cx="8229600" cy="652462"/>
          </a:xfrm>
        </p:spPr>
        <p:txBody>
          <a:bodyPr>
            <a:normAutofit fontScale="90000"/>
          </a:bodyPr>
          <a:lstStyle/>
          <a:p>
            <a:pPr lvl="0">
              <a:defRPr/>
            </a:pPr>
            <a:r>
              <a:rPr lang="fr-FR" sz="2400" b="1" dirty="0" err="1" smtClean="0">
                <a:solidFill>
                  <a:schemeClr val="bg1"/>
                </a:solidFill>
                <a:latin typeface="Arial"/>
                <a:cs typeface="Arial"/>
              </a:rPr>
              <a:t>Biological</a:t>
            </a:r>
            <a:r>
              <a:rPr lang="fr-FR" sz="2400" b="1" dirty="0" smtClean="0">
                <a:solidFill>
                  <a:schemeClr val="bg1"/>
                </a:solidFill>
                <a:latin typeface="Arial"/>
                <a:cs typeface="Arial"/>
              </a:rPr>
              <a:t> </a:t>
            </a:r>
            <a:r>
              <a:rPr lang="fr-FR" sz="2400" b="1" dirty="0" err="1" smtClean="0">
                <a:solidFill>
                  <a:schemeClr val="bg1"/>
                </a:solidFill>
                <a:latin typeface="Arial"/>
                <a:cs typeface="Arial"/>
              </a:rPr>
              <a:t>Context</a:t>
            </a:r>
            <a:endParaRPr lang="fr-FR" sz="2400" b="1" dirty="0">
              <a:solidFill>
                <a:schemeClr val="bg1"/>
              </a:solidFill>
              <a:latin typeface="Arial"/>
              <a:cs typeface="Arial"/>
            </a:endParaRPr>
          </a:p>
        </p:txBody>
      </p:sp>
      <p:sp>
        <p:nvSpPr>
          <p:cNvPr id="31" name="Arrondir un rectangle à un seul coin 30"/>
          <p:cNvSpPr/>
          <p:nvPr/>
        </p:nvSpPr>
        <p:spPr>
          <a:xfrm>
            <a:off x="3496723" y="3987819"/>
            <a:ext cx="3492500" cy="811680"/>
          </a:xfrm>
          <a:prstGeom prst="round1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6" name="Grouper 154"/>
          <p:cNvGrpSpPr/>
          <p:nvPr/>
        </p:nvGrpSpPr>
        <p:grpSpPr>
          <a:xfrm>
            <a:off x="3390918" y="4631284"/>
            <a:ext cx="1367397" cy="1098611"/>
            <a:chOff x="3390918" y="4631284"/>
            <a:chExt cx="1367397" cy="1098611"/>
          </a:xfrm>
        </p:grpSpPr>
        <p:sp>
          <p:nvSpPr>
            <p:cNvPr id="9" name="Forme libre 8"/>
            <p:cNvSpPr/>
            <p:nvPr/>
          </p:nvSpPr>
          <p:spPr>
            <a:xfrm>
              <a:off x="3714886" y="5129884"/>
              <a:ext cx="342638" cy="307911"/>
            </a:xfrm>
            <a:custGeom>
              <a:avLst/>
              <a:gdLst>
                <a:gd name="connsiteX0" fmla="*/ 18932 w 342638"/>
                <a:gd name="connsiteY0" fmla="*/ 140610 h 307911"/>
                <a:gd name="connsiteX1" fmla="*/ 145932 w 342638"/>
                <a:gd name="connsiteY1" fmla="*/ 166010 h 307911"/>
                <a:gd name="connsiteX2" fmla="*/ 184032 w 342638"/>
                <a:gd name="connsiteY2" fmla="*/ 178710 h 307911"/>
                <a:gd name="connsiteX3" fmla="*/ 234832 w 342638"/>
                <a:gd name="connsiteY3" fmla="*/ 166010 h 307911"/>
                <a:gd name="connsiteX4" fmla="*/ 222132 w 342638"/>
                <a:gd name="connsiteY4" fmla="*/ 89810 h 307911"/>
                <a:gd name="connsiteX5" fmla="*/ 145932 w 342638"/>
                <a:gd name="connsiteY5" fmla="*/ 77110 h 307911"/>
                <a:gd name="connsiteX6" fmla="*/ 69732 w 342638"/>
                <a:gd name="connsiteY6" fmla="*/ 89810 h 307911"/>
                <a:gd name="connsiteX7" fmla="*/ 120532 w 342638"/>
                <a:gd name="connsiteY7" fmla="*/ 229510 h 307911"/>
                <a:gd name="connsiteX8" fmla="*/ 196732 w 342638"/>
                <a:gd name="connsiteY8" fmla="*/ 178710 h 307911"/>
                <a:gd name="connsiteX9" fmla="*/ 145932 w 342638"/>
                <a:gd name="connsiteY9" fmla="*/ 153310 h 307911"/>
                <a:gd name="connsiteX10" fmla="*/ 120532 w 342638"/>
                <a:gd name="connsiteY10" fmla="*/ 191410 h 307911"/>
                <a:gd name="connsiteX11" fmla="*/ 260232 w 342638"/>
                <a:gd name="connsiteY11" fmla="*/ 204110 h 307911"/>
                <a:gd name="connsiteX12" fmla="*/ 272932 w 342638"/>
                <a:gd name="connsiteY12" fmla="*/ 166010 h 307911"/>
                <a:gd name="connsiteX13" fmla="*/ 107832 w 342638"/>
                <a:gd name="connsiteY13" fmla="*/ 153310 h 307911"/>
                <a:gd name="connsiteX14" fmla="*/ 120532 w 342638"/>
                <a:gd name="connsiteY14" fmla="*/ 191410 h 307911"/>
                <a:gd name="connsiteX15" fmla="*/ 184032 w 342638"/>
                <a:gd name="connsiteY15" fmla="*/ 140610 h 307911"/>
                <a:gd name="connsiteX16" fmla="*/ 107832 w 342638"/>
                <a:gd name="connsiteY16" fmla="*/ 89810 h 307911"/>
                <a:gd name="connsiteX17" fmla="*/ 69732 w 342638"/>
                <a:gd name="connsiteY17" fmla="*/ 115210 h 307911"/>
                <a:gd name="connsiteX18" fmla="*/ 82432 w 342638"/>
                <a:gd name="connsiteY18" fmla="*/ 191410 h 307911"/>
                <a:gd name="connsiteX19" fmla="*/ 158632 w 342638"/>
                <a:gd name="connsiteY19" fmla="*/ 127910 h 307911"/>
                <a:gd name="connsiteX20" fmla="*/ 82432 w 342638"/>
                <a:gd name="connsiteY20" fmla="*/ 127910 h 307911"/>
                <a:gd name="connsiteX21" fmla="*/ 69732 w 342638"/>
                <a:gd name="connsiteY21" fmla="*/ 166010 h 307911"/>
                <a:gd name="connsiteX22" fmla="*/ 145932 w 342638"/>
                <a:gd name="connsiteY22" fmla="*/ 178710 h 307911"/>
                <a:gd name="connsiteX23" fmla="*/ 133232 w 342638"/>
                <a:gd name="connsiteY23" fmla="*/ 140610 h 307911"/>
                <a:gd name="connsiteX24" fmla="*/ 82432 w 342638"/>
                <a:gd name="connsiteY24" fmla="*/ 153310 h 307911"/>
                <a:gd name="connsiteX25" fmla="*/ 133232 w 342638"/>
                <a:gd name="connsiteY25" fmla="*/ 242210 h 307911"/>
                <a:gd name="connsiteX26" fmla="*/ 222132 w 342638"/>
                <a:gd name="connsiteY26" fmla="*/ 229510 h 307911"/>
                <a:gd name="connsiteX27" fmla="*/ 209432 w 342638"/>
                <a:gd name="connsiteY27" fmla="*/ 153310 h 307911"/>
                <a:gd name="connsiteX28" fmla="*/ 171332 w 342638"/>
                <a:gd name="connsiteY28" fmla="*/ 178710 h 307911"/>
                <a:gd name="connsiteX29" fmla="*/ 158632 w 342638"/>
                <a:gd name="connsiteY29" fmla="*/ 216810 h 307911"/>
                <a:gd name="connsiteX30" fmla="*/ 272932 w 342638"/>
                <a:gd name="connsiteY30" fmla="*/ 229510 h 307911"/>
                <a:gd name="connsiteX31" fmla="*/ 285632 w 342638"/>
                <a:gd name="connsiteY31" fmla="*/ 127910 h 307911"/>
                <a:gd name="connsiteX32" fmla="*/ 222132 w 342638"/>
                <a:gd name="connsiteY32" fmla="*/ 140610 h 307911"/>
                <a:gd name="connsiteX33" fmla="*/ 209432 w 342638"/>
                <a:gd name="connsiteY33" fmla="*/ 191410 h 307911"/>
                <a:gd name="connsiteX34" fmla="*/ 247532 w 342638"/>
                <a:gd name="connsiteY34" fmla="*/ 204110 h 307911"/>
                <a:gd name="connsiteX35" fmla="*/ 336432 w 342638"/>
                <a:gd name="connsiteY35" fmla="*/ 191410 h 307911"/>
                <a:gd name="connsiteX36" fmla="*/ 285632 w 342638"/>
                <a:gd name="connsiteY36" fmla="*/ 77110 h 307911"/>
                <a:gd name="connsiteX37" fmla="*/ 234832 w 342638"/>
                <a:gd name="connsiteY37" fmla="*/ 102510 h 307911"/>
                <a:gd name="connsiteX38" fmla="*/ 260232 w 342638"/>
                <a:gd name="connsiteY38" fmla="*/ 64410 h 307911"/>
                <a:gd name="connsiteX39" fmla="*/ 184032 w 342638"/>
                <a:gd name="connsiteY39" fmla="*/ 13610 h 307911"/>
                <a:gd name="connsiteX40" fmla="*/ 145932 w 342638"/>
                <a:gd name="connsiteY40" fmla="*/ 910 h 307911"/>
                <a:gd name="connsiteX41" fmla="*/ 133232 w 342638"/>
                <a:gd name="connsiteY41" fmla="*/ 115210 h 307911"/>
                <a:gd name="connsiteX42" fmla="*/ 196732 w 342638"/>
                <a:gd name="connsiteY42" fmla="*/ 102510 h 307911"/>
                <a:gd name="connsiteX43" fmla="*/ 184032 w 342638"/>
                <a:gd name="connsiteY43" fmla="*/ 39010 h 307911"/>
                <a:gd name="connsiteX44" fmla="*/ 107832 w 342638"/>
                <a:gd name="connsiteY44" fmla="*/ 89810 h 307911"/>
                <a:gd name="connsiteX45" fmla="*/ 145932 w 342638"/>
                <a:gd name="connsiteY45" fmla="*/ 115210 h 307911"/>
                <a:gd name="connsiteX46" fmla="*/ 120532 w 342638"/>
                <a:gd name="connsiteY46" fmla="*/ 39010 h 307911"/>
                <a:gd name="connsiteX47" fmla="*/ 57032 w 342638"/>
                <a:gd name="connsiteY47" fmla="*/ 64410 h 307911"/>
                <a:gd name="connsiteX48" fmla="*/ 69732 w 342638"/>
                <a:gd name="connsiteY48" fmla="*/ 115210 h 307911"/>
                <a:gd name="connsiteX49" fmla="*/ 107832 w 342638"/>
                <a:gd name="connsiteY49" fmla="*/ 89810 h 307911"/>
                <a:gd name="connsiteX50" fmla="*/ 69732 w 342638"/>
                <a:gd name="connsiteY50" fmla="*/ 64410 h 307911"/>
                <a:gd name="connsiteX51" fmla="*/ 69732 w 342638"/>
                <a:gd name="connsiteY51" fmla="*/ 204110 h 307911"/>
                <a:gd name="connsiteX52" fmla="*/ 133232 w 342638"/>
                <a:gd name="connsiteY52" fmla="*/ 216810 h 307911"/>
                <a:gd name="connsiteX53" fmla="*/ 184032 w 342638"/>
                <a:gd name="connsiteY53" fmla="*/ 204110 h 307911"/>
                <a:gd name="connsiteX54" fmla="*/ 95132 w 342638"/>
                <a:gd name="connsiteY54" fmla="*/ 216810 h 307911"/>
                <a:gd name="connsiteX55" fmla="*/ 120532 w 342638"/>
                <a:gd name="connsiteY55" fmla="*/ 305710 h 307911"/>
                <a:gd name="connsiteX56" fmla="*/ 158632 w 342638"/>
                <a:gd name="connsiteY56" fmla="*/ 293010 h 307911"/>
                <a:gd name="connsiteX57" fmla="*/ 196732 w 342638"/>
                <a:gd name="connsiteY57" fmla="*/ 305710 h 307911"/>
                <a:gd name="connsiteX58" fmla="*/ 234832 w 342638"/>
                <a:gd name="connsiteY58" fmla="*/ 280310 h 307911"/>
                <a:gd name="connsiteX59" fmla="*/ 184032 w 342638"/>
                <a:gd name="connsiteY59" fmla="*/ 293010 h 307911"/>
                <a:gd name="connsiteX60" fmla="*/ 145932 w 342638"/>
                <a:gd name="connsiteY60" fmla="*/ 267610 h 307911"/>
                <a:gd name="connsiteX61" fmla="*/ 133232 w 342638"/>
                <a:gd name="connsiteY61" fmla="*/ 254910 h 30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2638" h="307911">
                  <a:moveTo>
                    <a:pt x="18932" y="140610"/>
                  </a:moveTo>
                  <a:cubicBezTo>
                    <a:pt x="105009" y="169302"/>
                    <a:pt x="0" y="136824"/>
                    <a:pt x="145932" y="166010"/>
                  </a:cubicBezTo>
                  <a:cubicBezTo>
                    <a:pt x="159059" y="168635"/>
                    <a:pt x="171332" y="174477"/>
                    <a:pt x="184032" y="178710"/>
                  </a:cubicBezTo>
                  <a:cubicBezTo>
                    <a:pt x="200965" y="174477"/>
                    <a:pt x="221202" y="176914"/>
                    <a:pt x="234832" y="166010"/>
                  </a:cubicBezTo>
                  <a:cubicBezTo>
                    <a:pt x="259873" y="145977"/>
                    <a:pt x="246390" y="101939"/>
                    <a:pt x="222132" y="89810"/>
                  </a:cubicBezTo>
                  <a:cubicBezTo>
                    <a:pt x="199100" y="78294"/>
                    <a:pt x="171332" y="81343"/>
                    <a:pt x="145932" y="77110"/>
                  </a:cubicBezTo>
                  <a:lnTo>
                    <a:pt x="69732" y="89810"/>
                  </a:lnTo>
                  <a:cubicBezTo>
                    <a:pt x="24777" y="179720"/>
                    <a:pt x="74163" y="198597"/>
                    <a:pt x="120532" y="229510"/>
                  </a:cubicBezTo>
                  <a:cubicBezTo>
                    <a:pt x="127787" y="227696"/>
                    <a:pt x="212678" y="218576"/>
                    <a:pt x="196732" y="178710"/>
                  </a:cubicBezTo>
                  <a:cubicBezTo>
                    <a:pt x="189701" y="161132"/>
                    <a:pt x="162865" y="161777"/>
                    <a:pt x="145932" y="153310"/>
                  </a:cubicBezTo>
                  <a:cubicBezTo>
                    <a:pt x="137465" y="166010"/>
                    <a:pt x="114863" y="177238"/>
                    <a:pt x="120532" y="191410"/>
                  </a:cubicBezTo>
                  <a:cubicBezTo>
                    <a:pt x="139401" y="238583"/>
                    <a:pt x="245410" y="206227"/>
                    <a:pt x="260232" y="204110"/>
                  </a:cubicBezTo>
                  <a:cubicBezTo>
                    <a:pt x="264465" y="191410"/>
                    <a:pt x="272932" y="179397"/>
                    <a:pt x="272932" y="166010"/>
                  </a:cubicBezTo>
                  <a:cubicBezTo>
                    <a:pt x="272932" y="74221"/>
                    <a:pt x="161926" y="144294"/>
                    <a:pt x="107832" y="153310"/>
                  </a:cubicBezTo>
                  <a:cubicBezTo>
                    <a:pt x="112065" y="166010"/>
                    <a:pt x="108103" y="186438"/>
                    <a:pt x="120532" y="191410"/>
                  </a:cubicBezTo>
                  <a:cubicBezTo>
                    <a:pt x="172125" y="212047"/>
                    <a:pt x="175165" y="167210"/>
                    <a:pt x="184032" y="140610"/>
                  </a:cubicBezTo>
                  <a:cubicBezTo>
                    <a:pt x="162669" y="108566"/>
                    <a:pt x="157751" y="82679"/>
                    <a:pt x="107832" y="89810"/>
                  </a:cubicBezTo>
                  <a:cubicBezTo>
                    <a:pt x="92722" y="91969"/>
                    <a:pt x="82432" y="106743"/>
                    <a:pt x="69732" y="115210"/>
                  </a:cubicBezTo>
                  <a:cubicBezTo>
                    <a:pt x="73965" y="140610"/>
                    <a:pt x="61006" y="177126"/>
                    <a:pt x="82432" y="191410"/>
                  </a:cubicBezTo>
                  <a:cubicBezTo>
                    <a:pt x="136273" y="227304"/>
                    <a:pt x="151694" y="148725"/>
                    <a:pt x="158632" y="127910"/>
                  </a:cubicBezTo>
                  <a:cubicBezTo>
                    <a:pt x="133232" y="119443"/>
                    <a:pt x="107832" y="102510"/>
                    <a:pt x="82432" y="127910"/>
                  </a:cubicBezTo>
                  <a:cubicBezTo>
                    <a:pt x="72966" y="137376"/>
                    <a:pt x="73965" y="153310"/>
                    <a:pt x="69732" y="166010"/>
                  </a:cubicBezTo>
                  <a:cubicBezTo>
                    <a:pt x="81501" y="173856"/>
                    <a:pt x="126214" y="218145"/>
                    <a:pt x="145932" y="178710"/>
                  </a:cubicBezTo>
                  <a:cubicBezTo>
                    <a:pt x="151919" y="166736"/>
                    <a:pt x="137465" y="153310"/>
                    <a:pt x="133232" y="140610"/>
                  </a:cubicBezTo>
                  <a:cubicBezTo>
                    <a:pt x="116299" y="144843"/>
                    <a:pt x="90238" y="137698"/>
                    <a:pt x="82432" y="153310"/>
                  </a:cubicBezTo>
                  <a:cubicBezTo>
                    <a:pt x="56930" y="204314"/>
                    <a:pt x="106301" y="224256"/>
                    <a:pt x="133232" y="242210"/>
                  </a:cubicBezTo>
                  <a:lnTo>
                    <a:pt x="222132" y="229510"/>
                  </a:lnTo>
                  <a:cubicBezTo>
                    <a:pt x="238890" y="209959"/>
                    <a:pt x="227640" y="171518"/>
                    <a:pt x="209432" y="153310"/>
                  </a:cubicBezTo>
                  <a:cubicBezTo>
                    <a:pt x="198639" y="142517"/>
                    <a:pt x="184032" y="170243"/>
                    <a:pt x="171332" y="178710"/>
                  </a:cubicBezTo>
                  <a:cubicBezTo>
                    <a:pt x="167099" y="191410"/>
                    <a:pt x="153660" y="204381"/>
                    <a:pt x="158632" y="216810"/>
                  </a:cubicBezTo>
                  <a:cubicBezTo>
                    <a:pt x="177234" y="263314"/>
                    <a:pt x="250717" y="233213"/>
                    <a:pt x="272932" y="229510"/>
                  </a:cubicBezTo>
                  <a:cubicBezTo>
                    <a:pt x="279880" y="215614"/>
                    <a:pt x="327132" y="148660"/>
                    <a:pt x="285632" y="127910"/>
                  </a:cubicBezTo>
                  <a:cubicBezTo>
                    <a:pt x="266325" y="118257"/>
                    <a:pt x="243299" y="136377"/>
                    <a:pt x="222132" y="140610"/>
                  </a:cubicBezTo>
                  <a:cubicBezTo>
                    <a:pt x="217899" y="157543"/>
                    <a:pt x="202950" y="175204"/>
                    <a:pt x="209432" y="191410"/>
                  </a:cubicBezTo>
                  <a:cubicBezTo>
                    <a:pt x="214404" y="203839"/>
                    <a:pt x="234145" y="204110"/>
                    <a:pt x="247532" y="204110"/>
                  </a:cubicBezTo>
                  <a:cubicBezTo>
                    <a:pt x="277466" y="204110"/>
                    <a:pt x="306799" y="195643"/>
                    <a:pt x="336432" y="191410"/>
                  </a:cubicBezTo>
                  <a:cubicBezTo>
                    <a:pt x="333342" y="169778"/>
                    <a:pt x="342638" y="77110"/>
                    <a:pt x="285632" y="77110"/>
                  </a:cubicBezTo>
                  <a:cubicBezTo>
                    <a:pt x="266700" y="77110"/>
                    <a:pt x="251765" y="94043"/>
                    <a:pt x="234832" y="102510"/>
                  </a:cubicBezTo>
                  <a:cubicBezTo>
                    <a:pt x="243299" y="89810"/>
                    <a:pt x="260232" y="79674"/>
                    <a:pt x="260232" y="64410"/>
                  </a:cubicBezTo>
                  <a:cubicBezTo>
                    <a:pt x="260232" y="19761"/>
                    <a:pt x="209522" y="20893"/>
                    <a:pt x="184032" y="13610"/>
                  </a:cubicBezTo>
                  <a:cubicBezTo>
                    <a:pt x="171160" y="9932"/>
                    <a:pt x="158632" y="5143"/>
                    <a:pt x="145932" y="910"/>
                  </a:cubicBezTo>
                  <a:cubicBezTo>
                    <a:pt x="126211" y="30492"/>
                    <a:pt x="84345" y="74471"/>
                    <a:pt x="133232" y="115210"/>
                  </a:cubicBezTo>
                  <a:cubicBezTo>
                    <a:pt x="149815" y="129029"/>
                    <a:pt x="175565" y="106743"/>
                    <a:pt x="196732" y="102510"/>
                  </a:cubicBezTo>
                  <a:cubicBezTo>
                    <a:pt x="192499" y="81343"/>
                    <a:pt x="201993" y="50984"/>
                    <a:pt x="184032" y="39010"/>
                  </a:cubicBezTo>
                  <a:cubicBezTo>
                    <a:pt x="125517" y="0"/>
                    <a:pt x="116126" y="64929"/>
                    <a:pt x="107832" y="89810"/>
                  </a:cubicBezTo>
                  <a:cubicBezTo>
                    <a:pt x="120532" y="98277"/>
                    <a:pt x="142230" y="130018"/>
                    <a:pt x="145932" y="115210"/>
                  </a:cubicBezTo>
                  <a:cubicBezTo>
                    <a:pt x="152426" y="89235"/>
                    <a:pt x="143778" y="52294"/>
                    <a:pt x="120532" y="39010"/>
                  </a:cubicBezTo>
                  <a:cubicBezTo>
                    <a:pt x="100738" y="27699"/>
                    <a:pt x="78199" y="55943"/>
                    <a:pt x="57032" y="64410"/>
                  </a:cubicBezTo>
                  <a:cubicBezTo>
                    <a:pt x="61265" y="81343"/>
                    <a:pt x="54120" y="107404"/>
                    <a:pt x="69732" y="115210"/>
                  </a:cubicBezTo>
                  <a:cubicBezTo>
                    <a:pt x="83384" y="122036"/>
                    <a:pt x="107832" y="105074"/>
                    <a:pt x="107832" y="89810"/>
                  </a:cubicBezTo>
                  <a:cubicBezTo>
                    <a:pt x="107832" y="74546"/>
                    <a:pt x="82432" y="72877"/>
                    <a:pt x="69732" y="64410"/>
                  </a:cubicBezTo>
                  <a:cubicBezTo>
                    <a:pt x="59169" y="106661"/>
                    <a:pt x="38447" y="162397"/>
                    <a:pt x="69732" y="204110"/>
                  </a:cubicBezTo>
                  <a:cubicBezTo>
                    <a:pt x="82684" y="221379"/>
                    <a:pt x="112065" y="212577"/>
                    <a:pt x="133232" y="216810"/>
                  </a:cubicBezTo>
                  <a:cubicBezTo>
                    <a:pt x="150165" y="212577"/>
                    <a:pt x="201486" y="204110"/>
                    <a:pt x="184032" y="204110"/>
                  </a:cubicBezTo>
                  <a:cubicBezTo>
                    <a:pt x="154098" y="204110"/>
                    <a:pt x="110997" y="191426"/>
                    <a:pt x="95132" y="216810"/>
                  </a:cubicBezTo>
                  <a:cubicBezTo>
                    <a:pt x="78798" y="242945"/>
                    <a:pt x="112065" y="276077"/>
                    <a:pt x="120532" y="305710"/>
                  </a:cubicBezTo>
                  <a:cubicBezTo>
                    <a:pt x="133232" y="301477"/>
                    <a:pt x="145245" y="293010"/>
                    <a:pt x="158632" y="293010"/>
                  </a:cubicBezTo>
                  <a:cubicBezTo>
                    <a:pt x="172019" y="293010"/>
                    <a:pt x="183527" y="307911"/>
                    <a:pt x="196732" y="305710"/>
                  </a:cubicBezTo>
                  <a:cubicBezTo>
                    <a:pt x="211788" y="303201"/>
                    <a:pt x="222132" y="288777"/>
                    <a:pt x="234832" y="280310"/>
                  </a:cubicBezTo>
                  <a:cubicBezTo>
                    <a:pt x="125643" y="207517"/>
                    <a:pt x="254139" y="275483"/>
                    <a:pt x="184032" y="293010"/>
                  </a:cubicBezTo>
                  <a:cubicBezTo>
                    <a:pt x="169224" y="296712"/>
                    <a:pt x="158632" y="276077"/>
                    <a:pt x="145932" y="267610"/>
                  </a:cubicBezTo>
                  <a:cubicBezTo>
                    <a:pt x="162418" y="218151"/>
                    <a:pt x="168098" y="220044"/>
                    <a:pt x="133232" y="254910"/>
                  </a:cubicBezTo>
                </a:path>
              </a:pathLst>
            </a:custGeom>
            <a:ln w="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0" name="Forme libre 9"/>
            <p:cNvSpPr/>
            <p:nvPr/>
          </p:nvSpPr>
          <p:spPr>
            <a:xfrm>
              <a:off x="3981586" y="5244184"/>
              <a:ext cx="342638" cy="307911"/>
            </a:xfrm>
            <a:custGeom>
              <a:avLst/>
              <a:gdLst>
                <a:gd name="connsiteX0" fmla="*/ 18932 w 342638"/>
                <a:gd name="connsiteY0" fmla="*/ 140610 h 307911"/>
                <a:gd name="connsiteX1" fmla="*/ 145932 w 342638"/>
                <a:gd name="connsiteY1" fmla="*/ 166010 h 307911"/>
                <a:gd name="connsiteX2" fmla="*/ 184032 w 342638"/>
                <a:gd name="connsiteY2" fmla="*/ 178710 h 307911"/>
                <a:gd name="connsiteX3" fmla="*/ 234832 w 342638"/>
                <a:gd name="connsiteY3" fmla="*/ 166010 h 307911"/>
                <a:gd name="connsiteX4" fmla="*/ 222132 w 342638"/>
                <a:gd name="connsiteY4" fmla="*/ 89810 h 307911"/>
                <a:gd name="connsiteX5" fmla="*/ 145932 w 342638"/>
                <a:gd name="connsiteY5" fmla="*/ 77110 h 307911"/>
                <a:gd name="connsiteX6" fmla="*/ 69732 w 342638"/>
                <a:gd name="connsiteY6" fmla="*/ 89810 h 307911"/>
                <a:gd name="connsiteX7" fmla="*/ 120532 w 342638"/>
                <a:gd name="connsiteY7" fmla="*/ 229510 h 307911"/>
                <a:gd name="connsiteX8" fmla="*/ 196732 w 342638"/>
                <a:gd name="connsiteY8" fmla="*/ 178710 h 307911"/>
                <a:gd name="connsiteX9" fmla="*/ 145932 w 342638"/>
                <a:gd name="connsiteY9" fmla="*/ 153310 h 307911"/>
                <a:gd name="connsiteX10" fmla="*/ 120532 w 342638"/>
                <a:gd name="connsiteY10" fmla="*/ 191410 h 307911"/>
                <a:gd name="connsiteX11" fmla="*/ 260232 w 342638"/>
                <a:gd name="connsiteY11" fmla="*/ 204110 h 307911"/>
                <a:gd name="connsiteX12" fmla="*/ 272932 w 342638"/>
                <a:gd name="connsiteY12" fmla="*/ 166010 h 307911"/>
                <a:gd name="connsiteX13" fmla="*/ 107832 w 342638"/>
                <a:gd name="connsiteY13" fmla="*/ 153310 h 307911"/>
                <a:gd name="connsiteX14" fmla="*/ 120532 w 342638"/>
                <a:gd name="connsiteY14" fmla="*/ 191410 h 307911"/>
                <a:gd name="connsiteX15" fmla="*/ 184032 w 342638"/>
                <a:gd name="connsiteY15" fmla="*/ 140610 h 307911"/>
                <a:gd name="connsiteX16" fmla="*/ 107832 w 342638"/>
                <a:gd name="connsiteY16" fmla="*/ 89810 h 307911"/>
                <a:gd name="connsiteX17" fmla="*/ 69732 w 342638"/>
                <a:gd name="connsiteY17" fmla="*/ 115210 h 307911"/>
                <a:gd name="connsiteX18" fmla="*/ 82432 w 342638"/>
                <a:gd name="connsiteY18" fmla="*/ 191410 h 307911"/>
                <a:gd name="connsiteX19" fmla="*/ 158632 w 342638"/>
                <a:gd name="connsiteY19" fmla="*/ 127910 h 307911"/>
                <a:gd name="connsiteX20" fmla="*/ 82432 w 342638"/>
                <a:gd name="connsiteY20" fmla="*/ 127910 h 307911"/>
                <a:gd name="connsiteX21" fmla="*/ 69732 w 342638"/>
                <a:gd name="connsiteY21" fmla="*/ 166010 h 307911"/>
                <a:gd name="connsiteX22" fmla="*/ 145932 w 342638"/>
                <a:gd name="connsiteY22" fmla="*/ 178710 h 307911"/>
                <a:gd name="connsiteX23" fmla="*/ 133232 w 342638"/>
                <a:gd name="connsiteY23" fmla="*/ 140610 h 307911"/>
                <a:gd name="connsiteX24" fmla="*/ 82432 w 342638"/>
                <a:gd name="connsiteY24" fmla="*/ 153310 h 307911"/>
                <a:gd name="connsiteX25" fmla="*/ 133232 w 342638"/>
                <a:gd name="connsiteY25" fmla="*/ 242210 h 307911"/>
                <a:gd name="connsiteX26" fmla="*/ 222132 w 342638"/>
                <a:gd name="connsiteY26" fmla="*/ 229510 h 307911"/>
                <a:gd name="connsiteX27" fmla="*/ 209432 w 342638"/>
                <a:gd name="connsiteY27" fmla="*/ 153310 h 307911"/>
                <a:gd name="connsiteX28" fmla="*/ 171332 w 342638"/>
                <a:gd name="connsiteY28" fmla="*/ 178710 h 307911"/>
                <a:gd name="connsiteX29" fmla="*/ 158632 w 342638"/>
                <a:gd name="connsiteY29" fmla="*/ 216810 h 307911"/>
                <a:gd name="connsiteX30" fmla="*/ 272932 w 342638"/>
                <a:gd name="connsiteY30" fmla="*/ 229510 h 307911"/>
                <a:gd name="connsiteX31" fmla="*/ 285632 w 342638"/>
                <a:gd name="connsiteY31" fmla="*/ 127910 h 307911"/>
                <a:gd name="connsiteX32" fmla="*/ 222132 w 342638"/>
                <a:gd name="connsiteY32" fmla="*/ 140610 h 307911"/>
                <a:gd name="connsiteX33" fmla="*/ 209432 w 342638"/>
                <a:gd name="connsiteY33" fmla="*/ 191410 h 307911"/>
                <a:gd name="connsiteX34" fmla="*/ 247532 w 342638"/>
                <a:gd name="connsiteY34" fmla="*/ 204110 h 307911"/>
                <a:gd name="connsiteX35" fmla="*/ 336432 w 342638"/>
                <a:gd name="connsiteY35" fmla="*/ 191410 h 307911"/>
                <a:gd name="connsiteX36" fmla="*/ 285632 w 342638"/>
                <a:gd name="connsiteY36" fmla="*/ 77110 h 307911"/>
                <a:gd name="connsiteX37" fmla="*/ 234832 w 342638"/>
                <a:gd name="connsiteY37" fmla="*/ 102510 h 307911"/>
                <a:gd name="connsiteX38" fmla="*/ 260232 w 342638"/>
                <a:gd name="connsiteY38" fmla="*/ 64410 h 307911"/>
                <a:gd name="connsiteX39" fmla="*/ 184032 w 342638"/>
                <a:gd name="connsiteY39" fmla="*/ 13610 h 307911"/>
                <a:gd name="connsiteX40" fmla="*/ 145932 w 342638"/>
                <a:gd name="connsiteY40" fmla="*/ 910 h 307911"/>
                <a:gd name="connsiteX41" fmla="*/ 133232 w 342638"/>
                <a:gd name="connsiteY41" fmla="*/ 115210 h 307911"/>
                <a:gd name="connsiteX42" fmla="*/ 196732 w 342638"/>
                <a:gd name="connsiteY42" fmla="*/ 102510 h 307911"/>
                <a:gd name="connsiteX43" fmla="*/ 184032 w 342638"/>
                <a:gd name="connsiteY43" fmla="*/ 39010 h 307911"/>
                <a:gd name="connsiteX44" fmla="*/ 107832 w 342638"/>
                <a:gd name="connsiteY44" fmla="*/ 89810 h 307911"/>
                <a:gd name="connsiteX45" fmla="*/ 145932 w 342638"/>
                <a:gd name="connsiteY45" fmla="*/ 115210 h 307911"/>
                <a:gd name="connsiteX46" fmla="*/ 120532 w 342638"/>
                <a:gd name="connsiteY46" fmla="*/ 39010 h 307911"/>
                <a:gd name="connsiteX47" fmla="*/ 57032 w 342638"/>
                <a:gd name="connsiteY47" fmla="*/ 64410 h 307911"/>
                <a:gd name="connsiteX48" fmla="*/ 69732 w 342638"/>
                <a:gd name="connsiteY48" fmla="*/ 115210 h 307911"/>
                <a:gd name="connsiteX49" fmla="*/ 107832 w 342638"/>
                <a:gd name="connsiteY49" fmla="*/ 89810 h 307911"/>
                <a:gd name="connsiteX50" fmla="*/ 69732 w 342638"/>
                <a:gd name="connsiteY50" fmla="*/ 64410 h 307911"/>
                <a:gd name="connsiteX51" fmla="*/ 69732 w 342638"/>
                <a:gd name="connsiteY51" fmla="*/ 204110 h 307911"/>
                <a:gd name="connsiteX52" fmla="*/ 133232 w 342638"/>
                <a:gd name="connsiteY52" fmla="*/ 216810 h 307911"/>
                <a:gd name="connsiteX53" fmla="*/ 184032 w 342638"/>
                <a:gd name="connsiteY53" fmla="*/ 204110 h 307911"/>
                <a:gd name="connsiteX54" fmla="*/ 95132 w 342638"/>
                <a:gd name="connsiteY54" fmla="*/ 216810 h 307911"/>
                <a:gd name="connsiteX55" fmla="*/ 120532 w 342638"/>
                <a:gd name="connsiteY55" fmla="*/ 305710 h 307911"/>
                <a:gd name="connsiteX56" fmla="*/ 158632 w 342638"/>
                <a:gd name="connsiteY56" fmla="*/ 293010 h 307911"/>
                <a:gd name="connsiteX57" fmla="*/ 196732 w 342638"/>
                <a:gd name="connsiteY57" fmla="*/ 305710 h 307911"/>
                <a:gd name="connsiteX58" fmla="*/ 234832 w 342638"/>
                <a:gd name="connsiteY58" fmla="*/ 280310 h 307911"/>
                <a:gd name="connsiteX59" fmla="*/ 184032 w 342638"/>
                <a:gd name="connsiteY59" fmla="*/ 293010 h 307911"/>
                <a:gd name="connsiteX60" fmla="*/ 145932 w 342638"/>
                <a:gd name="connsiteY60" fmla="*/ 267610 h 307911"/>
                <a:gd name="connsiteX61" fmla="*/ 133232 w 342638"/>
                <a:gd name="connsiteY61" fmla="*/ 254910 h 30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2638" h="307911">
                  <a:moveTo>
                    <a:pt x="18932" y="140610"/>
                  </a:moveTo>
                  <a:cubicBezTo>
                    <a:pt x="105009" y="169302"/>
                    <a:pt x="0" y="136824"/>
                    <a:pt x="145932" y="166010"/>
                  </a:cubicBezTo>
                  <a:cubicBezTo>
                    <a:pt x="159059" y="168635"/>
                    <a:pt x="171332" y="174477"/>
                    <a:pt x="184032" y="178710"/>
                  </a:cubicBezTo>
                  <a:cubicBezTo>
                    <a:pt x="200965" y="174477"/>
                    <a:pt x="221202" y="176914"/>
                    <a:pt x="234832" y="166010"/>
                  </a:cubicBezTo>
                  <a:cubicBezTo>
                    <a:pt x="259873" y="145977"/>
                    <a:pt x="246390" y="101939"/>
                    <a:pt x="222132" y="89810"/>
                  </a:cubicBezTo>
                  <a:cubicBezTo>
                    <a:pt x="199100" y="78294"/>
                    <a:pt x="171332" y="81343"/>
                    <a:pt x="145932" y="77110"/>
                  </a:cubicBezTo>
                  <a:lnTo>
                    <a:pt x="69732" y="89810"/>
                  </a:lnTo>
                  <a:cubicBezTo>
                    <a:pt x="24777" y="179720"/>
                    <a:pt x="74163" y="198597"/>
                    <a:pt x="120532" y="229510"/>
                  </a:cubicBezTo>
                  <a:cubicBezTo>
                    <a:pt x="127787" y="227696"/>
                    <a:pt x="212678" y="218576"/>
                    <a:pt x="196732" y="178710"/>
                  </a:cubicBezTo>
                  <a:cubicBezTo>
                    <a:pt x="189701" y="161132"/>
                    <a:pt x="162865" y="161777"/>
                    <a:pt x="145932" y="153310"/>
                  </a:cubicBezTo>
                  <a:cubicBezTo>
                    <a:pt x="137465" y="166010"/>
                    <a:pt x="114863" y="177238"/>
                    <a:pt x="120532" y="191410"/>
                  </a:cubicBezTo>
                  <a:cubicBezTo>
                    <a:pt x="139401" y="238583"/>
                    <a:pt x="245410" y="206227"/>
                    <a:pt x="260232" y="204110"/>
                  </a:cubicBezTo>
                  <a:cubicBezTo>
                    <a:pt x="264465" y="191410"/>
                    <a:pt x="272932" y="179397"/>
                    <a:pt x="272932" y="166010"/>
                  </a:cubicBezTo>
                  <a:cubicBezTo>
                    <a:pt x="272932" y="74221"/>
                    <a:pt x="161926" y="144294"/>
                    <a:pt x="107832" y="153310"/>
                  </a:cubicBezTo>
                  <a:cubicBezTo>
                    <a:pt x="112065" y="166010"/>
                    <a:pt x="108103" y="186438"/>
                    <a:pt x="120532" y="191410"/>
                  </a:cubicBezTo>
                  <a:cubicBezTo>
                    <a:pt x="172125" y="212047"/>
                    <a:pt x="175165" y="167210"/>
                    <a:pt x="184032" y="140610"/>
                  </a:cubicBezTo>
                  <a:cubicBezTo>
                    <a:pt x="162669" y="108566"/>
                    <a:pt x="157751" y="82679"/>
                    <a:pt x="107832" y="89810"/>
                  </a:cubicBezTo>
                  <a:cubicBezTo>
                    <a:pt x="92722" y="91969"/>
                    <a:pt x="82432" y="106743"/>
                    <a:pt x="69732" y="115210"/>
                  </a:cubicBezTo>
                  <a:cubicBezTo>
                    <a:pt x="73965" y="140610"/>
                    <a:pt x="61006" y="177126"/>
                    <a:pt x="82432" y="191410"/>
                  </a:cubicBezTo>
                  <a:cubicBezTo>
                    <a:pt x="136273" y="227304"/>
                    <a:pt x="151694" y="148725"/>
                    <a:pt x="158632" y="127910"/>
                  </a:cubicBezTo>
                  <a:cubicBezTo>
                    <a:pt x="133232" y="119443"/>
                    <a:pt x="107832" y="102510"/>
                    <a:pt x="82432" y="127910"/>
                  </a:cubicBezTo>
                  <a:cubicBezTo>
                    <a:pt x="72966" y="137376"/>
                    <a:pt x="73965" y="153310"/>
                    <a:pt x="69732" y="166010"/>
                  </a:cubicBezTo>
                  <a:cubicBezTo>
                    <a:pt x="81501" y="173856"/>
                    <a:pt x="126214" y="218145"/>
                    <a:pt x="145932" y="178710"/>
                  </a:cubicBezTo>
                  <a:cubicBezTo>
                    <a:pt x="151919" y="166736"/>
                    <a:pt x="137465" y="153310"/>
                    <a:pt x="133232" y="140610"/>
                  </a:cubicBezTo>
                  <a:cubicBezTo>
                    <a:pt x="116299" y="144843"/>
                    <a:pt x="90238" y="137698"/>
                    <a:pt x="82432" y="153310"/>
                  </a:cubicBezTo>
                  <a:cubicBezTo>
                    <a:pt x="56930" y="204314"/>
                    <a:pt x="106301" y="224256"/>
                    <a:pt x="133232" y="242210"/>
                  </a:cubicBezTo>
                  <a:lnTo>
                    <a:pt x="222132" y="229510"/>
                  </a:lnTo>
                  <a:cubicBezTo>
                    <a:pt x="238890" y="209959"/>
                    <a:pt x="227640" y="171518"/>
                    <a:pt x="209432" y="153310"/>
                  </a:cubicBezTo>
                  <a:cubicBezTo>
                    <a:pt x="198639" y="142517"/>
                    <a:pt x="184032" y="170243"/>
                    <a:pt x="171332" y="178710"/>
                  </a:cubicBezTo>
                  <a:cubicBezTo>
                    <a:pt x="167099" y="191410"/>
                    <a:pt x="153660" y="204381"/>
                    <a:pt x="158632" y="216810"/>
                  </a:cubicBezTo>
                  <a:cubicBezTo>
                    <a:pt x="177234" y="263314"/>
                    <a:pt x="250717" y="233213"/>
                    <a:pt x="272932" y="229510"/>
                  </a:cubicBezTo>
                  <a:cubicBezTo>
                    <a:pt x="279880" y="215614"/>
                    <a:pt x="327132" y="148660"/>
                    <a:pt x="285632" y="127910"/>
                  </a:cubicBezTo>
                  <a:cubicBezTo>
                    <a:pt x="266325" y="118257"/>
                    <a:pt x="243299" y="136377"/>
                    <a:pt x="222132" y="140610"/>
                  </a:cubicBezTo>
                  <a:cubicBezTo>
                    <a:pt x="217899" y="157543"/>
                    <a:pt x="202950" y="175204"/>
                    <a:pt x="209432" y="191410"/>
                  </a:cubicBezTo>
                  <a:cubicBezTo>
                    <a:pt x="214404" y="203839"/>
                    <a:pt x="234145" y="204110"/>
                    <a:pt x="247532" y="204110"/>
                  </a:cubicBezTo>
                  <a:cubicBezTo>
                    <a:pt x="277466" y="204110"/>
                    <a:pt x="306799" y="195643"/>
                    <a:pt x="336432" y="191410"/>
                  </a:cubicBezTo>
                  <a:cubicBezTo>
                    <a:pt x="333342" y="169778"/>
                    <a:pt x="342638" y="77110"/>
                    <a:pt x="285632" y="77110"/>
                  </a:cubicBezTo>
                  <a:cubicBezTo>
                    <a:pt x="266700" y="77110"/>
                    <a:pt x="251765" y="94043"/>
                    <a:pt x="234832" y="102510"/>
                  </a:cubicBezTo>
                  <a:cubicBezTo>
                    <a:pt x="243299" y="89810"/>
                    <a:pt x="260232" y="79674"/>
                    <a:pt x="260232" y="64410"/>
                  </a:cubicBezTo>
                  <a:cubicBezTo>
                    <a:pt x="260232" y="19761"/>
                    <a:pt x="209522" y="20893"/>
                    <a:pt x="184032" y="13610"/>
                  </a:cubicBezTo>
                  <a:cubicBezTo>
                    <a:pt x="171160" y="9932"/>
                    <a:pt x="158632" y="5143"/>
                    <a:pt x="145932" y="910"/>
                  </a:cubicBezTo>
                  <a:cubicBezTo>
                    <a:pt x="126211" y="30492"/>
                    <a:pt x="84345" y="74471"/>
                    <a:pt x="133232" y="115210"/>
                  </a:cubicBezTo>
                  <a:cubicBezTo>
                    <a:pt x="149815" y="129029"/>
                    <a:pt x="175565" y="106743"/>
                    <a:pt x="196732" y="102510"/>
                  </a:cubicBezTo>
                  <a:cubicBezTo>
                    <a:pt x="192499" y="81343"/>
                    <a:pt x="201993" y="50984"/>
                    <a:pt x="184032" y="39010"/>
                  </a:cubicBezTo>
                  <a:cubicBezTo>
                    <a:pt x="125517" y="0"/>
                    <a:pt x="116126" y="64929"/>
                    <a:pt x="107832" y="89810"/>
                  </a:cubicBezTo>
                  <a:cubicBezTo>
                    <a:pt x="120532" y="98277"/>
                    <a:pt x="142230" y="130018"/>
                    <a:pt x="145932" y="115210"/>
                  </a:cubicBezTo>
                  <a:cubicBezTo>
                    <a:pt x="152426" y="89235"/>
                    <a:pt x="143778" y="52294"/>
                    <a:pt x="120532" y="39010"/>
                  </a:cubicBezTo>
                  <a:cubicBezTo>
                    <a:pt x="100738" y="27699"/>
                    <a:pt x="78199" y="55943"/>
                    <a:pt x="57032" y="64410"/>
                  </a:cubicBezTo>
                  <a:cubicBezTo>
                    <a:pt x="61265" y="81343"/>
                    <a:pt x="54120" y="107404"/>
                    <a:pt x="69732" y="115210"/>
                  </a:cubicBezTo>
                  <a:cubicBezTo>
                    <a:pt x="83384" y="122036"/>
                    <a:pt x="107832" y="105074"/>
                    <a:pt x="107832" y="89810"/>
                  </a:cubicBezTo>
                  <a:cubicBezTo>
                    <a:pt x="107832" y="74546"/>
                    <a:pt x="82432" y="72877"/>
                    <a:pt x="69732" y="64410"/>
                  </a:cubicBezTo>
                  <a:cubicBezTo>
                    <a:pt x="59169" y="106661"/>
                    <a:pt x="38447" y="162397"/>
                    <a:pt x="69732" y="204110"/>
                  </a:cubicBezTo>
                  <a:cubicBezTo>
                    <a:pt x="82684" y="221379"/>
                    <a:pt x="112065" y="212577"/>
                    <a:pt x="133232" y="216810"/>
                  </a:cubicBezTo>
                  <a:cubicBezTo>
                    <a:pt x="150165" y="212577"/>
                    <a:pt x="201486" y="204110"/>
                    <a:pt x="184032" y="204110"/>
                  </a:cubicBezTo>
                  <a:cubicBezTo>
                    <a:pt x="154098" y="204110"/>
                    <a:pt x="110997" y="191426"/>
                    <a:pt x="95132" y="216810"/>
                  </a:cubicBezTo>
                  <a:cubicBezTo>
                    <a:pt x="78798" y="242945"/>
                    <a:pt x="112065" y="276077"/>
                    <a:pt x="120532" y="305710"/>
                  </a:cubicBezTo>
                  <a:cubicBezTo>
                    <a:pt x="133232" y="301477"/>
                    <a:pt x="145245" y="293010"/>
                    <a:pt x="158632" y="293010"/>
                  </a:cubicBezTo>
                  <a:cubicBezTo>
                    <a:pt x="172019" y="293010"/>
                    <a:pt x="183527" y="307911"/>
                    <a:pt x="196732" y="305710"/>
                  </a:cubicBezTo>
                  <a:cubicBezTo>
                    <a:pt x="211788" y="303201"/>
                    <a:pt x="222132" y="288777"/>
                    <a:pt x="234832" y="280310"/>
                  </a:cubicBezTo>
                  <a:cubicBezTo>
                    <a:pt x="125643" y="207517"/>
                    <a:pt x="254139" y="275483"/>
                    <a:pt x="184032" y="293010"/>
                  </a:cubicBezTo>
                  <a:cubicBezTo>
                    <a:pt x="169224" y="296712"/>
                    <a:pt x="158632" y="276077"/>
                    <a:pt x="145932" y="267610"/>
                  </a:cubicBezTo>
                  <a:cubicBezTo>
                    <a:pt x="162418" y="218151"/>
                    <a:pt x="168098" y="220044"/>
                    <a:pt x="133232" y="254910"/>
                  </a:cubicBezTo>
                </a:path>
              </a:pathLst>
            </a:custGeom>
            <a:ln w="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Forme libre 10"/>
            <p:cNvSpPr/>
            <p:nvPr/>
          </p:nvSpPr>
          <p:spPr>
            <a:xfrm>
              <a:off x="3702186" y="5421984"/>
              <a:ext cx="342638" cy="307911"/>
            </a:xfrm>
            <a:custGeom>
              <a:avLst/>
              <a:gdLst>
                <a:gd name="connsiteX0" fmla="*/ 18932 w 342638"/>
                <a:gd name="connsiteY0" fmla="*/ 140610 h 307911"/>
                <a:gd name="connsiteX1" fmla="*/ 145932 w 342638"/>
                <a:gd name="connsiteY1" fmla="*/ 166010 h 307911"/>
                <a:gd name="connsiteX2" fmla="*/ 184032 w 342638"/>
                <a:gd name="connsiteY2" fmla="*/ 178710 h 307911"/>
                <a:gd name="connsiteX3" fmla="*/ 234832 w 342638"/>
                <a:gd name="connsiteY3" fmla="*/ 166010 h 307911"/>
                <a:gd name="connsiteX4" fmla="*/ 222132 w 342638"/>
                <a:gd name="connsiteY4" fmla="*/ 89810 h 307911"/>
                <a:gd name="connsiteX5" fmla="*/ 145932 w 342638"/>
                <a:gd name="connsiteY5" fmla="*/ 77110 h 307911"/>
                <a:gd name="connsiteX6" fmla="*/ 69732 w 342638"/>
                <a:gd name="connsiteY6" fmla="*/ 89810 h 307911"/>
                <a:gd name="connsiteX7" fmla="*/ 120532 w 342638"/>
                <a:gd name="connsiteY7" fmla="*/ 229510 h 307911"/>
                <a:gd name="connsiteX8" fmla="*/ 196732 w 342638"/>
                <a:gd name="connsiteY8" fmla="*/ 178710 h 307911"/>
                <a:gd name="connsiteX9" fmla="*/ 145932 w 342638"/>
                <a:gd name="connsiteY9" fmla="*/ 153310 h 307911"/>
                <a:gd name="connsiteX10" fmla="*/ 120532 w 342638"/>
                <a:gd name="connsiteY10" fmla="*/ 191410 h 307911"/>
                <a:gd name="connsiteX11" fmla="*/ 260232 w 342638"/>
                <a:gd name="connsiteY11" fmla="*/ 204110 h 307911"/>
                <a:gd name="connsiteX12" fmla="*/ 272932 w 342638"/>
                <a:gd name="connsiteY12" fmla="*/ 166010 h 307911"/>
                <a:gd name="connsiteX13" fmla="*/ 107832 w 342638"/>
                <a:gd name="connsiteY13" fmla="*/ 153310 h 307911"/>
                <a:gd name="connsiteX14" fmla="*/ 120532 w 342638"/>
                <a:gd name="connsiteY14" fmla="*/ 191410 h 307911"/>
                <a:gd name="connsiteX15" fmla="*/ 184032 w 342638"/>
                <a:gd name="connsiteY15" fmla="*/ 140610 h 307911"/>
                <a:gd name="connsiteX16" fmla="*/ 107832 w 342638"/>
                <a:gd name="connsiteY16" fmla="*/ 89810 h 307911"/>
                <a:gd name="connsiteX17" fmla="*/ 69732 w 342638"/>
                <a:gd name="connsiteY17" fmla="*/ 115210 h 307911"/>
                <a:gd name="connsiteX18" fmla="*/ 82432 w 342638"/>
                <a:gd name="connsiteY18" fmla="*/ 191410 h 307911"/>
                <a:gd name="connsiteX19" fmla="*/ 158632 w 342638"/>
                <a:gd name="connsiteY19" fmla="*/ 127910 h 307911"/>
                <a:gd name="connsiteX20" fmla="*/ 82432 w 342638"/>
                <a:gd name="connsiteY20" fmla="*/ 127910 h 307911"/>
                <a:gd name="connsiteX21" fmla="*/ 69732 w 342638"/>
                <a:gd name="connsiteY21" fmla="*/ 166010 h 307911"/>
                <a:gd name="connsiteX22" fmla="*/ 145932 w 342638"/>
                <a:gd name="connsiteY22" fmla="*/ 178710 h 307911"/>
                <a:gd name="connsiteX23" fmla="*/ 133232 w 342638"/>
                <a:gd name="connsiteY23" fmla="*/ 140610 h 307911"/>
                <a:gd name="connsiteX24" fmla="*/ 82432 w 342638"/>
                <a:gd name="connsiteY24" fmla="*/ 153310 h 307911"/>
                <a:gd name="connsiteX25" fmla="*/ 133232 w 342638"/>
                <a:gd name="connsiteY25" fmla="*/ 242210 h 307911"/>
                <a:gd name="connsiteX26" fmla="*/ 222132 w 342638"/>
                <a:gd name="connsiteY26" fmla="*/ 229510 h 307911"/>
                <a:gd name="connsiteX27" fmla="*/ 209432 w 342638"/>
                <a:gd name="connsiteY27" fmla="*/ 153310 h 307911"/>
                <a:gd name="connsiteX28" fmla="*/ 171332 w 342638"/>
                <a:gd name="connsiteY28" fmla="*/ 178710 h 307911"/>
                <a:gd name="connsiteX29" fmla="*/ 158632 w 342638"/>
                <a:gd name="connsiteY29" fmla="*/ 216810 h 307911"/>
                <a:gd name="connsiteX30" fmla="*/ 272932 w 342638"/>
                <a:gd name="connsiteY30" fmla="*/ 229510 h 307911"/>
                <a:gd name="connsiteX31" fmla="*/ 285632 w 342638"/>
                <a:gd name="connsiteY31" fmla="*/ 127910 h 307911"/>
                <a:gd name="connsiteX32" fmla="*/ 222132 w 342638"/>
                <a:gd name="connsiteY32" fmla="*/ 140610 h 307911"/>
                <a:gd name="connsiteX33" fmla="*/ 209432 w 342638"/>
                <a:gd name="connsiteY33" fmla="*/ 191410 h 307911"/>
                <a:gd name="connsiteX34" fmla="*/ 247532 w 342638"/>
                <a:gd name="connsiteY34" fmla="*/ 204110 h 307911"/>
                <a:gd name="connsiteX35" fmla="*/ 336432 w 342638"/>
                <a:gd name="connsiteY35" fmla="*/ 191410 h 307911"/>
                <a:gd name="connsiteX36" fmla="*/ 285632 w 342638"/>
                <a:gd name="connsiteY36" fmla="*/ 77110 h 307911"/>
                <a:gd name="connsiteX37" fmla="*/ 234832 w 342638"/>
                <a:gd name="connsiteY37" fmla="*/ 102510 h 307911"/>
                <a:gd name="connsiteX38" fmla="*/ 260232 w 342638"/>
                <a:gd name="connsiteY38" fmla="*/ 64410 h 307911"/>
                <a:gd name="connsiteX39" fmla="*/ 184032 w 342638"/>
                <a:gd name="connsiteY39" fmla="*/ 13610 h 307911"/>
                <a:gd name="connsiteX40" fmla="*/ 145932 w 342638"/>
                <a:gd name="connsiteY40" fmla="*/ 910 h 307911"/>
                <a:gd name="connsiteX41" fmla="*/ 133232 w 342638"/>
                <a:gd name="connsiteY41" fmla="*/ 115210 h 307911"/>
                <a:gd name="connsiteX42" fmla="*/ 196732 w 342638"/>
                <a:gd name="connsiteY42" fmla="*/ 102510 h 307911"/>
                <a:gd name="connsiteX43" fmla="*/ 184032 w 342638"/>
                <a:gd name="connsiteY43" fmla="*/ 39010 h 307911"/>
                <a:gd name="connsiteX44" fmla="*/ 107832 w 342638"/>
                <a:gd name="connsiteY44" fmla="*/ 89810 h 307911"/>
                <a:gd name="connsiteX45" fmla="*/ 145932 w 342638"/>
                <a:gd name="connsiteY45" fmla="*/ 115210 h 307911"/>
                <a:gd name="connsiteX46" fmla="*/ 120532 w 342638"/>
                <a:gd name="connsiteY46" fmla="*/ 39010 h 307911"/>
                <a:gd name="connsiteX47" fmla="*/ 57032 w 342638"/>
                <a:gd name="connsiteY47" fmla="*/ 64410 h 307911"/>
                <a:gd name="connsiteX48" fmla="*/ 69732 w 342638"/>
                <a:gd name="connsiteY48" fmla="*/ 115210 h 307911"/>
                <a:gd name="connsiteX49" fmla="*/ 107832 w 342638"/>
                <a:gd name="connsiteY49" fmla="*/ 89810 h 307911"/>
                <a:gd name="connsiteX50" fmla="*/ 69732 w 342638"/>
                <a:gd name="connsiteY50" fmla="*/ 64410 h 307911"/>
                <a:gd name="connsiteX51" fmla="*/ 69732 w 342638"/>
                <a:gd name="connsiteY51" fmla="*/ 204110 h 307911"/>
                <a:gd name="connsiteX52" fmla="*/ 133232 w 342638"/>
                <a:gd name="connsiteY52" fmla="*/ 216810 h 307911"/>
                <a:gd name="connsiteX53" fmla="*/ 184032 w 342638"/>
                <a:gd name="connsiteY53" fmla="*/ 204110 h 307911"/>
                <a:gd name="connsiteX54" fmla="*/ 95132 w 342638"/>
                <a:gd name="connsiteY54" fmla="*/ 216810 h 307911"/>
                <a:gd name="connsiteX55" fmla="*/ 120532 w 342638"/>
                <a:gd name="connsiteY55" fmla="*/ 305710 h 307911"/>
                <a:gd name="connsiteX56" fmla="*/ 158632 w 342638"/>
                <a:gd name="connsiteY56" fmla="*/ 293010 h 307911"/>
                <a:gd name="connsiteX57" fmla="*/ 196732 w 342638"/>
                <a:gd name="connsiteY57" fmla="*/ 305710 h 307911"/>
                <a:gd name="connsiteX58" fmla="*/ 234832 w 342638"/>
                <a:gd name="connsiteY58" fmla="*/ 280310 h 307911"/>
                <a:gd name="connsiteX59" fmla="*/ 184032 w 342638"/>
                <a:gd name="connsiteY59" fmla="*/ 293010 h 307911"/>
                <a:gd name="connsiteX60" fmla="*/ 145932 w 342638"/>
                <a:gd name="connsiteY60" fmla="*/ 267610 h 307911"/>
                <a:gd name="connsiteX61" fmla="*/ 133232 w 342638"/>
                <a:gd name="connsiteY61" fmla="*/ 254910 h 30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2638" h="307911">
                  <a:moveTo>
                    <a:pt x="18932" y="140610"/>
                  </a:moveTo>
                  <a:cubicBezTo>
                    <a:pt x="105009" y="169302"/>
                    <a:pt x="0" y="136824"/>
                    <a:pt x="145932" y="166010"/>
                  </a:cubicBezTo>
                  <a:cubicBezTo>
                    <a:pt x="159059" y="168635"/>
                    <a:pt x="171332" y="174477"/>
                    <a:pt x="184032" y="178710"/>
                  </a:cubicBezTo>
                  <a:cubicBezTo>
                    <a:pt x="200965" y="174477"/>
                    <a:pt x="221202" y="176914"/>
                    <a:pt x="234832" y="166010"/>
                  </a:cubicBezTo>
                  <a:cubicBezTo>
                    <a:pt x="259873" y="145977"/>
                    <a:pt x="246390" y="101939"/>
                    <a:pt x="222132" y="89810"/>
                  </a:cubicBezTo>
                  <a:cubicBezTo>
                    <a:pt x="199100" y="78294"/>
                    <a:pt x="171332" y="81343"/>
                    <a:pt x="145932" y="77110"/>
                  </a:cubicBezTo>
                  <a:lnTo>
                    <a:pt x="69732" y="89810"/>
                  </a:lnTo>
                  <a:cubicBezTo>
                    <a:pt x="24777" y="179720"/>
                    <a:pt x="74163" y="198597"/>
                    <a:pt x="120532" y="229510"/>
                  </a:cubicBezTo>
                  <a:cubicBezTo>
                    <a:pt x="127787" y="227696"/>
                    <a:pt x="212678" y="218576"/>
                    <a:pt x="196732" y="178710"/>
                  </a:cubicBezTo>
                  <a:cubicBezTo>
                    <a:pt x="189701" y="161132"/>
                    <a:pt x="162865" y="161777"/>
                    <a:pt x="145932" y="153310"/>
                  </a:cubicBezTo>
                  <a:cubicBezTo>
                    <a:pt x="137465" y="166010"/>
                    <a:pt x="114863" y="177238"/>
                    <a:pt x="120532" y="191410"/>
                  </a:cubicBezTo>
                  <a:cubicBezTo>
                    <a:pt x="139401" y="238583"/>
                    <a:pt x="245410" y="206227"/>
                    <a:pt x="260232" y="204110"/>
                  </a:cubicBezTo>
                  <a:cubicBezTo>
                    <a:pt x="264465" y="191410"/>
                    <a:pt x="272932" y="179397"/>
                    <a:pt x="272932" y="166010"/>
                  </a:cubicBezTo>
                  <a:cubicBezTo>
                    <a:pt x="272932" y="74221"/>
                    <a:pt x="161926" y="144294"/>
                    <a:pt x="107832" y="153310"/>
                  </a:cubicBezTo>
                  <a:cubicBezTo>
                    <a:pt x="112065" y="166010"/>
                    <a:pt x="108103" y="186438"/>
                    <a:pt x="120532" y="191410"/>
                  </a:cubicBezTo>
                  <a:cubicBezTo>
                    <a:pt x="172125" y="212047"/>
                    <a:pt x="175165" y="167210"/>
                    <a:pt x="184032" y="140610"/>
                  </a:cubicBezTo>
                  <a:cubicBezTo>
                    <a:pt x="162669" y="108566"/>
                    <a:pt x="157751" y="82679"/>
                    <a:pt x="107832" y="89810"/>
                  </a:cubicBezTo>
                  <a:cubicBezTo>
                    <a:pt x="92722" y="91969"/>
                    <a:pt x="82432" y="106743"/>
                    <a:pt x="69732" y="115210"/>
                  </a:cubicBezTo>
                  <a:cubicBezTo>
                    <a:pt x="73965" y="140610"/>
                    <a:pt x="61006" y="177126"/>
                    <a:pt x="82432" y="191410"/>
                  </a:cubicBezTo>
                  <a:cubicBezTo>
                    <a:pt x="136273" y="227304"/>
                    <a:pt x="151694" y="148725"/>
                    <a:pt x="158632" y="127910"/>
                  </a:cubicBezTo>
                  <a:cubicBezTo>
                    <a:pt x="133232" y="119443"/>
                    <a:pt x="107832" y="102510"/>
                    <a:pt x="82432" y="127910"/>
                  </a:cubicBezTo>
                  <a:cubicBezTo>
                    <a:pt x="72966" y="137376"/>
                    <a:pt x="73965" y="153310"/>
                    <a:pt x="69732" y="166010"/>
                  </a:cubicBezTo>
                  <a:cubicBezTo>
                    <a:pt x="81501" y="173856"/>
                    <a:pt x="126214" y="218145"/>
                    <a:pt x="145932" y="178710"/>
                  </a:cubicBezTo>
                  <a:cubicBezTo>
                    <a:pt x="151919" y="166736"/>
                    <a:pt x="137465" y="153310"/>
                    <a:pt x="133232" y="140610"/>
                  </a:cubicBezTo>
                  <a:cubicBezTo>
                    <a:pt x="116299" y="144843"/>
                    <a:pt x="90238" y="137698"/>
                    <a:pt x="82432" y="153310"/>
                  </a:cubicBezTo>
                  <a:cubicBezTo>
                    <a:pt x="56930" y="204314"/>
                    <a:pt x="106301" y="224256"/>
                    <a:pt x="133232" y="242210"/>
                  </a:cubicBezTo>
                  <a:lnTo>
                    <a:pt x="222132" y="229510"/>
                  </a:lnTo>
                  <a:cubicBezTo>
                    <a:pt x="238890" y="209959"/>
                    <a:pt x="227640" y="171518"/>
                    <a:pt x="209432" y="153310"/>
                  </a:cubicBezTo>
                  <a:cubicBezTo>
                    <a:pt x="198639" y="142517"/>
                    <a:pt x="184032" y="170243"/>
                    <a:pt x="171332" y="178710"/>
                  </a:cubicBezTo>
                  <a:cubicBezTo>
                    <a:pt x="167099" y="191410"/>
                    <a:pt x="153660" y="204381"/>
                    <a:pt x="158632" y="216810"/>
                  </a:cubicBezTo>
                  <a:cubicBezTo>
                    <a:pt x="177234" y="263314"/>
                    <a:pt x="250717" y="233213"/>
                    <a:pt x="272932" y="229510"/>
                  </a:cubicBezTo>
                  <a:cubicBezTo>
                    <a:pt x="279880" y="215614"/>
                    <a:pt x="327132" y="148660"/>
                    <a:pt x="285632" y="127910"/>
                  </a:cubicBezTo>
                  <a:cubicBezTo>
                    <a:pt x="266325" y="118257"/>
                    <a:pt x="243299" y="136377"/>
                    <a:pt x="222132" y="140610"/>
                  </a:cubicBezTo>
                  <a:cubicBezTo>
                    <a:pt x="217899" y="157543"/>
                    <a:pt x="202950" y="175204"/>
                    <a:pt x="209432" y="191410"/>
                  </a:cubicBezTo>
                  <a:cubicBezTo>
                    <a:pt x="214404" y="203839"/>
                    <a:pt x="234145" y="204110"/>
                    <a:pt x="247532" y="204110"/>
                  </a:cubicBezTo>
                  <a:cubicBezTo>
                    <a:pt x="277466" y="204110"/>
                    <a:pt x="306799" y="195643"/>
                    <a:pt x="336432" y="191410"/>
                  </a:cubicBezTo>
                  <a:cubicBezTo>
                    <a:pt x="333342" y="169778"/>
                    <a:pt x="342638" y="77110"/>
                    <a:pt x="285632" y="77110"/>
                  </a:cubicBezTo>
                  <a:cubicBezTo>
                    <a:pt x="266700" y="77110"/>
                    <a:pt x="251765" y="94043"/>
                    <a:pt x="234832" y="102510"/>
                  </a:cubicBezTo>
                  <a:cubicBezTo>
                    <a:pt x="243299" y="89810"/>
                    <a:pt x="260232" y="79674"/>
                    <a:pt x="260232" y="64410"/>
                  </a:cubicBezTo>
                  <a:cubicBezTo>
                    <a:pt x="260232" y="19761"/>
                    <a:pt x="209522" y="20893"/>
                    <a:pt x="184032" y="13610"/>
                  </a:cubicBezTo>
                  <a:cubicBezTo>
                    <a:pt x="171160" y="9932"/>
                    <a:pt x="158632" y="5143"/>
                    <a:pt x="145932" y="910"/>
                  </a:cubicBezTo>
                  <a:cubicBezTo>
                    <a:pt x="126211" y="30492"/>
                    <a:pt x="84345" y="74471"/>
                    <a:pt x="133232" y="115210"/>
                  </a:cubicBezTo>
                  <a:cubicBezTo>
                    <a:pt x="149815" y="129029"/>
                    <a:pt x="175565" y="106743"/>
                    <a:pt x="196732" y="102510"/>
                  </a:cubicBezTo>
                  <a:cubicBezTo>
                    <a:pt x="192499" y="81343"/>
                    <a:pt x="201993" y="50984"/>
                    <a:pt x="184032" y="39010"/>
                  </a:cubicBezTo>
                  <a:cubicBezTo>
                    <a:pt x="125517" y="0"/>
                    <a:pt x="116126" y="64929"/>
                    <a:pt x="107832" y="89810"/>
                  </a:cubicBezTo>
                  <a:cubicBezTo>
                    <a:pt x="120532" y="98277"/>
                    <a:pt x="142230" y="130018"/>
                    <a:pt x="145932" y="115210"/>
                  </a:cubicBezTo>
                  <a:cubicBezTo>
                    <a:pt x="152426" y="89235"/>
                    <a:pt x="143778" y="52294"/>
                    <a:pt x="120532" y="39010"/>
                  </a:cubicBezTo>
                  <a:cubicBezTo>
                    <a:pt x="100738" y="27699"/>
                    <a:pt x="78199" y="55943"/>
                    <a:pt x="57032" y="64410"/>
                  </a:cubicBezTo>
                  <a:cubicBezTo>
                    <a:pt x="61265" y="81343"/>
                    <a:pt x="54120" y="107404"/>
                    <a:pt x="69732" y="115210"/>
                  </a:cubicBezTo>
                  <a:cubicBezTo>
                    <a:pt x="83384" y="122036"/>
                    <a:pt x="107832" y="105074"/>
                    <a:pt x="107832" y="89810"/>
                  </a:cubicBezTo>
                  <a:cubicBezTo>
                    <a:pt x="107832" y="74546"/>
                    <a:pt x="82432" y="72877"/>
                    <a:pt x="69732" y="64410"/>
                  </a:cubicBezTo>
                  <a:cubicBezTo>
                    <a:pt x="59169" y="106661"/>
                    <a:pt x="38447" y="162397"/>
                    <a:pt x="69732" y="204110"/>
                  </a:cubicBezTo>
                  <a:cubicBezTo>
                    <a:pt x="82684" y="221379"/>
                    <a:pt x="112065" y="212577"/>
                    <a:pt x="133232" y="216810"/>
                  </a:cubicBezTo>
                  <a:cubicBezTo>
                    <a:pt x="150165" y="212577"/>
                    <a:pt x="201486" y="204110"/>
                    <a:pt x="184032" y="204110"/>
                  </a:cubicBezTo>
                  <a:cubicBezTo>
                    <a:pt x="154098" y="204110"/>
                    <a:pt x="110997" y="191426"/>
                    <a:pt x="95132" y="216810"/>
                  </a:cubicBezTo>
                  <a:cubicBezTo>
                    <a:pt x="78798" y="242945"/>
                    <a:pt x="112065" y="276077"/>
                    <a:pt x="120532" y="305710"/>
                  </a:cubicBezTo>
                  <a:cubicBezTo>
                    <a:pt x="133232" y="301477"/>
                    <a:pt x="145245" y="293010"/>
                    <a:pt x="158632" y="293010"/>
                  </a:cubicBezTo>
                  <a:cubicBezTo>
                    <a:pt x="172019" y="293010"/>
                    <a:pt x="183527" y="307911"/>
                    <a:pt x="196732" y="305710"/>
                  </a:cubicBezTo>
                  <a:cubicBezTo>
                    <a:pt x="211788" y="303201"/>
                    <a:pt x="222132" y="288777"/>
                    <a:pt x="234832" y="280310"/>
                  </a:cubicBezTo>
                  <a:cubicBezTo>
                    <a:pt x="125643" y="207517"/>
                    <a:pt x="254139" y="275483"/>
                    <a:pt x="184032" y="293010"/>
                  </a:cubicBezTo>
                  <a:cubicBezTo>
                    <a:pt x="169224" y="296712"/>
                    <a:pt x="158632" y="276077"/>
                    <a:pt x="145932" y="267610"/>
                  </a:cubicBezTo>
                  <a:cubicBezTo>
                    <a:pt x="162418" y="218151"/>
                    <a:pt x="168098" y="220044"/>
                    <a:pt x="133232" y="254910"/>
                  </a:cubicBezTo>
                </a:path>
              </a:pathLst>
            </a:custGeom>
            <a:ln w="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2" name="Forme libre 11"/>
            <p:cNvSpPr/>
            <p:nvPr/>
          </p:nvSpPr>
          <p:spPr>
            <a:xfrm>
              <a:off x="3390918" y="5257794"/>
              <a:ext cx="342638" cy="307911"/>
            </a:xfrm>
            <a:custGeom>
              <a:avLst/>
              <a:gdLst>
                <a:gd name="connsiteX0" fmla="*/ 18932 w 342638"/>
                <a:gd name="connsiteY0" fmla="*/ 140610 h 307911"/>
                <a:gd name="connsiteX1" fmla="*/ 145932 w 342638"/>
                <a:gd name="connsiteY1" fmla="*/ 166010 h 307911"/>
                <a:gd name="connsiteX2" fmla="*/ 184032 w 342638"/>
                <a:gd name="connsiteY2" fmla="*/ 178710 h 307911"/>
                <a:gd name="connsiteX3" fmla="*/ 234832 w 342638"/>
                <a:gd name="connsiteY3" fmla="*/ 166010 h 307911"/>
                <a:gd name="connsiteX4" fmla="*/ 222132 w 342638"/>
                <a:gd name="connsiteY4" fmla="*/ 89810 h 307911"/>
                <a:gd name="connsiteX5" fmla="*/ 145932 w 342638"/>
                <a:gd name="connsiteY5" fmla="*/ 77110 h 307911"/>
                <a:gd name="connsiteX6" fmla="*/ 69732 w 342638"/>
                <a:gd name="connsiteY6" fmla="*/ 89810 h 307911"/>
                <a:gd name="connsiteX7" fmla="*/ 120532 w 342638"/>
                <a:gd name="connsiteY7" fmla="*/ 229510 h 307911"/>
                <a:gd name="connsiteX8" fmla="*/ 196732 w 342638"/>
                <a:gd name="connsiteY8" fmla="*/ 178710 h 307911"/>
                <a:gd name="connsiteX9" fmla="*/ 145932 w 342638"/>
                <a:gd name="connsiteY9" fmla="*/ 153310 h 307911"/>
                <a:gd name="connsiteX10" fmla="*/ 120532 w 342638"/>
                <a:gd name="connsiteY10" fmla="*/ 191410 h 307911"/>
                <a:gd name="connsiteX11" fmla="*/ 260232 w 342638"/>
                <a:gd name="connsiteY11" fmla="*/ 204110 h 307911"/>
                <a:gd name="connsiteX12" fmla="*/ 272932 w 342638"/>
                <a:gd name="connsiteY12" fmla="*/ 166010 h 307911"/>
                <a:gd name="connsiteX13" fmla="*/ 107832 w 342638"/>
                <a:gd name="connsiteY13" fmla="*/ 153310 h 307911"/>
                <a:gd name="connsiteX14" fmla="*/ 120532 w 342638"/>
                <a:gd name="connsiteY14" fmla="*/ 191410 h 307911"/>
                <a:gd name="connsiteX15" fmla="*/ 184032 w 342638"/>
                <a:gd name="connsiteY15" fmla="*/ 140610 h 307911"/>
                <a:gd name="connsiteX16" fmla="*/ 107832 w 342638"/>
                <a:gd name="connsiteY16" fmla="*/ 89810 h 307911"/>
                <a:gd name="connsiteX17" fmla="*/ 69732 w 342638"/>
                <a:gd name="connsiteY17" fmla="*/ 115210 h 307911"/>
                <a:gd name="connsiteX18" fmla="*/ 82432 w 342638"/>
                <a:gd name="connsiteY18" fmla="*/ 191410 h 307911"/>
                <a:gd name="connsiteX19" fmla="*/ 158632 w 342638"/>
                <a:gd name="connsiteY19" fmla="*/ 127910 h 307911"/>
                <a:gd name="connsiteX20" fmla="*/ 82432 w 342638"/>
                <a:gd name="connsiteY20" fmla="*/ 127910 h 307911"/>
                <a:gd name="connsiteX21" fmla="*/ 69732 w 342638"/>
                <a:gd name="connsiteY21" fmla="*/ 166010 h 307911"/>
                <a:gd name="connsiteX22" fmla="*/ 145932 w 342638"/>
                <a:gd name="connsiteY22" fmla="*/ 178710 h 307911"/>
                <a:gd name="connsiteX23" fmla="*/ 133232 w 342638"/>
                <a:gd name="connsiteY23" fmla="*/ 140610 h 307911"/>
                <a:gd name="connsiteX24" fmla="*/ 82432 w 342638"/>
                <a:gd name="connsiteY24" fmla="*/ 153310 h 307911"/>
                <a:gd name="connsiteX25" fmla="*/ 133232 w 342638"/>
                <a:gd name="connsiteY25" fmla="*/ 242210 h 307911"/>
                <a:gd name="connsiteX26" fmla="*/ 222132 w 342638"/>
                <a:gd name="connsiteY26" fmla="*/ 229510 h 307911"/>
                <a:gd name="connsiteX27" fmla="*/ 209432 w 342638"/>
                <a:gd name="connsiteY27" fmla="*/ 153310 h 307911"/>
                <a:gd name="connsiteX28" fmla="*/ 171332 w 342638"/>
                <a:gd name="connsiteY28" fmla="*/ 178710 h 307911"/>
                <a:gd name="connsiteX29" fmla="*/ 158632 w 342638"/>
                <a:gd name="connsiteY29" fmla="*/ 216810 h 307911"/>
                <a:gd name="connsiteX30" fmla="*/ 272932 w 342638"/>
                <a:gd name="connsiteY30" fmla="*/ 229510 h 307911"/>
                <a:gd name="connsiteX31" fmla="*/ 285632 w 342638"/>
                <a:gd name="connsiteY31" fmla="*/ 127910 h 307911"/>
                <a:gd name="connsiteX32" fmla="*/ 222132 w 342638"/>
                <a:gd name="connsiteY32" fmla="*/ 140610 h 307911"/>
                <a:gd name="connsiteX33" fmla="*/ 209432 w 342638"/>
                <a:gd name="connsiteY33" fmla="*/ 191410 h 307911"/>
                <a:gd name="connsiteX34" fmla="*/ 247532 w 342638"/>
                <a:gd name="connsiteY34" fmla="*/ 204110 h 307911"/>
                <a:gd name="connsiteX35" fmla="*/ 336432 w 342638"/>
                <a:gd name="connsiteY35" fmla="*/ 191410 h 307911"/>
                <a:gd name="connsiteX36" fmla="*/ 285632 w 342638"/>
                <a:gd name="connsiteY36" fmla="*/ 77110 h 307911"/>
                <a:gd name="connsiteX37" fmla="*/ 234832 w 342638"/>
                <a:gd name="connsiteY37" fmla="*/ 102510 h 307911"/>
                <a:gd name="connsiteX38" fmla="*/ 260232 w 342638"/>
                <a:gd name="connsiteY38" fmla="*/ 64410 h 307911"/>
                <a:gd name="connsiteX39" fmla="*/ 184032 w 342638"/>
                <a:gd name="connsiteY39" fmla="*/ 13610 h 307911"/>
                <a:gd name="connsiteX40" fmla="*/ 145932 w 342638"/>
                <a:gd name="connsiteY40" fmla="*/ 910 h 307911"/>
                <a:gd name="connsiteX41" fmla="*/ 133232 w 342638"/>
                <a:gd name="connsiteY41" fmla="*/ 115210 h 307911"/>
                <a:gd name="connsiteX42" fmla="*/ 196732 w 342638"/>
                <a:gd name="connsiteY42" fmla="*/ 102510 h 307911"/>
                <a:gd name="connsiteX43" fmla="*/ 184032 w 342638"/>
                <a:gd name="connsiteY43" fmla="*/ 39010 h 307911"/>
                <a:gd name="connsiteX44" fmla="*/ 107832 w 342638"/>
                <a:gd name="connsiteY44" fmla="*/ 89810 h 307911"/>
                <a:gd name="connsiteX45" fmla="*/ 145932 w 342638"/>
                <a:gd name="connsiteY45" fmla="*/ 115210 h 307911"/>
                <a:gd name="connsiteX46" fmla="*/ 120532 w 342638"/>
                <a:gd name="connsiteY46" fmla="*/ 39010 h 307911"/>
                <a:gd name="connsiteX47" fmla="*/ 57032 w 342638"/>
                <a:gd name="connsiteY47" fmla="*/ 64410 h 307911"/>
                <a:gd name="connsiteX48" fmla="*/ 69732 w 342638"/>
                <a:gd name="connsiteY48" fmla="*/ 115210 h 307911"/>
                <a:gd name="connsiteX49" fmla="*/ 107832 w 342638"/>
                <a:gd name="connsiteY49" fmla="*/ 89810 h 307911"/>
                <a:gd name="connsiteX50" fmla="*/ 69732 w 342638"/>
                <a:gd name="connsiteY50" fmla="*/ 64410 h 307911"/>
                <a:gd name="connsiteX51" fmla="*/ 69732 w 342638"/>
                <a:gd name="connsiteY51" fmla="*/ 204110 h 307911"/>
                <a:gd name="connsiteX52" fmla="*/ 133232 w 342638"/>
                <a:gd name="connsiteY52" fmla="*/ 216810 h 307911"/>
                <a:gd name="connsiteX53" fmla="*/ 184032 w 342638"/>
                <a:gd name="connsiteY53" fmla="*/ 204110 h 307911"/>
                <a:gd name="connsiteX54" fmla="*/ 95132 w 342638"/>
                <a:gd name="connsiteY54" fmla="*/ 216810 h 307911"/>
                <a:gd name="connsiteX55" fmla="*/ 120532 w 342638"/>
                <a:gd name="connsiteY55" fmla="*/ 305710 h 307911"/>
                <a:gd name="connsiteX56" fmla="*/ 158632 w 342638"/>
                <a:gd name="connsiteY56" fmla="*/ 293010 h 307911"/>
                <a:gd name="connsiteX57" fmla="*/ 196732 w 342638"/>
                <a:gd name="connsiteY57" fmla="*/ 305710 h 307911"/>
                <a:gd name="connsiteX58" fmla="*/ 234832 w 342638"/>
                <a:gd name="connsiteY58" fmla="*/ 280310 h 307911"/>
                <a:gd name="connsiteX59" fmla="*/ 184032 w 342638"/>
                <a:gd name="connsiteY59" fmla="*/ 293010 h 307911"/>
                <a:gd name="connsiteX60" fmla="*/ 145932 w 342638"/>
                <a:gd name="connsiteY60" fmla="*/ 267610 h 307911"/>
                <a:gd name="connsiteX61" fmla="*/ 133232 w 342638"/>
                <a:gd name="connsiteY61" fmla="*/ 254910 h 30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2638" h="307911">
                  <a:moveTo>
                    <a:pt x="18932" y="140610"/>
                  </a:moveTo>
                  <a:cubicBezTo>
                    <a:pt x="105009" y="169302"/>
                    <a:pt x="0" y="136824"/>
                    <a:pt x="145932" y="166010"/>
                  </a:cubicBezTo>
                  <a:cubicBezTo>
                    <a:pt x="159059" y="168635"/>
                    <a:pt x="171332" y="174477"/>
                    <a:pt x="184032" y="178710"/>
                  </a:cubicBezTo>
                  <a:cubicBezTo>
                    <a:pt x="200965" y="174477"/>
                    <a:pt x="221202" y="176914"/>
                    <a:pt x="234832" y="166010"/>
                  </a:cubicBezTo>
                  <a:cubicBezTo>
                    <a:pt x="259873" y="145977"/>
                    <a:pt x="246390" y="101939"/>
                    <a:pt x="222132" y="89810"/>
                  </a:cubicBezTo>
                  <a:cubicBezTo>
                    <a:pt x="199100" y="78294"/>
                    <a:pt x="171332" y="81343"/>
                    <a:pt x="145932" y="77110"/>
                  </a:cubicBezTo>
                  <a:lnTo>
                    <a:pt x="69732" y="89810"/>
                  </a:lnTo>
                  <a:cubicBezTo>
                    <a:pt x="24777" y="179720"/>
                    <a:pt x="74163" y="198597"/>
                    <a:pt x="120532" y="229510"/>
                  </a:cubicBezTo>
                  <a:cubicBezTo>
                    <a:pt x="127787" y="227696"/>
                    <a:pt x="212678" y="218576"/>
                    <a:pt x="196732" y="178710"/>
                  </a:cubicBezTo>
                  <a:cubicBezTo>
                    <a:pt x="189701" y="161132"/>
                    <a:pt x="162865" y="161777"/>
                    <a:pt x="145932" y="153310"/>
                  </a:cubicBezTo>
                  <a:cubicBezTo>
                    <a:pt x="137465" y="166010"/>
                    <a:pt x="114863" y="177238"/>
                    <a:pt x="120532" y="191410"/>
                  </a:cubicBezTo>
                  <a:cubicBezTo>
                    <a:pt x="139401" y="238583"/>
                    <a:pt x="245410" y="206227"/>
                    <a:pt x="260232" y="204110"/>
                  </a:cubicBezTo>
                  <a:cubicBezTo>
                    <a:pt x="264465" y="191410"/>
                    <a:pt x="272932" y="179397"/>
                    <a:pt x="272932" y="166010"/>
                  </a:cubicBezTo>
                  <a:cubicBezTo>
                    <a:pt x="272932" y="74221"/>
                    <a:pt x="161926" y="144294"/>
                    <a:pt x="107832" y="153310"/>
                  </a:cubicBezTo>
                  <a:cubicBezTo>
                    <a:pt x="112065" y="166010"/>
                    <a:pt x="108103" y="186438"/>
                    <a:pt x="120532" y="191410"/>
                  </a:cubicBezTo>
                  <a:cubicBezTo>
                    <a:pt x="172125" y="212047"/>
                    <a:pt x="175165" y="167210"/>
                    <a:pt x="184032" y="140610"/>
                  </a:cubicBezTo>
                  <a:cubicBezTo>
                    <a:pt x="162669" y="108566"/>
                    <a:pt x="157751" y="82679"/>
                    <a:pt x="107832" y="89810"/>
                  </a:cubicBezTo>
                  <a:cubicBezTo>
                    <a:pt x="92722" y="91969"/>
                    <a:pt x="82432" y="106743"/>
                    <a:pt x="69732" y="115210"/>
                  </a:cubicBezTo>
                  <a:cubicBezTo>
                    <a:pt x="73965" y="140610"/>
                    <a:pt x="61006" y="177126"/>
                    <a:pt x="82432" y="191410"/>
                  </a:cubicBezTo>
                  <a:cubicBezTo>
                    <a:pt x="136273" y="227304"/>
                    <a:pt x="151694" y="148725"/>
                    <a:pt x="158632" y="127910"/>
                  </a:cubicBezTo>
                  <a:cubicBezTo>
                    <a:pt x="133232" y="119443"/>
                    <a:pt x="107832" y="102510"/>
                    <a:pt x="82432" y="127910"/>
                  </a:cubicBezTo>
                  <a:cubicBezTo>
                    <a:pt x="72966" y="137376"/>
                    <a:pt x="73965" y="153310"/>
                    <a:pt x="69732" y="166010"/>
                  </a:cubicBezTo>
                  <a:cubicBezTo>
                    <a:pt x="81501" y="173856"/>
                    <a:pt x="126214" y="218145"/>
                    <a:pt x="145932" y="178710"/>
                  </a:cubicBezTo>
                  <a:cubicBezTo>
                    <a:pt x="151919" y="166736"/>
                    <a:pt x="137465" y="153310"/>
                    <a:pt x="133232" y="140610"/>
                  </a:cubicBezTo>
                  <a:cubicBezTo>
                    <a:pt x="116299" y="144843"/>
                    <a:pt x="90238" y="137698"/>
                    <a:pt x="82432" y="153310"/>
                  </a:cubicBezTo>
                  <a:cubicBezTo>
                    <a:pt x="56930" y="204314"/>
                    <a:pt x="106301" y="224256"/>
                    <a:pt x="133232" y="242210"/>
                  </a:cubicBezTo>
                  <a:lnTo>
                    <a:pt x="222132" y="229510"/>
                  </a:lnTo>
                  <a:cubicBezTo>
                    <a:pt x="238890" y="209959"/>
                    <a:pt x="227640" y="171518"/>
                    <a:pt x="209432" y="153310"/>
                  </a:cubicBezTo>
                  <a:cubicBezTo>
                    <a:pt x="198639" y="142517"/>
                    <a:pt x="184032" y="170243"/>
                    <a:pt x="171332" y="178710"/>
                  </a:cubicBezTo>
                  <a:cubicBezTo>
                    <a:pt x="167099" y="191410"/>
                    <a:pt x="153660" y="204381"/>
                    <a:pt x="158632" y="216810"/>
                  </a:cubicBezTo>
                  <a:cubicBezTo>
                    <a:pt x="177234" y="263314"/>
                    <a:pt x="250717" y="233213"/>
                    <a:pt x="272932" y="229510"/>
                  </a:cubicBezTo>
                  <a:cubicBezTo>
                    <a:pt x="279880" y="215614"/>
                    <a:pt x="327132" y="148660"/>
                    <a:pt x="285632" y="127910"/>
                  </a:cubicBezTo>
                  <a:cubicBezTo>
                    <a:pt x="266325" y="118257"/>
                    <a:pt x="243299" y="136377"/>
                    <a:pt x="222132" y="140610"/>
                  </a:cubicBezTo>
                  <a:cubicBezTo>
                    <a:pt x="217899" y="157543"/>
                    <a:pt x="202950" y="175204"/>
                    <a:pt x="209432" y="191410"/>
                  </a:cubicBezTo>
                  <a:cubicBezTo>
                    <a:pt x="214404" y="203839"/>
                    <a:pt x="234145" y="204110"/>
                    <a:pt x="247532" y="204110"/>
                  </a:cubicBezTo>
                  <a:cubicBezTo>
                    <a:pt x="277466" y="204110"/>
                    <a:pt x="306799" y="195643"/>
                    <a:pt x="336432" y="191410"/>
                  </a:cubicBezTo>
                  <a:cubicBezTo>
                    <a:pt x="333342" y="169778"/>
                    <a:pt x="342638" y="77110"/>
                    <a:pt x="285632" y="77110"/>
                  </a:cubicBezTo>
                  <a:cubicBezTo>
                    <a:pt x="266700" y="77110"/>
                    <a:pt x="251765" y="94043"/>
                    <a:pt x="234832" y="102510"/>
                  </a:cubicBezTo>
                  <a:cubicBezTo>
                    <a:pt x="243299" y="89810"/>
                    <a:pt x="260232" y="79674"/>
                    <a:pt x="260232" y="64410"/>
                  </a:cubicBezTo>
                  <a:cubicBezTo>
                    <a:pt x="260232" y="19761"/>
                    <a:pt x="209522" y="20893"/>
                    <a:pt x="184032" y="13610"/>
                  </a:cubicBezTo>
                  <a:cubicBezTo>
                    <a:pt x="171160" y="9932"/>
                    <a:pt x="158632" y="5143"/>
                    <a:pt x="145932" y="910"/>
                  </a:cubicBezTo>
                  <a:cubicBezTo>
                    <a:pt x="126211" y="30492"/>
                    <a:pt x="84345" y="74471"/>
                    <a:pt x="133232" y="115210"/>
                  </a:cubicBezTo>
                  <a:cubicBezTo>
                    <a:pt x="149815" y="129029"/>
                    <a:pt x="175565" y="106743"/>
                    <a:pt x="196732" y="102510"/>
                  </a:cubicBezTo>
                  <a:cubicBezTo>
                    <a:pt x="192499" y="81343"/>
                    <a:pt x="201993" y="50984"/>
                    <a:pt x="184032" y="39010"/>
                  </a:cubicBezTo>
                  <a:cubicBezTo>
                    <a:pt x="125517" y="0"/>
                    <a:pt x="116126" y="64929"/>
                    <a:pt x="107832" y="89810"/>
                  </a:cubicBezTo>
                  <a:cubicBezTo>
                    <a:pt x="120532" y="98277"/>
                    <a:pt x="142230" y="130018"/>
                    <a:pt x="145932" y="115210"/>
                  </a:cubicBezTo>
                  <a:cubicBezTo>
                    <a:pt x="152426" y="89235"/>
                    <a:pt x="143778" y="52294"/>
                    <a:pt x="120532" y="39010"/>
                  </a:cubicBezTo>
                  <a:cubicBezTo>
                    <a:pt x="100738" y="27699"/>
                    <a:pt x="78199" y="55943"/>
                    <a:pt x="57032" y="64410"/>
                  </a:cubicBezTo>
                  <a:cubicBezTo>
                    <a:pt x="61265" y="81343"/>
                    <a:pt x="54120" y="107404"/>
                    <a:pt x="69732" y="115210"/>
                  </a:cubicBezTo>
                  <a:cubicBezTo>
                    <a:pt x="83384" y="122036"/>
                    <a:pt x="107832" y="105074"/>
                    <a:pt x="107832" y="89810"/>
                  </a:cubicBezTo>
                  <a:cubicBezTo>
                    <a:pt x="107832" y="74546"/>
                    <a:pt x="82432" y="72877"/>
                    <a:pt x="69732" y="64410"/>
                  </a:cubicBezTo>
                  <a:cubicBezTo>
                    <a:pt x="59169" y="106661"/>
                    <a:pt x="38447" y="162397"/>
                    <a:pt x="69732" y="204110"/>
                  </a:cubicBezTo>
                  <a:cubicBezTo>
                    <a:pt x="82684" y="221379"/>
                    <a:pt x="112065" y="212577"/>
                    <a:pt x="133232" y="216810"/>
                  </a:cubicBezTo>
                  <a:cubicBezTo>
                    <a:pt x="150165" y="212577"/>
                    <a:pt x="201486" y="204110"/>
                    <a:pt x="184032" y="204110"/>
                  </a:cubicBezTo>
                  <a:cubicBezTo>
                    <a:pt x="154098" y="204110"/>
                    <a:pt x="110997" y="191426"/>
                    <a:pt x="95132" y="216810"/>
                  </a:cubicBezTo>
                  <a:cubicBezTo>
                    <a:pt x="78798" y="242945"/>
                    <a:pt x="112065" y="276077"/>
                    <a:pt x="120532" y="305710"/>
                  </a:cubicBezTo>
                  <a:cubicBezTo>
                    <a:pt x="133232" y="301477"/>
                    <a:pt x="145245" y="293010"/>
                    <a:pt x="158632" y="293010"/>
                  </a:cubicBezTo>
                  <a:cubicBezTo>
                    <a:pt x="172019" y="293010"/>
                    <a:pt x="183527" y="307911"/>
                    <a:pt x="196732" y="305710"/>
                  </a:cubicBezTo>
                  <a:cubicBezTo>
                    <a:pt x="211788" y="303201"/>
                    <a:pt x="222132" y="288777"/>
                    <a:pt x="234832" y="280310"/>
                  </a:cubicBezTo>
                  <a:cubicBezTo>
                    <a:pt x="125643" y="207517"/>
                    <a:pt x="254139" y="275483"/>
                    <a:pt x="184032" y="293010"/>
                  </a:cubicBezTo>
                  <a:cubicBezTo>
                    <a:pt x="169224" y="296712"/>
                    <a:pt x="158632" y="276077"/>
                    <a:pt x="145932" y="267610"/>
                  </a:cubicBezTo>
                  <a:cubicBezTo>
                    <a:pt x="162418" y="218151"/>
                    <a:pt x="168098" y="220044"/>
                    <a:pt x="133232" y="254910"/>
                  </a:cubicBezTo>
                </a:path>
              </a:pathLst>
            </a:custGeom>
            <a:ln w="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47" name="AutoShape 13"/>
            <p:cNvSpPr>
              <a:spLocks/>
            </p:cNvSpPr>
            <p:nvPr/>
          </p:nvSpPr>
          <p:spPr bwMode="auto">
            <a:xfrm>
              <a:off x="3657618" y="5232394"/>
              <a:ext cx="153987" cy="198437"/>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sp>
          <p:nvSpPr>
            <p:cNvPr id="48" name="AutoShape 13"/>
            <p:cNvSpPr>
              <a:spLocks/>
            </p:cNvSpPr>
            <p:nvPr/>
          </p:nvSpPr>
          <p:spPr bwMode="auto">
            <a:xfrm>
              <a:off x="3937018" y="5232394"/>
              <a:ext cx="153987" cy="198437"/>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grpSp>
          <p:nvGrpSpPr>
            <p:cNvPr id="7" name="Grouper 105"/>
            <p:cNvGrpSpPr/>
            <p:nvPr/>
          </p:nvGrpSpPr>
          <p:grpSpPr>
            <a:xfrm flipV="1">
              <a:off x="3657600" y="4631284"/>
              <a:ext cx="694287" cy="533393"/>
              <a:chOff x="4838086" y="3314718"/>
              <a:chExt cx="1094736" cy="1050127"/>
            </a:xfrm>
          </p:grpSpPr>
          <p:cxnSp>
            <p:nvCxnSpPr>
              <p:cNvPr id="110" name="Connecteur droit 109"/>
              <p:cNvCxnSpPr/>
              <p:nvPr/>
            </p:nvCxnSpPr>
            <p:spPr>
              <a:xfrm rot="16200000" flipH="1">
                <a:off x="5264534" y="3587719"/>
                <a:ext cx="941289" cy="395287"/>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Connecteur droit 110"/>
              <p:cNvCxnSpPr>
                <a:endCxn id="37" idx="5"/>
              </p:cNvCxnSpPr>
              <p:nvPr/>
            </p:nvCxnSpPr>
            <p:spPr>
              <a:xfrm rot="5400000">
                <a:off x="4497768" y="3655037"/>
                <a:ext cx="1050126" cy="369490"/>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17" name="ZoneTexte 116"/>
            <p:cNvSpPr txBox="1"/>
            <p:nvPr/>
          </p:nvSpPr>
          <p:spPr>
            <a:xfrm>
              <a:off x="4343418" y="5181594"/>
              <a:ext cx="414897" cy="338554"/>
            </a:xfrm>
            <a:prstGeom prst="rect">
              <a:avLst/>
            </a:prstGeom>
            <a:noFill/>
          </p:spPr>
          <p:txBody>
            <a:bodyPr wrap="none" rtlCol="0">
              <a:spAutoFit/>
            </a:bodyPr>
            <a:lstStyle/>
            <a:p>
              <a:r>
                <a:rPr lang="fr-FR" sz="1600" b="1" dirty="0" smtClean="0">
                  <a:solidFill>
                    <a:schemeClr val="bg1"/>
                  </a:solidFill>
                </a:rPr>
                <a:t>3D</a:t>
              </a:r>
              <a:endParaRPr lang="fr-FR" sz="1600" b="1" dirty="0">
                <a:solidFill>
                  <a:schemeClr val="bg1"/>
                </a:solidFill>
              </a:endParaRPr>
            </a:p>
          </p:txBody>
        </p:sp>
      </p:grpSp>
      <p:grpSp>
        <p:nvGrpSpPr>
          <p:cNvPr id="8" name="Grouper 155"/>
          <p:cNvGrpSpPr/>
          <p:nvPr/>
        </p:nvGrpSpPr>
        <p:grpSpPr>
          <a:xfrm>
            <a:off x="2878667" y="3767666"/>
            <a:ext cx="3755496" cy="853566"/>
            <a:chOff x="2878667" y="3767666"/>
            <a:chExt cx="3755496" cy="853566"/>
          </a:xfrm>
        </p:grpSpPr>
        <p:sp>
          <p:nvSpPr>
            <p:cNvPr id="36" name="Line 6"/>
            <p:cNvSpPr>
              <a:spLocks noChangeShapeType="1"/>
            </p:cNvSpPr>
            <p:nvPr/>
          </p:nvSpPr>
          <p:spPr bwMode="auto">
            <a:xfrm>
              <a:off x="2878667" y="4386282"/>
              <a:ext cx="3305693" cy="0"/>
            </a:xfrm>
            <a:prstGeom prst="line">
              <a:avLst/>
            </a:prstGeom>
            <a:noFill/>
            <a:ln w="19050">
              <a:solidFill>
                <a:srgbClr val="FFFFFF"/>
              </a:solidFill>
              <a:round/>
              <a:headEnd/>
              <a:tailEnd/>
            </a:ln>
          </p:spPr>
          <p:txBody>
            <a:bodyPr lIns="0" tIns="0" rIns="0" bIns="0">
              <a:prstTxWarp prst="textNoShape">
                <a:avLst/>
              </a:prstTxWarp>
            </a:bodyPr>
            <a:lstStyle/>
            <a:p>
              <a:endParaRPr lang="fr-FR"/>
            </a:p>
          </p:txBody>
        </p:sp>
        <p:sp>
          <p:nvSpPr>
            <p:cNvPr id="37" name="AutoShape 7"/>
            <p:cNvSpPr>
              <a:spLocks/>
            </p:cNvSpPr>
            <p:nvPr/>
          </p:nvSpPr>
          <p:spPr bwMode="auto">
            <a:xfrm>
              <a:off x="4517485" y="4257694"/>
              <a:ext cx="144463" cy="214313"/>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pic>
          <p:nvPicPr>
            <p:cNvPr id="39" name="Picture 68"/>
            <p:cNvPicPr>
              <a:picLocks noChangeAspect="1"/>
            </p:cNvPicPr>
            <p:nvPr/>
          </p:nvPicPr>
          <p:blipFill>
            <a:blip r:embed="rId2"/>
            <a:srcRect/>
            <a:stretch>
              <a:fillRect/>
            </a:stretch>
          </p:blipFill>
          <p:spPr bwMode="auto">
            <a:xfrm>
              <a:off x="3517365" y="4359294"/>
              <a:ext cx="995363" cy="261938"/>
            </a:xfrm>
            <a:prstGeom prst="rect">
              <a:avLst/>
            </a:prstGeom>
            <a:noFill/>
            <a:ln w="9525">
              <a:noFill/>
              <a:miter lim="800000"/>
              <a:headEnd/>
              <a:tailEnd/>
            </a:ln>
          </p:spPr>
        </p:pic>
        <p:sp>
          <p:nvSpPr>
            <p:cNvPr id="46" name="AutoShape 13"/>
            <p:cNvSpPr>
              <a:spLocks/>
            </p:cNvSpPr>
            <p:nvPr/>
          </p:nvSpPr>
          <p:spPr bwMode="auto">
            <a:xfrm>
              <a:off x="5477923" y="4279919"/>
              <a:ext cx="153987" cy="198437"/>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grpSp>
          <p:nvGrpSpPr>
            <p:cNvPr id="13" name="Grouper 113"/>
            <p:cNvGrpSpPr/>
            <p:nvPr/>
          </p:nvGrpSpPr>
          <p:grpSpPr>
            <a:xfrm>
              <a:off x="3517364" y="3767666"/>
              <a:ext cx="1405994" cy="499538"/>
              <a:chOff x="3602035" y="2539996"/>
              <a:chExt cx="1405994" cy="980823"/>
            </a:xfrm>
          </p:grpSpPr>
          <p:cxnSp>
            <p:nvCxnSpPr>
              <p:cNvPr id="112" name="Connecteur droit 111"/>
              <p:cNvCxnSpPr/>
              <p:nvPr/>
            </p:nvCxnSpPr>
            <p:spPr>
              <a:xfrm rot="5400000">
                <a:off x="4367340" y="2880130"/>
                <a:ext cx="980817" cy="300561"/>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Connecteur droit 112"/>
              <p:cNvCxnSpPr/>
              <p:nvPr/>
            </p:nvCxnSpPr>
            <p:spPr>
              <a:xfrm rot="16200000" flipH="1">
                <a:off x="3214837" y="2927194"/>
                <a:ext cx="897694" cy="123297"/>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16" name="ZoneTexte 115"/>
            <p:cNvSpPr txBox="1"/>
            <p:nvPr/>
          </p:nvSpPr>
          <p:spPr>
            <a:xfrm>
              <a:off x="3573048" y="4085186"/>
              <a:ext cx="941283" cy="307777"/>
            </a:xfrm>
            <a:prstGeom prst="rect">
              <a:avLst/>
            </a:prstGeom>
            <a:noFill/>
          </p:spPr>
          <p:txBody>
            <a:bodyPr wrap="none" rtlCol="0">
              <a:spAutoFit/>
            </a:bodyPr>
            <a:lstStyle/>
            <a:p>
              <a:r>
                <a:rPr lang="fr-FR" sz="1400" dirty="0" err="1" smtClean="0">
                  <a:solidFill>
                    <a:schemeClr val="bg1"/>
                  </a:solidFill>
                </a:rPr>
                <a:t>Epigenetic</a:t>
              </a:r>
              <a:endParaRPr lang="fr-FR" sz="1400" dirty="0">
                <a:solidFill>
                  <a:schemeClr val="bg1"/>
                </a:solidFill>
              </a:endParaRPr>
            </a:p>
          </p:txBody>
        </p:sp>
        <p:pic>
          <p:nvPicPr>
            <p:cNvPr id="114" name="Picture 68"/>
            <p:cNvPicPr>
              <a:picLocks noChangeAspect="1"/>
            </p:cNvPicPr>
            <p:nvPr/>
          </p:nvPicPr>
          <p:blipFill>
            <a:blip r:embed="rId2"/>
            <a:srcRect/>
            <a:stretch>
              <a:fillRect/>
            </a:stretch>
          </p:blipFill>
          <p:spPr bwMode="auto">
            <a:xfrm>
              <a:off x="5638800" y="4343400"/>
              <a:ext cx="995363" cy="261938"/>
            </a:xfrm>
            <a:prstGeom prst="rect">
              <a:avLst/>
            </a:prstGeom>
            <a:noFill/>
            <a:ln w="9525">
              <a:noFill/>
              <a:miter lim="800000"/>
              <a:headEnd/>
              <a:tailEnd/>
            </a:ln>
          </p:spPr>
        </p:pic>
      </p:grpSp>
      <p:grpSp>
        <p:nvGrpSpPr>
          <p:cNvPr id="14" name="Grouper 138"/>
          <p:cNvGrpSpPr/>
          <p:nvPr/>
        </p:nvGrpSpPr>
        <p:grpSpPr>
          <a:xfrm>
            <a:off x="4182529" y="2667000"/>
            <a:ext cx="887413" cy="403226"/>
            <a:chOff x="3379787" y="4708525"/>
            <a:chExt cx="1155701" cy="571501"/>
          </a:xfrm>
        </p:grpSpPr>
        <p:grpSp>
          <p:nvGrpSpPr>
            <p:cNvPr id="15" name="Group 42"/>
            <p:cNvGrpSpPr>
              <a:grpSpLocks/>
            </p:cNvGrpSpPr>
            <p:nvPr/>
          </p:nvGrpSpPr>
          <p:grpSpPr bwMode="auto">
            <a:xfrm>
              <a:off x="3379787" y="4708525"/>
              <a:ext cx="677863" cy="525463"/>
              <a:chOff x="472" y="2418"/>
              <a:chExt cx="600" cy="400"/>
            </a:xfrm>
          </p:grpSpPr>
          <p:sp>
            <p:nvSpPr>
              <p:cNvPr id="121" name="Oval 43"/>
              <p:cNvSpPr>
                <a:spLocks noChangeArrowheads="1"/>
              </p:cNvSpPr>
              <p:nvPr/>
            </p:nvSpPr>
            <p:spPr bwMode="auto">
              <a:xfrm>
                <a:off x="711" y="2418"/>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2" name="Oval 44"/>
              <p:cNvSpPr>
                <a:spLocks noChangeArrowheads="1"/>
              </p:cNvSpPr>
              <p:nvPr/>
            </p:nvSpPr>
            <p:spPr bwMode="auto">
              <a:xfrm>
                <a:off x="484" y="2488"/>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3" name="Oval 45"/>
              <p:cNvSpPr>
                <a:spLocks noChangeArrowheads="1"/>
              </p:cNvSpPr>
              <p:nvPr/>
            </p:nvSpPr>
            <p:spPr bwMode="auto">
              <a:xfrm>
                <a:off x="472" y="2593"/>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4" name="Oval 46"/>
              <p:cNvSpPr>
                <a:spLocks noChangeArrowheads="1"/>
              </p:cNvSpPr>
              <p:nvPr/>
            </p:nvSpPr>
            <p:spPr bwMode="auto">
              <a:xfrm>
                <a:off x="664" y="2611"/>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5" name="Oval 47"/>
              <p:cNvSpPr>
                <a:spLocks noChangeArrowheads="1"/>
              </p:cNvSpPr>
              <p:nvPr/>
            </p:nvSpPr>
            <p:spPr bwMode="auto">
              <a:xfrm>
                <a:off x="828" y="2492"/>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6" name="Oval 48"/>
              <p:cNvSpPr>
                <a:spLocks noChangeArrowheads="1"/>
              </p:cNvSpPr>
              <p:nvPr/>
            </p:nvSpPr>
            <p:spPr bwMode="auto">
              <a:xfrm>
                <a:off x="583" y="2541"/>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127" name="Oval 49"/>
            <p:cNvSpPr>
              <a:spLocks noChangeArrowheads="1"/>
            </p:cNvSpPr>
            <p:nvPr/>
          </p:nvSpPr>
          <p:spPr bwMode="auto">
            <a:xfrm>
              <a:off x="3856037" y="4976813"/>
              <a:ext cx="366713" cy="277813"/>
            </a:xfrm>
            <a:prstGeom prst="ellipse">
              <a:avLst/>
            </a:prstGeom>
            <a:gradFill rotWithShape="0">
              <a:gsLst>
                <a:gs pos="0">
                  <a:srgbClr val="FFCC00"/>
                </a:gs>
                <a:gs pos="100000">
                  <a:srgbClr val="D0A6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8" name="Oval 50"/>
            <p:cNvSpPr>
              <a:spLocks noChangeArrowheads="1"/>
            </p:cNvSpPr>
            <p:nvPr/>
          </p:nvSpPr>
          <p:spPr bwMode="auto">
            <a:xfrm>
              <a:off x="4016375" y="5105400"/>
              <a:ext cx="227013" cy="165100"/>
            </a:xfrm>
            <a:prstGeom prst="ellipse">
              <a:avLst/>
            </a:prstGeom>
            <a:solidFill>
              <a:srgbClr val="D1FF1D"/>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9" name="Oval 51"/>
            <p:cNvSpPr>
              <a:spLocks noChangeArrowheads="1"/>
            </p:cNvSpPr>
            <p:nvPr/>
          </p:nvSpPr>
          <p:spPr bwMode="auto">
            <a:xfrm>
              <a:off x="3957637" y="4984750"/>
              <a:ext cx="249238" cy="176213"/>
            </a:xfrm>
            <a:prstGeom prst="ellipse">
              <a:avLst/>
            </a:prstGeom>
            <a:solidFill>
              <a:srgbClr val="5AFF8F"/>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0" name="Oval 52"/>
            <p:cNvSpPr>
              <a:spLocks noChangeArrowheads="1"/>
            </p:cNvSpPr>
            <p:nvPr/>
          </p:nvSpPr>
          <p:spPr bwMode="auto">
            <a:xfrm>
              <a:off x="4035425" y="4857750"/>
              <a:ext cx="269875" cy="200025"/>
            </a:xfrm>
            <a:prstGeom prst="ellipse">
              <a:avLst/>
            </a:prstGeom>
            <a:solidFill>
              <a:srgbClr val="B9FA16"/>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1" name="Oval 53"/>
            <p:cNvSpPr>
              <a:spLocks noChangeArrowheads="1"/>
            </p:cNvSpPr>
            <p:nvPr/>
          </p:nvSpPr>
          <p:spPr bwMode="auto">
            <a:xfrm>
              <a:off x="4187825" y="4829175"/>
              <a:ext cx="288925" cy="192088"/>
            </a:xfrm>
            <a:prstGeom prst="ellipse">
              <a:avLst/>
            </a:prstGeom>
            <a:solidFill>
              <a:srgbClr val="FFFF66"/>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2" name="Oval 54"/>
            <p:cNvSpPr>
              <a:spLocks noChangeArrowheads="1"/>
            </p:cNvSpPr>
            <p:nvPr/>
          </p:nvSpPr>
          <p:spPr bwMode="auto">
            <a:xfrm>
              <a:off x="4267200" y="4953000"/>
              <a:ext cx="268288" cy="201613"/>
            </a:xfrm>
            <a:prstGeom prst="ellipse">
              <a:avLst/>
            </a:prstGeom>
            <a:gradFill rotWithShape="0">
              <a:gsLst>
                <a:gs pos="0">
                  <a:srgbClr val="33CC33"/>
                </a:gs>
                <a:gs pos="100000">
                  <a:srgbClr val="2CAF2C"/>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3" name="Oval 55"/>
            <p:cNvSpPr>
              <a:spLocks noChangeArrowheads="1"/>
            </p:cNvSpPr>
            <p:nvPr/>
          </p:nvSpPr>
          <p:spPr bwMode="auto">
            <a:xfrm>
              <a:off x="4213225" y="5113338"/>
              <a:ext cx="239713" cy="166688"/>
            </a:xfrm>
            <a:prstGeom prst="ellipse">
              <a:avLst/>
            </a:prstGeom>
            <a:solidFill>
              <a:srgbClr val="E6FFAC"/>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4" name="Oval 56"/>
            <p:cNvSpPr>
              <a:spLocks noChangeArrowheads="1"/>
            </p:cNvSpPr>
            <p:nvPr/>
          </p:nvSpPr>
          <p:spPr bwMode="auto">
            <a:xfrm>
              <a:off x="3673475" y="4987925"/>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5" name="Oval 57"/>
            <p:cNvSpPr>
              <a:spLocks noChangeArrowheads="1"/>
            </p:cNvSpPr>
            <p:nvPr/>
          </p:nvSpPr>
          <p:spPr bwMode="auto">
            <a:xfrm>
              <a:off x="3889375" y="4849813"/>
              <a:ext cx="354013" cy="239713"/>
            </a:xfrm>
            <a:prstGeom prst="ellipse">
              <a:avLst/>
            </a:prstGeom>
            <a:solidFill>
              <a:srgbClr val="00FF00"/>
            </a:solidFill>
            <a:ln w="9525">
              <a:solidFill>
                <a:schemeClr val="tx1"/>
              </a:solidFill>
              <a:round/>
              <a:headEnd/>
              <a:tailEnd/>
            </a:ln>
          </p:spPr>
          <p:txBody>
            <a:bodyPr wrap="none" anchor="ctr">
              <a:prstTxWarp prst="textNoShape">
                <a:avLst/>
              </a:prstTxWarp>
            </a:bodyPr>
            <a:lstStyle/>
            <a:p>
              <a:pPr algn="ctr" eaLnBrk="0" hangingPunct="0"/>
              <a:endParaRPr lang="fr-FR"/>
            </a:p>
          </p:txBody>
        </p:sp>
      </p:grpSp>
      <p:grpSp>
        <p:nvGrpSpPr>
          <p:cNvPr id="16" name="Grouper 135"/>
          <p:cNvGrpSpPr/>
          <p:nvPr/>
        </p:nvGrpSpPr>
        <p:grpSpPr>
          <a:xfrm flipV="1">
            <a:off x="4213529" y="2980268"/>
            <a:ext cx="866468" cy="393700"/>
            <a:chOff x="3533570" y="2540000"/>
            <a:chExt cx="1660730" cy="897695"/>
          </a:xfrm>
        </p:grpSpPr>
        <p:cxnSp>
          <p:nvCxnSpPr>
            <p:cNvPr id="137" name="Connecteur droit 136"/>
            <p:cNvCxnSpPr/>
            <p:nvPr/>
          </p:nvCxnSpPr>
          <p:spPr>
            <a:xfrm>
              <a:off x="4305300" y="2540000"/>
              <a:ext cx="889000" cy="897695"/>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8" name="Connecteur droit 137"/>
            <p:cNvCxnSpPr>
              <a:endCxn id="123" idx="3"/>
            </p:cNvCxnSpPr>
            <p:nvPr/>
          </p:nvCxnSpPr>
          <p:spPr>
            <a:xfrm rot="5400000">
              <a:off x="3351712" y="2721858"/>
              <a:ext cx="868746" cy="505030"/>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17" name="Grouper 152"/>
          <p:cNvGrpSpPr/>
          <p:nvPr/>
        </p:nvGrpSpPr>
        <p:grpSpPr>
          <a:xfrm>
            <a:off x="6900337" y="1371600"/>
            <a:ext cx="1625598" cy="1752600"/>
            <a:chOff x="6900337" y="1371600"/>
            <a:chExt cx="1625598" cy="1752600"/>
          </a:xfrm>
        </p:grpSpPr>
        <p:sp>
          <p:nvSpPr>
            <p:cNvPr id="144" name="Accolade ouvrante 143"/>
            <p:cNvSpPr/>
            <p:nvPr/>
          </p:nvSpPr>
          <p:spPr>
            <a:xfrm flipH="1">
              <a:off x="6900337" y="1371600"/>
              <a:ext cx="228600" cy="1752600"/>
            </a:xfrm>
            <a:prstGeom prst="leftBrace">
              <a:avLst/>
            </a:prstGeom>
            <a:noFill/>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7" name="ZoneTexte 146"/>
            <p:cNvSpPr txBox="1"/>
            <p:nvPr/>
          </p:nvSpPr>
          <p:spPr>
            <a:xfrm>
              <a:off x="7023923" y="2023531"/>
              <a:ext cx="1502012" cy="307777"/>
            </a:xfrm>
            <a:prstGeom prst="rect">
              <a:avLst/>
            </a:prstGeom>
            <a:noFill/>
          </p:spPr>
          <p:txBody>
            <a:bodyPr wrap="square" rtlCol="0">
              <a:spAutoFit/>
            </a:bodyPr>
            <a:lstStyle/>
            <a:p>
              <a:pPr algn="ctr"/>
              <a:r>
                <a:rPr lang="fr-FR" sz="1400" b="1" dirty="0" smtClean="0">
                  <a:solidFill>
                    <a:schemeClr val="bg1"/>
                  </a:solidFill>
                </a:rPr>
                <a:t>Applications</a:t>
              </a:r>
            </a:p>
          </p:txBody>
        </p:sp>
      </p:grpSp>
      <p:grpSp>
        <p:nvGrpSpPr>
          <p:cNvPr id="18" name="Grouper 173"/>
          <p:cNvGrpSpPr/>
          <p:nvPr/>
        </p:nvGrpSpPr>
        <p:grpSpPr>
          <a:xfrm>
            <a:off x="6934206" y="3238500"/>
            <a:ext cx="1637473" cy="3009900"/>
            <a:chOff x="6934206" y="3238500"/>
            <a:chExt cx="1637473" cy="3009900"/>
          </a:xfrm>
        </p:grpSpPr>
        <p:sp>
          <p:nvSpPr>
            <p:cNvPr id="145" name="Accolade ouvrante 144"/>
            <p:cNvSpPr/>
            <p:nvPr/>
          </p:nvSpPr>
          <p:spPr>
            <a:xfrm flipH="1">
              <a:off x="6934206" y="3238500"/>
              <a:ext cx="186260" cy="3009900"/>
            </a:xfrm>
            <a:prstGeom prst="leftBrace">
              <a:avLst/>
            </a:prstGeom>
            <a:noFill/>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8" name="ZoneTexte 147"/>
            <p:cNvSpPr txBox="1"/>
            <p:nvPr/>
          </p:nvSpPr>
          <p:spPr>
            <a:xfrm>
              <a:off x="7069667" y="4233337"/>
              <a:ext cx="1502012" cy="954107"/>
            </a:xfrm>
            <a:prstGeom prst="rect">
              <a:avLst/>
            </a:prstGeom>
            <a:noFill/>
          </p:spPr>
          <p:txBody>
            <a:bodyPr wrap="square" rtlCol="0">
              <a:spAutoFit/>
            </a:bodyPr>
            <a:lstStyle/>
            <a:p>
              <a:pPr algn="ctr"/>
              <a:r>
                <a:rPr lang="fr-FR" sz="1400" b="1" dirty="0" err="1" smtClean="0">
                  <a:solidFill>
                    <a:schemeClr val="bg1"/>
                  </a:solidFill>
                </a:rPr>
                <a:t>Multiscale</a:t>
              </a:r>
              <a:endParaRPr lang="fr-FR" sz="1400" b="1" dirty="0" smtClean="0">
                <a:solidFill>
                  <a:schemeClr val="bg1"/>
                </a:solidFill>
              </a:endParaRPr>
            </a:p>
            <a:p>
              <a:pPr algn="ctr"/>
              <a:r>
                <a:rPr lang="fr-FR" sz="1400" b="1" dirty="0" err="1" smtClean="0">
                  <a:solidFill>
                    <a:schemeClr val="bg1"/>
                  </a:solidFill>
                </a:rPr>
                <a:t>Biostat</a:t>
              </a:r>
              <a:r>
                <a:rPr lang="fr-FR" sz="1400" b="1" dirty="0" smtClean="0">
                  <a:solidFill>
                    <a:schemeClr val="bg1"/>
                  </a:solidFill>
                </a:rPr>
                <a:t> Analyses of Chromosome </a:t>
              </a:r>
            </a:p>
            <a:p>
              <a:pPr algn="ctr"/>
              <a:r>
                <a:rPr lang="fr-FR" sz="1400" b="1" dirty="0" smtClean="0">
                  <a:solidFill>
                    <a:schemeClr val="bg1"/>
                  </a:solidFill>
                </a:rPr>
                <a:t>Structure</a:t>
              </a:r>
            </a:p>
          </p:txBody>
        </p:sp>
      </p:grpSp>
      <p:pic>
        <p:nvPicPr>
          <p:cNvPr id="102" name="Image 101"/>
          <p:cNvPicPr>
            <a:picLocks noChangeAspect="1"/>
          </p:cNvPicPr>
          <p:nvPr/>
        </p:nvPicPr>
        <p:blipFill>
          <a:blip r:embed="rId3"/>
          <a:stretch>
            <a:fillRect/>
          </a:stretch>
        </p:blipFill>
        <p:spPr>
          <a:xfrm>
            <a:off x="3462863" y="3234266"/>
            <a:ext cx="2057401" cy="601468"/>
          </a:xfrm>
          <a:prstGeom prst="rect">
            <a:avLst/>
          </a:prstGeom>
        </p:spPr>
      </p:pic>
      <p:sp>
        <p:nvSpPr>
          <p:cNvPr id="161" name="AutoShape 7"/>
          <p:cNvSpPr>
            <a:spLocks/>
          </p:cNvSpPr>
          <p:nvPr/>
        </p:nvSpPr>
        <p:spPr bwMode="auto">
          <a:xfrm>
            <a:off x="4428062" y="3437465"/>
            <a:ext cx="228600" cy="296322"/>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sp>
        <p:nvSpPr>
          <p:cNvPr id="163" name="Ellipse 162"/>
          <p:cNvSpPr/>
          <p:nvPr/>
        </p:nvSpPr>
        <p:spPr>
          <a:xfrm>
            <a:off x="4301066" y="3369733"/>
            <a:ext cx="457200" cy="49953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5" name="Connecteur droit 174"/>
          <p:cNvCxnSpPr/>
          <p:nvPr/>
        </p:nvCxnSpPr>
        <p:spPr>
          <a:xfrm rot="5400000">
            <a:off x="4720003" y="3215384"/>
            <a:ext cx="137917" cy="2"/>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80" name="Connecteur droit 179"/>
          <p:cNvCxnSpPr/>
          <p:nvPr/>
        </p:nvCxnSpPr>
        <p:spPr>
          <a:xfrm rot="5400000">
            <a:off x="5000982" y="3217168"/>
            <a:ext cx="137917" cy="2"/>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81" name="Connecteur droit 180"/>
          <p:cNvCxnSpPr/>
          <p:nvPr/>
        </p:nvCxnSpPr>
        <p:spPr>
          <a:xfrm rot="5400000">
            <a:off x="5306318" y="3217169"/>
            <a:ext cx="137917" cy="2"/>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82" name="Connecteur droit 181"/>
          <p:cNvCxnSpPr/>
          <p:nvPr/>
        </p:nvCxnSpPr>
        <p:spPr>
          <a:xfrm rot="5400000">
            <a:off x="4391388" y="3203212"/>
            <a:ext cx="278675" cy="2"/>
          </a:xfrm>
          <a:prstGeom prst="line">
            <a:avLst/>
          </a:prstGeom>
          <a:ln w="25400" cap="flat" cmpd="sng" algn="ctr">
            <a:solidFill>
              <a:srgbClr val="FF0000"/>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23" name="Grouper 154"/>
          <p:cNvGrpSpPr/>
          <p:nvPr/>
        </p:nvGrpSpPr>
        <p:grpSpPr>
          <a:xfrm>
            <a:off x="2551589" y="639238"/>
            <a:ext cx="4379456" cy="2075361"/>
            <a:chOff x="2551589" y="639238"/>
            <a:chExt cx="4379456" cy="2075361"/>
          </a:xfrm>
        </p:grpSpPr>
        <p:grpSp>
          <p:nvGrpSpPr>
            <p:cNvPr id="24" name="Grouper 138"/>
            <p:cNvGrpSpPr/>
            <p:nvPr/>
          </p:nvGrpSpPr>
          <p:grpSpPr>
            <a:xfrm>
              <a:off x="2551589" y="1459589"/>
              <a:ext cx="4379456" cy="1255010"/>
              <a:chOff x="2551589" y="1459589"/>
              <a:chExt cx="4379456" cy="1255010"/>
            </a:xfrm>
          </p:grpSpPr>
          <p:pic>
            <p:nvPicPr>
              <p:cNvPr id="91" name="Image 90"/>
              <p:cNvPicPr>
                <a:picLocks noChangeAspect="1"/>
              </p:cNvPicPr>
              <p:nvPr/>
            </p:nvPicPr>
            <p:blipFill>
              <a:blip r:embed="rId4"/>
              <a:stretch>
                <a:fillRect/>
              </a:stretch>
            </p:blipFill>
            <p:spPr>
              <a:xfrm>
                <a:off x="2665892" y="1463821"/>
                <a:ext cx="1047761" cy="492589"/>
              </a:xfrm>
              <a:prstGeom prst="rect">
                <a:avLst/>
              </a:prstGeom>
            </p:spPr>
          </p:pic>
          <p:pic>
            <p:nvPicPr>
              <p:cNvPr id="94" name="Image 93"/>
              <p:cNvPicPr>
                <a:picLocks noChangeAspect="1"/>
              </p:cNvPicPr>
              <p:nvPr/>
            </p:nvPicPr>
            <p:blipFill>
              <a:blip r:embed="rId5"/>
              <a:stretch>
                <a:fillRect/>
              </a:stretch>
            </p:blipFill>
            <p:spPr>
              <a:xfrm>
                <a:off x="5963646" y="1459589"/>
                <a:ext cx="958933" cy="469900"/>
              </a:xfrm>
              <a:prstGeom prst="rect">
                <a:avLst/>
              </a:prstGeom>
            </p:spPr>
          </p:pic>
          <p:pic>
            <p:nvPicPr>
              <p:cNvPr id="95" name="Image 94"/>
              <p:cNvPicPr>
                <a:picLocks noChangeAspect="1"/>
              </p:cNvPicPr>
              <p:nvPr/>
            </p:nvPicPr>
            <p:blipFill>
              <a:blip r:embed="rId6"/>
              <a:stretch>
                <a:fillRect/>
              </a:stretch>
            </p:blipFill>
            <p:spPr>
              <a:xfrm>
                <a:off x="4913783" y="1468055"/>
                <a:ext cx="983798" cy="479889"/>
              </a:xfrm>
              <a:prstGeom prst="rect">
                <a:avLst/>
              </a:prstGeom>
            </p:spPr>
          </p:pic>
          <p:pic>
            <p:nvPicPr>
              <p:cNvPr id="96" name="Image 95"/>
              <p:cNvPicPr>
                <a:picLocks noChangeAspect="1"/>
              </p:cNvPicPr>
              <p:nvPr/>
            </p:nvPicPr>
            <p:blipFill>
              <a:blip r:embed="rId7"/>
              <a:stretch>
                <a:fillRect/>
              </a:stretch>
            </p:blipFill>
            <p:spPr>
              <a:xfrm>
                <a:off x="3787721" y="1463821"/>
                <a:ext cx="1059872" cy="492589"/>
              </a:xfrm>
              <a:prstGeom prst="rect">
                <a:avLst/>
              </a:prstGeom>
            </p:spPr>
          </p:pic>
          <p:grpSp>
            <p:nvGrpSpPr>
              <p:cNvPr id="25" name="Grouper 108"/>
              <p:cNvGrpSpPr/>
              <p:nvPr/>
            </p:nvGrpSpPr>
            <p:grpSpPr>
              <a:xfrm>
                <a:off x="3225095" y="2252134"/>
                <a:ext cx="2853966" cy="414872"/>
                <a:chOff x="3208162" y="2319866"/>
                <a:chExt cx="2853966" cy="414872"/>
              </a:xfrm>
            </p:grpSpPr>
            <p:grpSp>
              <p:nvGrpSpPr>
                <p:cNvPr id="26" name="Grouper 139"/>
                <p:cNvGrpSpPr/>
                <p:nvPr/>
              </p:nvGrpSpPr>
              <p:grpSpPr>
                <a:xfrm flipV="1">
                  <a:off x="4157128" y="2319866"/>
                  <a:ext cx="1066800" cy="380999"/>
                  <a:chOff x="3149601" y="2539999"/>
                  <a:chExt cx="2044701" cy="897696"/>
                </a:xfrm>
              </p:grpSpPr>
              <p:cxnSp>
                <p:nvCxnSpPr>
                  <p:cNvPr id="141" name="Connecteur droit 140"/>
                  <p:cNvCxnSpPr/>
                  <p:nvPr/>
                </p:nvCxnSpPr>
                <p:spPr>
                  <a:xfrm rot="16200000" flipH="1">
                    <a:off x="4453354" y="2696747"/>
                    <a:ext cx="897695" cy="584200"/>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42" name="Connecteur droit 141"/>
                  <p:cNvCxnSpPr/>
                  <p:nvPr/>
                </p:nvCxnSpPr>
                <p:spPr>
                  <a:xfrm rot="5400000">
                    <a:off x="2992853" y="2696748"/>
                    <a:ext cx="897695" cy="584200"/>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grpSp>
            <p:cxnSp>
              <p:nvCxnSpPr>
                <p:cNvPr id="143" name="Connecteur droit 142"/>
                <p:cNvCxnSpPr/>
                <p:nvPr/>
              </p:nvCxnSpPr>
              <p:spPr>
                <a:xfrm flipV="1">
                  <a:off x="5096928" y="2381582"/>
                  <a:ext cx="965200" cy="353156"/>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46" name="Connecteur droit 145"/>
                <p:cNvCxnSpPr/>
                <p:nvPr/>
              </p:nvCxnSpPr>
              <p:spPr>
                <a:xfrm rot="10800000">
                  <a:off x="3208162" y="2361637"/>
                  <a:ext cx="965200" cy="353156"/>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grpSp>
          <p:sp>
            <p:nvSpPr>
              <p:cNvPr id="149" name="ZoneTexte 148"/>
              <p:cNvSpPr txBox="1"/>
              <p:nvPr/>
            </p:nvSpPr>
            <p:spPr>
              <a:xfrm>
                <a:off x="2551589" y="1954893"/>
                <a:ext cx="1225967" cy="276999"/>
              </a:xfrm>
              <a:prstGeom prst="rect">
                <a:avLst/>
              </a:prstGeom>
              <a:noFill/>
            </p:spPr>
            <p:txBody>
              <a:bodyPr wrap="none" rtlCol="0">
                <a:spAutoFit/>
              </a:bodyPr>
              <a:lstStyle/>
              <a:p>
                <a:r>
                  <a:rPr lang="fr-FR" sz="1200" b="1" dirty="0" smtClean="0">
                    <a:solidFill>
                      <a:schemeClr val="bg1"/>
                    </a:solidFill>
                  </a:rPr>
                  <a:t>DNA </a:t>
                </a:r>
                <a:r>
                  <a:rPr lang="fr-FR" sz="1200" b="1" dirty="0" err="1" smtClean="0">
                    <a:solidFill>
                      <a:schemeClr val="bg1"/>
                    </a:solidFill>
                  </a:rPr>
                  <a:t>Replication</a:t>
                </a:r>
                <a:endParaRPr lang="fr-FR" sz="1200" b="1" dirty="0">
                  <a:solidFill>
                    <a:schemeClr val="bg1"/>
                  </a:solidFill>
                </a:endParaRPr>
              </a:p>
            </p:txBody>
          </p:sp>
          <p:sp>
            <p:nvSpPr>
              <p:cNvPr id="150" name="ZoneTexte 149"/>
              <p:cNvSpPr txBox="1"/>
              <p:nvPr/>
            </p:nvSpPr>
            <p:spPr>
              <a:xfrm>
                <a:off x="3851216" y="1959120"/>
                <a:ext cx="923976" cy="276999"/>
              </a:xfrm>
              <a:prstGeom prst="rect">
                <a:avLst/>
              </a:prstGeom>
              <a:noFill/>
            </p:spPr>
            <p:txBody>
              <a:bodyPr wrap="none" rtlCol="0">
                <a:spAutoFit/>
              </a:bodyPr>
              <a:lstStyle/>
              <a:p>
                <a:r>
                  <a:rPr lang="fr-FR" sz="1200" b="1" dirty="0" smtClean="0">
                    <a:solidFill>
                      <a:schemeClr val="bg1"/>
                    </a:solidFill>
                  </a:rPr>
                  <a:t>DNA </a:t>
                </a:r>
                <a:r>
                  <a:rPr lang="fr-FR" sz="1200" b="1" dirty="0" err="1" smtClean="0">
                    <a:solidFill>
                      <a:schemeClr val="bg1"/>
                    </a:solidFill>
                  </a:rPr>
                  <a:t>Repair</a:t>
                </a:r>
                <a:endParaRPr lang="fr-FR" sz="1200" b="1" dirty="0">
                  <a:solidFill>
                    <a:schemeClr val="bg1"/>
                  </a:solidFill>
                </a:endParaRPr>
              </a:p>
            </p:txBody>
          </p:sp>
          <p:sp>
            <p:nvSpPr>
              <p:cNvPr id="151" name="ZoneTexte 150"/>
              <p:cNvSpPr txBox="1"/>
              <p:nvPr/>
            </p:nvSpPr>
            <p:spPr>
              <a:xfrm>
                <a:off x="4833440" y="1959120"/>
                <a:ext cx="1152404" cy="276999"/>
              </a:xfrm>
              <a:prstGeom prst="rect">
                <a:avLst/>
              </a:prstGeom>
              <a:noFill/>
            </p:spPr>
            <p:txBody>
              <a:bodyPr wrap="none" rtlCol="0">
                <a:spAutoFit/>
              </a:bodyPr>
              <a:lstStyle/>
              <a:p>
                <a:r>
                  <a:rPr lang="fr-FR" sz="1200" b="1" dirty="0" err="1" smtClean="0">
                    <a:solidFill>
                      <a:schemeClr val="bg1"/>
                    </a:solidFill>
                  </a:rPr>
                  <a:t>Recombination</a:t>
                </a:r>
                <a:endParaRPr lang="fr-FR" sz="1200" b="1" dirty="0">
                  <a:solidFill>
                    <a:schemeClr val="bg1"/>
                  </a:solidFill>
                </a:endParaRPr>
              </a:p>
            </p:txBody>
          </p:sp>
          <p:sp>
            <p:nvSpPr>
              <p:cNvPr id="152" name="ZoneTexte 151"/>
              <p:cNvSpPr txBox="1"/>
              <p:nvPr/>
            </p:nvSpPr>
            <p:spPr>
              <a:xfrm>
                <a:off x="5911941" y="1959120"/>
                <a:ext cx="1019104" cy="276999"/>
              </a:xfrm>
              <a:prstGeom prst="rect">
                <a:avLst/>
              </a:prstGeom>
              <a:noFill/>
            </p:spPr>
            <p:txBody>
              <a:bodyPr wrap="none" rtlCol="0">
                <a:spAutoFit/>
              </a:bodyPr>
              <a:lstStyle/>
              <a:p>
                <a:r>
                  <a:rPr lang="fr-FR" sz="1200" b="1" dirty="0" smtClean="0">
                    <a:solidFill>
                      <a:schemeClr val="bg1"/>
                    </a:solidFill>
                  </a:rPr>
                  <a:t>Transcription</a:t>
                </a:r>
                <a:endParaRPr lang="fr-FR" sz="1200" b="1" dirty="0">
                  <a:solidFill>
                    <a:schemeClr val="bg1"/>
                  </a:solidFill>
                </a:endParaRPr>
              </a:p>
            </p:txBody>
          </p:sp>
          <p:sp>
            <p:nvSpPr>
              <p:cNvPr id="140" name="ZoneTexte 139"/>
              <p:cNvSpPr txBox="1"/>
              <p:nvPr/>
            </p:nvSpPr>
            <p:spPr>
              <a:xfrm>
                <a:off x="4512733" y="2345267"/>
                <a:ext cx="291629" cy="369332"/>
              </a:xfrm>
              <a:prstGeom prst="rect">
                <a:avLst/>
              </a:prstGeom>
              <a:noFill/>
            </p:spPr>
            <p:txBody>
              <a:bodyPr wrap="none" rtlCol="0">
                <a:spAutoFit/>
              </a:bodyPr>
              <a:lstStyle/>
              <a:p>
                <a:r>
                  <a:rPr lang="fr-FR" b="1" dirty="0" smtClean="0">
                    <a:solidFill>
                      <a:schemeClr val="bg1"/>
                    </a:solidFill>
                  </a:rPr>
                  <a:t>?</a:t>
                </a:r>
                <a:endParaRPr lang="fr-FR" b="1" dirty="0">
                  <a:solidFill>
                    <a:schemeClr val="bg1"/>
                  </a:solidFill>
                </a:endParaRPr>
              </a:p>
            </p:txBody>
          </p:sp>
        </p:grpSp>
        <p:sp>
          <p:nvSpPr>
            <p:cNvPr id="136" name="ZoneTexte 135"/>
            <p:cNvSpPr txBox="1"/>
            <p:nvPr/>
          </p:nvSpPr>
          <p:spPr>
            <a:xfrm>
              <a:off x="3045179" y="639238"/>
              <a:ext cx="3047980" cy="646331"/>
            </a:xfrm>
            <a:prstGeom prst="rect">
              <a:avLst/>
            </a:prstGeom>
            <a:noFill/>
          </p:spPr>
          <p:txBody>
            <a:bodyPr wrap="none" rtlCol="0">
              <a:spAutoFit/>
            </a:bodyPr>
            <a:lstStyle/>
            <a:p>
              <a:pPr algn="ctr"/>
              <a:r>
                <a:rPr lang="fr-FR" b="1" dirty="0" smtClean="0">
                  <a:solidFill>
                    <a:schemeClr val="bg1"/>
                  </a:solidFill>
                </a:rPr>
                <a:t>CBI - IBCG </a:t>
              </a:r>
            </a:p>
            <a:p>
              <a:pPr algn="ctr"/>
              <a:r>
                <a:rPr lang="fr-FR" dirty="0" smtClean="0">
                  <a:solidFill>
                    <a:schemeClr val="bg1"/>
                  </a:solidFill>
                </a:rPr>
                <a:t>LBME - LMGM- LBCMCP – CBD </a:t>
              </a:r>
            </a:p>
          </p:txBody>
        </p:sp>
      </p:grpSp>
      <p:pic>
        <p:nvPicPr>
          <p:cNvPr id="156" name="Picture 28"/>
          <p:cNvPicPr>
            <a:picLocks noChangeArrowheads="1"/>
          </p:cNvPicPr>
          <p:nvPr/>
        </p:nvPicPr>
        <p:blipFill>
          <a:blip r:embed="rId8"/>
          <a:srcRect/>
          <a:stretch>
            <a:fillRect/>
          </a:stretch>
        </p:blipFill>
        <p:spPr bwMode="auto">
          <a:xfrm>
            <a:off x="5126027" y="4986866"/>
            <a:ext cx="1058333" cy="1017120"/>
          </a:xfrm>
          <a:prstGeom prst="rect">
            <a:avLst/>
          </a:prstGeom>
          <a:noFill/>
          <a:ln w="9525">
            <a:noFill/>
            <a:miter lim="800000"/>
            <a:headEnd/>
            <a:tailEnd/>
          </a:ln>
        </p:spPr>
      </p:pic>
      <p:sp>
        <p:nvSpPr>
          <p:cNvPr id="157" name="ZoneTexte 156"/>
          <p:cNvSpPr txBox="1"/>
          <p:nvPr/>
        </p:nvSpPr>
        <p:spPr>
          <a:xfrm>
            <a:off x="1134532" y="4131733"/>
            <a:ext cx="1828800" cy="523220"/>
          </a:xfrm>
          <a:prstGeom prst="rect">
            <a:avLst/>
          </a:prstGeom>
          <a:noFill/>
        </p:spPr>
        <p:txBody>
          <a:bodyPr wrap="square" rtlCol="0">
            <a:spAutoFit/>
          </a:bodyPr>
          <a:lstStyle/>
          <a:p>
            <a:pPr algn="ctr"/>
            <a:r>
              <a:rPr lang="fr-FR" sz="1400" b="1" dirty="0" smtClean="0">
                <a:solidFill>
                  <a:schemeClr val="bg1"/>
                </a:solidFill>
              </a:rPr>
              <a:t>Cell </a:t>
            </a:r>
            <a:r>
              <a:rPr lang="fr-FR" sz="1400" b="1" dirty="0" err="1" smtClean="0">
                <a:solidFill>
                  <a:schemeClr val="bg1"/>
                </a:solidFill>
              </a:rPr>
              <a:t>Identity</a:t>
            </a:r>
            <a:endParaRPr lang="fr-FR" sz="1400" b="1" dirty="0" smtClean="0">
              <a:solidFill>
                <a:schemeClr val="bg1"/>
              </a:solidFill>
            </a:endParaRPr>
          </a:p>
          <a:p>
            <a:pPr algn="ctr"/>
            <a:r>
              <a:rPr lang="fr-FR" sz="1400" b="1" dirty="0" err="1" smtClean="0">
                <a:solidFill>
                  <a:schemeClr val="bg1"/>
                </a:solidFill>
              </a:rPr>
              <a:t>Development</a:t>
            </a:r>
            <a:endParaRPr lang="fr-FR" sz="1400" b="1" dirty="0">
              <a:solidFill>
                <a:schemeClr val="bg1"/>
              </a:solidFill>
            </a:endParaRPr>
          </a:p>
        </p:txBody>
      </p:sp>
      <p:sp>
        <p:nvSpPr>
          <p:cNvPr id="160" name="AutoShape 7"/>
          <p:cNvSpPr>
            <a:spLocks/>
          </p:cNvSpPr>
          <p:nvPr/>
        </p:nvSpPr>
        <p:spPr bwMode="auto">
          <a:xfrm>
            <a:off x="3433776" y="4291563"/>
            <a:ext cx="144463" cy="214313"/>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sp>
        <p:nvSpPr>
          <p:cNvPr id="162" name="AutoShape 13"/>
          <p:cNvSpPr>
            <a:spLocks/>
          </p:cNvSpPr>
          <p:nvPr/>
        </p:nvSpPr>
        <p:spPr bwMode="auto">
          <a:xfrm>
            <a:off x="3742286" y="5317062"/>
            <a:ext cx="153987" cy="198437"/>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sp>
        <p:nvSpPr>
          <p:cNvPr id="164" name="AutoShape 13"/>
          <p:cNvSpPr>
            <a:spLocks/>
          </p:cNvSpPr>
          <p:nvPr/>
        </p:nvSpPr>
        <p:spPr bwMode="auto">
          <a:xfrm>
            <a:off x="3869289" y="5300129"/>
            <a:ext cx="153987" cy="198437"/>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grpSp>
        <p:nvGrpSpPr>
          <p:cNvPr id="139" name="Grouper 138"/>
          <p:cNvGrpSpPr/>
          <p:nvPr/>
        </p:nvGrpSpPr>
        <p:grpSpPr>
          <a:xfrm>
            <a:off x="1185334" y="4662075"/>
            <a:ext cx="1987675" cy="2111258"/>
            <a:chOff x="2219326" y="1614075"/>
            <a:chExt cx="1123016" cy="1476905"/>
          </a:xfrm>
        </p:grpSpPr>
        <p:pic>
          <p:nvPicPr>
            <p:cNvPr id="153" name="Image 152"/>
            <p:cNvPicPr>
              <a:picLocks noChangeAspect="1"/>
            </p:cNvPicPr>
            <p:nvPr/>
          </p:nvPicPr>
          <p:blipFill>
            <a:blip r:embed="rId9"/>
            <a:stretch>
              <a:fillRect/>
            </a:stretch>
          </p:blipFill>
          <p:spPr>
            <a:xfrm>
              <a:off x="2222500" y="1614075"/>
              <a:ext cx="1119842" cy="374624"/>
            </a:xfrm>
            <a:prstGeom prst="rect">
              <a:avLst/>
            </a:prstGeom>
          </p:spPr>
        </p:pic>
        <p:pic>
          <p:nvPicPr>
            <p:cNvPr id="154" name="Image 153"/>
            <p:cNvPicPr>
              <a:picLocks noChangeAspect="1"/>
            </p:cNvPicPr>
            <p:nvPr/>
          </p:nvPicPr>
          <p:blipFill>
            <a:blip r:embed="rId10"/>
            <a:stretch>
              <a:fillRect/>
            </a:stretch>
          </p:blipFill>
          <p:spPr>
            <a:xfrm>
              <a:off x="2219326" y="1971139"/>
              <a:ext cx="1119841" cy="111984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541865" y="33338"/>
            <a:ext cx="8229600" cy="652462"/>
          </a:xfrm>
        </p:spPr>
        <p:txBody>
          <a:bodyPr>
            <a:normAutofit fontScale="90000"/>
          </a:bodyPr>
          <a:lstStyle/>
          <a:p>
            <a:pPr lvl="0">
              <a:defRPr/>
            </a:pPr>
            <a:r>
              <a:rPr lang="fr-FR" sz="2400" b="1" dirty="0" smtClean="0">
                <a:latin typeface="Arial"/>
                <a:cs typeface="Arial"/>
              </a:rPr>
              <a:t>Activités en bioinformatique et </a:t>
            </a:r>
            <a:r>
              <a:rPr lang="fr-FR" sz="2400" b="1" dirty="0" err="1" smtClean="0">
                <a:latin typeface="Arial"/>
                <a:cs typeface="Arial"/>
              </a:rPr>
              <a:t>biostatistique</a:t>
            </a:r>
            <a:r>
              <a:rPr lang="fr-FR" sz="2400" b="1" dirty="0" smtClean="0">
                <a:latin typeface="Arial"/>
                <a:cs typeface="Arial"/>
              </a:rPr>
              <a:t> en cours</a:t>
            </a:r>
            <a:endParaRPr lang="fr-FR" sz="2400" b="1" dirty="0">
              <a:latin typeface="Arial"/>
              <a:cs typeface="Arial"/>
            </a:endParaRPr>
          </a:p>
        </p:txBody>
      </p:sp>
      <p:sp>
        <p:nvSpPr>
          <p:cNvPr id="31" name="Arrondir un rectangle à un seul coin 30"/>
          <p:cNvSpPr/>
          <p:nvPr/>
        </p:nvSpPr>
        <p:spPr>
          <a:xfrm>
            <a:off x="2247897" y="2735896"/>
            <a:ext cx="3492500" cy="811680"/>
          </a:xfrm>
          <a:prstGeom prst="round1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 name="Rectangle 49"/>
          <p:cNvSpPr/>
          <p:nvPr/>
        </p:nvSpPr>
        <p:spPr>
          <a:xfrm>
            <a:off x="5884336" y="2065871"/>
            <a:ext cx="2479013" cy="1981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 name="Freeform 42"/>
          <p:cNvSpPr>
            <a:spLocks/>
          </p:cNvSpPr>
          <p:nvPr/>
        </p:nvSpPr>
        <p:spPr bwMode="auto">
          <a:xfrm rot="11454637">
            <a:off x="7170175" y="2148627"/>
            <a:ext cx="357912" cy="842810"/>
          </a:xfrm>
          <a:custGeom>
            <a:avLst/>
            <a:gdLst>
              <a:gd name="T0" fmla="*/ 0 w 21582"/>
              <a:gd name="T1" fmla="*/ 0 h 21591"/>
              <a:gd name="T2" fmla="*/ 0 w 21582"/>
              <a:gd name="T3" fmla="*/ 0 h 21591"/>
              <a:gd name="T4" fmla="*/ 0 w 21582"/>
              <a:gd name="T5" fmla="*/ 0 h 21591"/>
              <a:gd name="T6" fmla="*/ 0 w 21582"/>
              <a:gd name="T7" fmla="*/ 0 h 21591"/>
              <a:gd name="T8" fmla="*/ 0 w 21582"/>
              <a:gd name="T9" fmla="*/ 0 h 21591"/>
              <a:gd name="T10" fmla="*/ 0 60000 65536"/>
              <a:gd name="T11" fmla="*/ 0 60000 65536"/>
              <a:gd name="T12" fmla="*/ 0 60000 65536"/>
              <a:gd name="T13" fmla="*/ 0 60000 65536"/>
              <a:gd name="T14" fmla="*/ 0 60000 65536"/>
              <a:gd name="T15" fmla="*/ 0 w 21582"/>
              <a:gd name="T16" fmla="*/ 0 h 21591"/>
              <a:gd name="T17" fmla="*/ 21582 w 21582"/>
              <a:gd name="T18" fmla="*/ 21591 h 21591"/>
            </a:gdLst>
            <a:ahLst/>
            <a:cxnLst>
              <a:cxn ang="T10">
                <a:pos x="T0" y="T1"/>
              </a:cxn>
              <a:cxn ang="T11">
                <a:pos x="T2" y="T3"/>
              </a:cxn>
              <a:cxn ang="T12">
                <a:pos x="T4" y="T5"/>
              </a:cxn>
              <a:cxn ang="T13">
                <a:pos x="T6" y="T7"/>
              </a:cxn>
              <a:cxn ang="T14">
                <a:pos x="T8" y="T9"/>
              </a:cxn>
            </a:cxnLst>
            <a:rect l="T15" t="T16" r="T17" b="T18"/>
            <a:pathLst>
              <a:path w="21582" h="21591">
                <a:moveTo>
                  <a:pt x="10807" y="0"/>
                </a:moveTo>
                <a:cubicBezTo>
                  <a:pt x="16767" y="9"/>
                  <a:pt x="21591" y="4850"/>
                  <a:pt x="21582" y="10812"/>
                </a:cubicBezTo>
                <a:cubicBezTo>
                  <a:pt x="21573" y="16774"/>
                  <a:pt x="16734" y="21600"/>
                  <a:pt x="10775" y="21591"/>
                </a:cubicBezTo>
                <a:cubicBezTo>
                  <a:pt x="4815" y="21582"/>
                  <a:pt x="-9" y="16741"/>
                  <a:pt x="0" y="10779"/>
                </a:cubicBezTo>
                <a:cubicBezTo>
                  <a:pt x="7" y="6196"/>
                  <a:pt x="2906" y="2117"/>
                  <a:pt x="7230" y="605"/>
                </a:cubicBezTo>
              </a:path>
            </a:pathLst>
          </a:custGeom>
          <a:noFill/>
          <a:ln w="19050" cap="flat" cmpd="sng" algn="ctr">
            <a:solidFill>
              <a:srgbClr val="ECFBE8"/>
            </a:solidFill>
            <a:prstDash val="solid"/>
            <a:round/>
            <a:headEnd type="none" w="med" len="med"/>
            <a:tailEnd type="none" w="med" len="med"/>
          </a:ln>
        </p:spPr>
        <p:txBody>
          <a:bodyPr lIns="0" tIns="0" rIns="0" bIns="0">
            <a:prstTxWarp prst="textNoShape">
              <a:avLst/>
            </a:prstTxWarp>
          </a:bodyPr>
          <a:lstStyle/>
          <a:p>
            <a:endParaRPr lang="fr-FR"/>
          </a:p>
        </p:txBody>
      </p:sp>
      <p:sp>
        <p:nvSpPr>
          <p:cNvPr id="52" name="AutoShape 7"/>
          <p:cNvSpPr>
            <a:spLocks/>
          </p:cNvSpPr>
          <p:nvPr/>
        </p:nvSpPr>
        <p:spPr bwMode="auto">
          <a:xfrm>
            <a:off x="7103949" y="2868434"/>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53" name="AutoShape 7"/>
          <p:cNvSpPr>
            <a:spLocks/>
          </p:cNvSpPr>
          <p:nvPr/>
        </p:nvSpPr>
        <p:spPr bwMode="auto">
          <a:xfrm>
            <a:off x="7243649" y="2881134"/>
            <a:ext cx="160338" cy="214313"/>
          </a:xfrm>
          <a:prstGeom prst="triangle">
            <a:avLst>
              <a:gd name="adj" fmla="val 50000"/>
            </a:avLst>
          </a:prstGeom>
          <a:solidFill>
            <a:srgbClr val="FF6600"/>
          </a:solidFill>
          <a:ln w="19050">
            <a:solidFill>
              <a:schemeClr val="tx1"/>
            </a:solidFill>
            <a:miter lim="800000"/>
            <a:headEnd/>
            <a:tailEnd/>
          </a:ln>
        </p:spPr>
        <p:txBody>
          <a:bodyPr lIns="0" tIns="0" rIns="0" bIns="0">
            <a:prstTxWarp prst="textNoShape">
              <a:avLst/>
            </a:prstTxWarp>
          </a:bodyPr>
          <a:lstStyle/>
          <a:p>
            <a:endParaRPr lang="fr-FR" sz="1200"/>
          </a:p>
        </p:txBody>
      </p:sp>
      <p:pic>
        <p:nvPicPr>
          <p:cNvPr id="54" name="Picture 68"/>
          <p:cNvPicPr>
            <a:picLocks noChangeAspect="1"/>
          </p:cNvPicPr>
          <p:nvPr/>
        </p:nvPicPr>
        <p:blipFill>
          <a:blip r:embed="rId2"/>
          <a:srcRect/>
          <a:stretch>
            <a:fillRect/>
          </a:stretch>
        </p:blipFill>
        <p:spPr bwMode="auto">
          <a:xfrm>
            <a:off x="5993020" y="2954855"/>
            <a:ext cx="1100138" cy="261938"/>
          </a:xfrm>
          <a:prstGeom prst="rect">
            <a:avLst/>
          </a:prstGeom>
          <a:noFill/>
          <a:ln w="9525">
            <a:noFill/>
            <a:miter lim="800000"/>
            <a:headEnd/>
            <a:tailEnd/>
          </a:ln>
        </p:spPr>
      </p:pic>
      <p:grpSp>
        <p:nvGrpSpPr>
          <p:cNvPr id="2" name="Group 36"/>
          <p:cNvGrpSpPr>
            <a:grpSpLocks/>
          </p:cNvGrpSpPr>
          <p:nvPr/>
        </p:nvGrpSpPr>
        <p:grpSpPr bwMode="auto">
          <a:xfrm rot="16877770">
            <a:off x="6813616" y="2615358"/>
            <a:ext cx="289121" cy="1587"/>
            <a:chOff x="0" y="0"/>
            <a:chExt cx="391" cy="1"/>
          </a:xfrm>
        </p:grpSpPr>
        <p:sp>
          <p:nvSpPr>
            <p:cNvPr id="56" name="Line 37"/>
            <p:cNvSpPr>
              <a:spLocks noChangeShapeType="1"/>
            </p:cNvSpPr>
            <p:nvPr/>
          </p:nvSpPr>
          <p:spPr bwMode="auto">
            <a:xfrm>
              <a:off x="55" y="0"/>
              <a:ext cx="336" cy="1"/>
            </a:xfrm>
            <a:prstGeom prst="line">
              <a:avLst/>
            </a:prstGeom>
            <a:noFill/>
            <a:ln w="34925">
              <a:solidFill>
                <a:schemeClr val="bg2"/>
              </a:solidFill>
              <a:round/>
              <a:headEnd/>
              <a:tailEnd type="triangle" w="lg" len="med"/>
            </a:ln>
          </p:spPr>
          <p:txBody>
            <a:bodyPr lIns="0" tIns="0" rIns="0" bIns="0">
              <a:prstTxWarp prst="textNoShape">
                <a:avLst/>
              </a:prstTxWarp>
            </a:bodyPr>
            <a:lstStyle/>
            <a:p>
              <a:endParaRPr lang="fr-FR"/>
            </a:p>
          </p:txBody>
        </p:sp>
        <p:sp>
          <p:nvSpPr>
            <p:cNvPr id="57" name="Line 38"/>
            <p:cNvSpPr>
              <a:spLocks noChangeShapeType="1"/>
            </p:cNvSpPr>
            <p:nvPr/>
          </p:nvSpPr>
          <p:spPr bwMode="auto">
            <a:xfrm>
              <a:off x="0" y="0"/>
              <a:ext cx="336" cy="1"/>
            </a:xfrm>
            <a:prstGeom prst="line">
              <a:avLst/>
            </a:prstGeom>
            <a:noFill/>
            <a:ln w="34925">
              <a:solidFill>
                <a:schemeClr val="bg2"/>
              </a:solidFill>
              <a:round/>
              <a:headEnd/>
              <a:tailEnd/>
            </a:ln>
          </p:spPr>
          <p:txBody>
            <a:bodyPr lIns="0" tIns="0" rIns="0" bIns="0">
              <a:prstTxWarp prst="textNoShape">
                <a:avLst/>
              </a:prstTxWarp>
            </a:bodyPr>
            <a:lstStyle/>
            <a:p>
              <a:endParaRPr lang="fr-FR"/>
            </a:p>
          </p:txBody>
        </p:sp>
      </p:grpSp>
      <p:sp>
        <p:nvSpPr>
          <p:cNvPr id="58" name="Line 42"/>
          <p:cNvSpPr>
            <a:spLocks noChangeShapeType="1"/>
          </p:cNvSpPr>
          <p:nvPr/>
        </p:nvSpPr>
        <p:spPr bwMode="auto">
          <a:xfrm rot="16877770">
            <a:off x="7047215" y="2651626"/>
            <a:ext cx="0" cy="228528"/>
          </a:xfrm>
          <a:prstGeom prst="line">
            <a:avLst/>
          </a:prstGeom>
          <a:noFill/>
          <a:ln w="44450">
            <a:solidFill>
              <a:schemeClr val="bg2"/>
            </a:solidFill>
            <a:round/>
            <a:headEnd/>
            <a:tailEnd/>
          </a:ln>
        </p:spPr>
        <p:txBody>
          <a:bodyPr wrap="none" anchor="ctr">
            <a:prstTxWarp prst="textNoShape">
              <a:avLst/>
            </a:prstTxWarp>
          </a:bodyPr>
          <a:lstStyle/>
          <a:p>
            <a:endParaRPr lang="fr-FR"/>
          </a:p>
        </p:txBody>
      </p:sp>
      <p:sp>
        <p:nvSpPr>
          <p:cNvPr id="59" name="Line 43"/>
          <p:cNvSpPr>
            <a:spLocks noChangeShapeType="1"/>
          </p:cNvSpPr>
          <p:nvPr/>
        </p:nvSpPr>
        <p:spPr bwMode="auto">
          <a:xfrm rot="16877770">
            <a:off x="6972405" y="2606220"/>
            <a:ext cx="388190" cy="0"/>
          </a:xfrm>
          <a:prstGeom prst="line">
            <a:avLst/>
          </a:prstGeom>
          <a:noFill/>
          <a:ln w="63500">
            <a:solidFill>
              <a:schemeClr val="bg2"/>
            </a:solidFill>
            <a:round/>
            <a:headEnd/>
            <a:tailEnd/>
          </a:ln>
        </p:spPr>
        <p:txBody>
          <a:bodyPr wrap="none" anchor="ctr">
            <a:prstTxWarp prst="textNoShape">
              <a:avLst/>
            </a:prstTxWarp>
          </a:bodyPr>
          <a:lstStyle/>
          <a:p>
            <a:endParaRPr lang="fr-FR"/>
          </a:p>
        </p:txBody>
      </p:sp>
      <p:grpSp>
        <p:nvGrpSpPr>
          <p:cNvPr id="3" name="Group 36"/>
          <p:cNvGrpSpPr>
            <a:grpSpLocks/>
          </p:cNvGrpSpPr>
          <p:nvPr/>
        </p:nvGrpSpPr>
        <p:grpSpPr bwMode="auto">
          <a:xfrm rot="2931981">
            <a:off x="7527126" y="3170373"/>
            <a:ext cx="454025" cy="1588"/>
            <a:chOff x="0" y="0"/>
            <a:chExt cx="391" cy="1"/>
          </a:xfrm>
        </p:grpSpPr>
        <p:sp>
          <p:nvSpPr>
            <p:cNvPr id="61" name="Line 37"/>
            <p:cNvSpPr>
              <a:spLocks noChangeShapeType="1"/>
            </p:cNvSpPr>
            <p:nvPr/>
          </p:nvSpPr>
          <p:spPr bwMode="auto">
            <a:xfrm>
              <a:off x="55" y="0"/>
              <a:ext cx="336" cy="1"/>
            </a:xfrm>
            <a:prstGeom prst="line">
              <a:avLst/>
            </a:prstGeom>
            <a:noFill/>
            <a:ln w="34925">
              <a:solidFill>
                <a:schemeClr val="bg2"/>
              </a:solidFill>
              <a:round/>
              <a:headEnd/>
              <a:tailEnd type="triangle" w="lg" len="med"/>
            </a:ln>
          </p:spPr>
          <p:txBody>
            <a:bodyPr lIns="0" tIns="0" rIns="0" bIns="0">
              <a:prstTxWarp prst="textNoShape">
                <a:avLst/>
              </a:prstTxWarp>
            </a:bodyPr>
            <a:lstStyle/>
            <a:p>
              <a:endParaRPr lang="fr-FR"/>
            </a:p>
          </p:txBody>
        </p:sp>
        <p:sp>
          <p:nvSpPr>
            <p:cNvPr id="62" name="Line 38"/>
            <p:cNvSpPr>
              <a:spLocks noChangeShapeType="1"/>
            </p:cNvSpPr>
            <p:nvPr/>
          </p:nvSpPr>
          <p:spPr bwMode="auto">
            <a:xfrm>
              <a:off x="0" y="0"/>
              <a:ext cx="336" cy="1"/>
            </a:xfrm>
            <a:prstGeom prst="line">
              <a:avLst/>
            </a:prstGeom>
            <a:noFill/>
            <a:ln w="34925">
              <a:solidFill>
                <a:schemeClr val="bg2"/>
              </a:solidFill>
              <a:round/>
              <a:headEnd/>
              <a:tailEnd/>
            </a:ln>
          </p:spPr>
          <p:txBody>
            <a:bodyPr lIns="0" tIns="0" rIns="0" bIns="0">
              <a:prstTxWarp prst="textNoShape">
                <a:avLst/>
              </a:prstTxWarp>
            </a:bodyPr>
            <a:lstStyle/>
            <a:p>
              <a:endParaRPr lang="fr-FR"/>
            </a:p>
          </p:txBody>
        </p:sp>
      </p:grpSp>
      <p:sp>
        <p:nvSpPr>
          <p:cNvPr id="63" name="Line 42"/>
          <p:cNvSpPr>
            <a:spLocks noChangeShapeType="1"/>
          </p:cNvSpPr>
          <p:nvPr/>
        </p:nvSpPr>
        <p:spPr bwMode="auto">
          <a:xfrm rot="2931981">
            <a:off x="7532561" y="2980564"/>
            <a:ext cx="0" cy="228672"/>
          </a:xfrm>
          <a:prstGeom prst="line">
            <a:avLst/>
          </a:prstGeom>
          <a:noFill/>
          <a:ln w="44450">
            <a:solidFill>
              <a:schemeClr val="bg2"/>
            </a:solidFill>
            <a:round/>
            <a:headEnd/>
            <a:tailEnd/>
          </a:ln>
        </p:spPr>
        <p:txBody>
          <a:bodyPr wrap="none" anchor="ctr">
            <a:prstTxWarp prst="textNoShape">
              <a:avLst/>
            </a:prstTxWarp>
          </a:bodyPr>
          <a:lstStyle/>
          <a:p>
            <a:endParaRPr lang="fr-FR"/>
          </a:p>
        </p:txBody>
      </p:sp>
      <p:sp>
        <p:nvSpPr>
          <p:cNvPr id="64" name="Line 43"/>
          <p:cNvSpPr>
            <a:spLocks noChangeShapeType="1"/>
          </p:cNvSpPr>
          <p:nvPr/>
        </p:nvSpPr>
        <p:spPr bwMode="auto">
          <a:xfrm rot="2931981">
            <a:off x="7349057" y="3364139"/>
            <a:ext cx="609600" cy="0"/>
          </a:xfrm>
          <a:prstGeom prst="line">
            <a:avLst/>
          </a:prstGeom>
          <a:noFill/>
          <a:ln w="63500">
            <a:solidFill>
              <a:srgbClr val="FF000C"/>
            </a:solidFill>
            <a:round/>
            <a:headEnd/>
            <a:tailEnd/>
          </a:ln>
        </p:spPr>
        <p:txBody>
          <a:bodyPr wrap="none" anchor="ctr">
            <a:prstTxWarp prst="textNoShape">
              <a:avLst/>
            </a:prstTxWarp>
          </a:bodyPr>
          <a:lstStyle/>
          <a:p>
            <a:endParaRPr lang="fr-FR"/>
          </a:p>
        </p:txBody>
      </p:sp>
      <p:pic>
        <p:nvPicPr>
          <p:cNvPr id="65" name="Picture 68"/>
          <p:cNvPicPr>
            <a:picLocks noChangeAspect="1"/>
          </p:cNvPicPr>
          <p:nvPr/>
        </p:nvPicPr>
        <p:blipFill>
          <a:blip r:embed="rId2"/>
          <a:srcRect/>
          <a:stretch>
            <a:fillRect/>
          </a:stretch>
        </p:blipFill>
        <p:spPr bwMode="auto">
          <a:xfrm rot="3036705">
            <a:off x="7164498" y="3388589"/>
            <a:ext cx="1100138" cy="261938"/>
          </a:xfrm>
          <a:prstGeom prst="rect">
            <a:avLst/>
          </a:prstGeom>
          <a:noFill/>
          <a:ln w="9525">
            <a:noFill/>
            <a:miter lim="800000"/>
            <a:headEnd/>
            <a:tailEnd/>
          </a:ln>
        </p:spPr>
      </p:pic>
      <p:sp>
        <p:nvSpPr>
          <p:cNvPr id="66" name="AutoShape 7"/>
          <p:cNvSpPr>
            <a:spLocks/>
          </p:cNvSpPr>
          <p:nvPr/>
        </p:nvSpPr>
        <p:spPr bwMode="auto">
          <a:xfrm>
            <a:off x="7243650" y="2929454"/>
            <a:ext cx="160338" cy="214313"/>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sz="1200"/>
          </a:p>
        </p:txBody>
      </p:sp>
      <p:sp>
        <p:nvSpPr>
          <p:cNvPr id="67" name="Oval 1187"/>
          <p:cNvSpPr>
            <a:spLocks noChangeArrowheads="1"/>
          </p:cNvSpPr>
          <p:nvPr/>
        </p:nvSpPr>
        <p:spPr bwMode="auto">
          <a:xfrm>
            <a:off x="7066247" y="2756781"/>
            <a:ext cx="250189" cy="174339"/>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sz="1200"/>
          </a:p>
        </p:txBody>
      </p:sp>
      <p:grpSp>
        <p:nvGrpSpPr>
          <p:cNvPr id="5" name="Grouper 67"/>
          <p:cNvGrpSpPr/>
          <p:nvPr/>
        </p:nvGrpSpPr>
        <p:grpSpPr>
          <a:xfrm>
            <a:off x="7531110" y="2278687"/>
            <a:ext cx="832239" cy="536470"/>
            <a:chOff x="8030645" y="1748366"/>
            <a:chExt cx="832239" cy="536470"/>
          </a:xfrm>
        </p:grpSpPr>
        <p:sp>
          <p:nvSpPr>
            <p:cNvPr id="69" name="Rectangle 70"/>
            <p:cNvSpPr>
              <a:spLocks/>
            </p:cNvSpPr>
            <p:nvPr/>
          </p:nvSpPr>
          <p:spPr bwMode="auto">
            <a:xfrm>
              <a:off x="8085668" y="1748366"/>
              <a:ext cx="777216"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err="1" smtClean="0">
                  <a:solidFill>
                    <a:srgbClr val="FF0000"/>
                  </a:solidFill>
                  <a:ea typeface="Arial" charset="0"/>
                  <a:cs typeface="Arial" charset="0"/>
                  <a:sym typeface="Arial" charset="0"/>
                </a:rPr>
                <a:t>ChIP-seq</a:t>
              </a:r>
              <a:endParaRPr lang="en-US" sz="1600" b="1" dirty="0">
                <a:solidFill>
                  <a:srgbClr val="FF0000"/>
                </a:solidFill>
                <a:ea typeface="Arial" charset="0"/>
                <a:cs typeface="Arial" charset="0"/>
                <a:sym typeface="Arial" charset="0"/>
              </a:endParaRPr>
            </a:p>
          </p:txBody>
        </p:sp>
        <p:cxnSp>
          <p:nvCxnSpPr>
            <p:cNvPr id="71" name="Connecteur droit avec flèche 70"/>
            <p:cNvCxnSpPr/>
            <p:nvPr/>
          </p:nvCxnSpPr>
          <p:spPr>
            <a:xfrm rot="10800000" flipV="1">
              <a:off x="8030645" y="2048169"/>
              <a:ext cx="285396" cy="236667"/>
            </a:xfrm>
            <a:prstGeom prst="straightConnector1">
              <a:avLst/>
            </a:prstGeom>
            <a:ln w="31750" cap="flat" cmpd="sng" algn="ctr">
              <a:solidFill>
                <a:srgbClr val="FF0000"/>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73" name="Oval 163"/>
          <p:cNvSpPr>
            <a:spLocks noChangeArrowheads="1"/>
          </p:cNvSpPr>
          <p:nvPr/>
        </p:nvSpPr>
        <p:spPr bwMode="auto">
          <a:xfrm>
            <a:off x="7256922" y="2794518"/>
            <a:ext cx="271463" cy="217488"/>
          </a:xfrm>
          <a:prstGeom prst="ellipse">
            <a:avLst/>
          </a:prstGeom>
          <a:solidFill>
            <a:srgbClr val="3366FF"/>
          </a:solidFill>
          <a:ln w="9525">
            <a:solidFill>
              <a:schemeClr val="tx1"/>
            </a:solidFill>
            <a:round/>
            <a:headEnd/>
            <a:tailEnd/>
          </a:ln>
        </p:spPr>
        <p:txBody>
          <a:bodyPr wrap="none">
            <a:prstTxWarp prst="textNoShape">
              <a:avLst/>
            </a:prstTxWarp>
          </a:bodyPr>
          <a:lstStyle/>
          <a:p>
            <a:endParaRPr lang="fr-FR"/>
          </a:p>
        </p:txBody>
      </p:sp>
      <p:sp>
        <p:nvSpPr>
          <p:cNvPr id="83" name="Arc 82"/>
          <p:cNvSpPr/>
          <p:nvPr/>
        </p:nvSpPr>
        <p:spPr>
          <a:xfrm rot="9511771">
            <a:off x="7126849" y="2987148"/>
            <a:ext cx="216402" cy="353464"/>
          </a:xfrm>
          <a:prstGeom prst="arc">
            <a:avLst>
              <a:gd name="adj1" fmla="val 13650726"/>
              <a:gd name="adj2" fmla="val 3138198"/>
            </a:avLst>
          </a:prstGeom>
          <a:ln>
            <a:solidFill>
              <a:srgbClr val="FF000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4" name="Rectangle 70"/>
          <p:cNvSpPr>
            <a:spLocks/>
          </p:cNvSpPr>
          <p:nvPr/>
        </p:nvSpPr>
        <p:spPr bwMode="auto">
          <a:xfrm>
            <a:off x="6990494" y="3328556"/>
            <a:ext cx="438681"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smtClean="0">
                <a:solidFill>
                  <a:srgbClr val="FF0000"/>
                </a:solidFill>
                <a:ea typeface="Arial" charset="0"/>
                <a:cs typeface="Arial" charset="0"/>
                <a:sym typeface="Arial" charset="0"/>
              </a:rPr>
              <a:t>Hi -C</a:t>
            </a:r>
            <a:endParaRPr lang="en-US" sz="1600" b="1" dirty="0">
              <a:solidFill>
                <a:srgbClr val="FF0000"/>
              </a:solidFill>
              <a:ea typeface="Arial" charset="0"/>
              <a:cs typeface="Arial" charset="0"/>
              <a:sym typeface="Arial" charset="0"/>
            </a:endParaRPr>
          </a:p>
        </p:txBody>
      </p:sp>
      <p:grpSp>
        <p:nvGrpSpPr>
          <p:cNvPr id="6" name="Grouper 84"/>
          <p:cNvGrpSpPr/>
          <p:nvPr/>
        </p:nvGrpSpPr>
        <p:grpSpPr>
          <a:xfrm>
            <a:off x="6332979" y="2206721"/>
            <a:ext cx="771604" cy="553991"/>
            <a:chOff x="6832514" y="1676400"/>
            <a:chExt cx="771604" cy="553991"/>
          </a:xfrm>
        </p:grpSpPr>
        <p:sp>
          <p:nvSpPr>
            <p:cNvPr id="86" name="Rectangle 70"/>
            <p:cNvSpPr>
              <a:spLocks/>
            </p:cNvSpPr>
            <p:nvPr/>
          </p:nvSpPr>
          <p:spPr bwMode="auto">
            <a:xfrm>
              <a:off x="6832514" y="1676400"/>
              <a:ext cx="771604" cy="246221"/>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smtClean="0">
                  <a:solidFill>
                    <a:schemeClr val="bg1"/>
                  </a:solidFill>
                  <a:ea typeface="Arial" charset="0"/>
                  <a:cs typeface="Arial" charset="0"/>
                  <a:sym typeface="Arial" charset="0"/>
                </a:rPr>
                <a:t>RNA-</a:t>
              </a:r>
              <a:r>
                <a:rPr lang="en-US" sz="1600" b="1" dirty="0" err="1" smtClean="0">
                  <a:solidFill>
                    <a:schemeClr val="bg1"/>
                  </a:solidFill>
                  <a:ea typeface="Arial" charset="0"/>
                  <a:cs typeface="Arial" charset="0"/>
                  <a:sym typeface="Arial" charset="0"/>
                </a:rPr>
                <a:t>seq</a:t>
              </a:r>
              <a:endParaRPr lang="en-US" sz="1600" b="1" dirty="0">
                <a:solidFill>
                  <a:schemeClr val="bg1"/>
                </a:solidFill>
                <a:ea typeface="Arial" charset="0"/>
                <a:cs typeface="Arial" charset="0"/>
                <a:sym typeface="Arial" charset="0"/>
              </a:endParaRPr>
            </a:p>
          </p:txBody>
        </p:sp>
        <p:grpSp>
          <p:nvGrpSpPr>
            <p:cNvPr id="7" name="Group 36"/>
            <p:cNvGrpSpPr>
              <a:grpSpLocks/>
            </p:cNvGrpSpPr>
            <p:nvPr/>
          </p:nvGrpSpPr>
          <p:grpSpPr bwMode="auto">
            <a:xfrm rot="16877770">
              <a:off x="7313151" y="2085037"/>
              <a:ext cx="289121" cy="1587"/>
              <a:chOff x="0" y="0"/>
              <a:chExt cx="391" cy="1"/>
            </a:xfrm>
          </p:grpSpPr>
          <p:sp>
            <p:nvSpPr>
              <p:cNvPr id="88" name="Line 37"/>
              <p:cNvSpPr>
                <a:spLocks noChangeShapeType="1"/>
              </p:cNvSpPr>
              <p:nvPr/>
            </p:nvSpPr>
            <p:spPr bwMode="auto">
              <a:xfrm>
                <a:off x="55" y="0"/>
                <a:ext cx="336" cy="1"/>
              </a:xfrm>
              <a:prstGeom prst="line">
                <a:avLst/>
              </a:prstGeom>
              <a:noFill/>
              <a:ln w="34925">
                <a:solidFill>
                  <a:schemeClr val="bg2"/>
                </a:solidFill>
                <a:round/>
                <a:headEnd/>
                <a:tailEnd type="triangle" w="lg" len="med"/>
              </a:ln>
            </p:spPr>
            <p:txBody>
              <a:bodyPr lIns="0" tIns="0" rIns="0" bIns="0">
                <a:prstTxWarp prst="textNoShape">
                  <a:avLst/>
                </a:prstTxWarp>
              </a:bodyPr>
              <a:lstStyle/>
              <a:p>
                <a:endParaRPr lang="fr-FR"/>
              </a:p>
            </p:txBody>
          </p:sp>
          <p:sp>
            <p:nvSpPr>
              <p:cNvPr id="89" name="Line 38"/>
              <p:cNvSpPr>
                <a:spLocks noChangeShapeType="1"/>
              </p:cNvSpPr>
              <p:nvPr/>
            </p:nvSpPr>
            <p:spPr bwMode="auto">
              <a:xfrm>
                <a:off x="0" y="0"/>
                <a:ext cx="336" cy="1"/>
              </a:xfrm>
              <a:prstGeom prst="line">
                <a:avLst/>
              </a:prstGeom>
              <a:noFill/>
              <a:ln w="34925">
                <a:solidFill>
                  <a:schemeClr val="bg2"/>
                </a:solidFill>
                <a:round/>
                <a:headEnd/>
                <a:tailEnd/>
              </a:ln>
            </p:spPr>
            <p:txBody>
              <a:bodyPr lIns="0" tIns="0" rIns="0" bIns="0">
                <a:prstTxWarp prst="textNoShape">
                  <a:avLst/>
                </a:prstTxWarp>
              </a:bodyPr>
              <a:lstStyle/>
              <a:p>
                <a:endParaRPr lang="fr-FR"/>
              </a:p>
            </p:txBody>
          </p:sp>
        </p:grpSp>
      </p:grpSp>
      <p:grpSp>
        <p:nvGrpSpPr>
          <p:cNvPr id="8" name="Grouper 154"/>
          <p:cNvGrpSpPr/>
          <p:nvPr/>
        </p:nvGrpSpPr>
        <p:grpSpPr>
          <a:xfrm>
            <a:off x="2565417" y="3361261"/>
            <a:ext cx="1367397" cy="1116711"/>
            <a:chOff x="3390918" y="4613184"/>
            <a:chExt cx="1367397" cy="1116711"/>
          </a:xfrm>
        </p:grpSpPr>
        <p:sp>
          <p:nvSpPr>
            <p:cNvPr id="9" name="Forme libre 8"/>
            <p:cNvSpPr/>
            <p:nvPr/>
          </p:nvSpPr>
          <p:spPr>
            <a:xfrm>
              <a:off x="3714886" y="5129884"/>
              <a:ext cx="342638" cy="307911"/>
            </a:xfrm>
            <a:custGeom>
              <a:avLst/>
              <a:gdLst>
                <a:gd name="connsiteX0" fmla="*/ 18932 w 342638"/>
                <a:gd name="connsiteY0" fmla="*/ 140610 h 307911"/>
                <a:gd name="connsiteX1" fmla="*/ 145932 w 342638"/>
                <a:gd name="connsiteY1" fmla="*/ 166010 h 307911"/>
                <a:gd name="connsiteX2" fmla="*/ 184032 w 342638"/>
                <a:gd name="connsiteY2" fmla="*/ 178710 h 307911"/>
                <a:gd name="connsiteX3" fmla="*/ 234832 w 342638"/>
                <a:gd name="connsiteY3" fmla="*/ 166010 h 307911"/>
                <a:gd name="connsiteX4" fmla="*/ 222132 w 342638"/>
                <a:gd name="connsiteY4" fmla="*/ 89810 h 307911"/>
                <a:gd name="connsiteX5" fmla="*/ 145932 w 342638"/>
                <a:gd name="connsiteY5" fmla="*/ 77110 h 307911"/>
                <a:gd name="connsiteX6" fmla="*/ 69732 w 342638"/>
                <a:gd name="connsiteY6" fmla="*/ 89810 h 307911"/>
                <a:gd name="connsiteX7" fmla="*/ 120532 w 342638"/>
                <a:gd name="connsiteY7" fmla="*/ 229510 h 307911"/>
                <a:gd name="connsiteX8" fmla="*/ 196732 w 342638"/>
                <a:gd name="connsiteY8" fmla="*/ 178710 h 307911"/>
                <a:gd name="connsiteX9" fmla="*/ 145932 w 342638"/>
                <a:gd name="connsiteY9" fmla="*/ 153310 h 307911"/>
                <a:gd name="connsiteX10" fmla="*/ 120532 w 342638"/>
                <a:gd name="connsiteY10" fmla="*/ 191410 h 307911"/>
                <a:gd name="connsiteX11" fmla="*/ 260232 w 342638"/>
                <a:gd name="connsiteY11" fmla="*/ 204110 h 307911"/>
                <a:gd name="connsiteX12" fmla="*/ 272932 w 342638"/>
                <a:gd name="connsiteY12" fmla="*/ 166010 h 307911"/>
                <a:gd name="connsiteX13" fmla="*/ 107832 w 342638"/>
                <a:gd name="connsiteY13" fmla="*/ 153310 h 307911"/>
                <a:gd name="connsiteX14" fmla="*/ 120532 w 342638"/>
                <a:gd name="connsiteY14" fmla="*/ 191410 h 307911"/>
                <a:gd name="connsiteX15" fmla="*/ 184032 w 342638"/>
                <a:gd name="connsiteY15" fmla="*/ 140610 h 307911"/>
                <a:gd name="connsiteX16" fmla="*/ 107832 w 342638"/>
                <a:gd name="connsiteY16" fmla="*/ 89810 h 307911"/>
                <a:gd name="connsiteX17" fmla="*/ 69732 w 342638"/>
                <a:gd name="connsiteY17" fmla="*/ 115210 h 307911"/>
                <a:gd name="connsiteX18" fmla="*/ 82432 w 342638"/>
                <a:gd name="connsiteY18" fmla="*/ 191410 h 307911"/>
                <a:gd name="connsiteX19" fmla="*/ 158632 w 342638"/>
                <a:gd name="connsiteY19" fmla="*/ 127910 h 307911"/>
                <a:gd name="connsiteX20" fmla="*/ 82432 w 342638"/>
                <a:gd name="connsiteY20" fmla="*/ 127910 h 307911"/>
                <a:gd name="connsiteX21" fmla="*/ 69732 w 342638"/>
                <a:gd name="connsiteY21" fmla="*/ 166010 h 307911"/>
                <a:gd name="connsiteX22" fmla="*/ 145932 w 342638"/>
                <a:gd name="connsiteY22" fmla="*/ 178710 h 307911"/>
                <a:gd name="connsiteX23" fmla="*/ 133232 w 342638"/>
                <a:gd name="connsiteY23" fmla="*/ 140610 h 307911"/>
                <a:gd name="connsiteX24" fmla="*/ 82432 w 342638"/>
                <a:gd name="connsiteY24" fmla="*/ 153310 h 307911"/>
                <a:gd name="connsiteX25" fmla="*/ 133232 w 342638"/>
                <a:gd name="connsiteY25" fmla="*/ 242210 h 307911"/>
                <a:gd name="connsiteX26" fmla="*/ 222132 w 342638"/>
                <a:gd name="connsiteY26" fmla="*/ 229510 h 307911"/>
                <a:gd name="connsiteX27" fmla="*/ 209432 w 342638"/>
                <a:gd name="connsiteY27" fmla="*/ 153310 h 307911"/>
                <a:gd name="connsiteX28" fmla="*/ 171332 w 342638"/>
                <a:gd name="connsiteY28" fmla="*/ 178710 h 307911"/>
                <a:gd name="connsiteX29" fmla="*/ 158632 w 342638"/>
                <a:gd name="connsiteY29" fmla="*/ 216810 h 307911"/>
                <a:gd name="connsiteX30" fmla="*/ 272932 w 342638"/>
                <a:gd name="connsiteY30" fmla="*/ 229510 h 307911"/>
                <a:gd name="connsiteX31" fmla="*/ 285632 w 342638"/>
                <a:gd name="connsiteY31" fmla="*/ 127910 h 307911"/>
                <a:gd name="connsiteX32" fmla="*/ 222132 w 342638"/>
                <a:gd name="connsiteY32" fmla="*/ 140610 h 307911"/>
                <a:gd name="connsiteX33" fmla="*/ 209432 w 342638"/>
                <a:gd name="connsiteY33" fmla="*/ 191410 h 307911"/>
                <a:gd name="connsiteX34" fmla="*/ 247532 w 342638"/>
                <a:gd name="connsiteY34" fmla="*/ 204110 h 307911"/>
                <a:gd name="connsiteX35" fmla="*/ 336432 w 342638"/>
                <a:gd name="connsiteY35" fmla="*/ 191410 h 307911"/>
                <a:gd name="connsiteX36" fmla="*/ 285632 w 342638"/>
                <a:gd name="connsiteY36" fmla="*/ 77110 h 307911"/>
                <a:gd name="connsiteX37" fmla="*/ 234832 w 342638"/>
                <a:gd name="connsiteY37" fmla="*/ 102510 h 307911"/>
                <a:gd name="connsiteX38" fmla="*/ 260232 w 342638"/>
                <a:gd name="connsiteY38" fmla="*/ 64410 h 307911"/>
                <a:gd name="connsiteX39" fmla="*/ 184032 w 342638"/>
                <a:gd name="connsiteY39" fmla="*/ 13610 h 307911"/>
                <a:gd name="connsiteX40" fmla="*/ 145932 w 342638"/>
                <a:gd name="connsiteY40" fmla="*/ 910 h 307911"/>
                <a:gd name="connsiteX41" fmla="*/ 133232 w 342638"/>
                <a:gd name="connsiteY41" fmla="*/ 115210 h 307911"/>
                <a:gd name="connsiteX42" fmla="*/ 196732 w 342638"/>
                <a:gd name="connsiteY42" fmla="*/ 102510 h 307911"/>
                <a:gd name="connsiteX43" fmla="*/ 184032 w 342638"/>
                <a:gd name="connsiteY43" fmla="*/ 39010 h 307911"/>
                <a:gd name="connsiteX44" fmla="*/ 107832 w 342638"/>
                <a:gd name="connsiteY44" fmla="*/ 89810 h 307911"/>
                <a:gd name="connsiteX45" fmla="*/ 145932 w 342638"/>
                <a:gd name="connsiteY45" fmla="*/ 115210 h 307911"/>
                <a:gd name="connsiteX46" fmla="*/ 120532 w 342638"/>
                <a:gd name="connsiteY46" fmla="*/ 39010 h 307911"/>
                <a:gd name="connsiteX47" fmla="*/ 57032 w 342638"/>
                <a:gd name="connsiteY47" fmla="*/ 64410 h 307911"/>
                <a:gd name="connsiteX48" fmla="*/ 69732 w 342638"/>
                <a:gd name="connsiteY48" fmla="*/ 115210 h 307911"/>
                <a:gd name="connsiteX49" fmla="*/ 107832 w 342638"/>
                <a:gd name="connsiteY49" fmla="*/ 89810 h 307911"/>
                <a:gd name="connsiteX50" fmla="*/ 69732 w 342638"/>
                <a:gd name="connsiteY50" fmla="*/ 64410 h 307911"/>
                <a:gd name="connsiteX51" fmla="*/ 69732 w 342638"/>
                <a:gd name="connsiteY51" fmla="*/ 204110 h 307911"/>
                <a:gd name="connsiteX52" fmla="*/ 133232 w 342638"/>
                <a:gd name="connsiteY52" fmla="*/ 216810 h 307911"/>
                <a:gd name="connsiteX53" fmla="*/ 184032 w 342638"/>
                <a:gd name="connsiteY53" fmla="*/ 204110 h 307911"/>
                <a:gd name="connsiteX54" fmla="*/ 95132 w 342638"/>
                <a:gd name="connsiteY54" fmla="*/ 216810 h 307911"/>
                <a:gd name="connsiteX55" fmla="*/ 120532 w 342638"/>
                <a:gd name="connsiteY55" fmla="*/ 305710 h 307911"/>
                <a:gd name="connsiteX56" fmla="*/ 158632 w 342638"/>
                <a:gd name="connsiteY56" fmla="*/ 293010 h 307911"/>
                <a:gd name="connsiteX57" fmla="*/ 196732 w 342638"/>
                <a:gd name="connsiteY57" fmla="*/ 305710 h 307911"/>
                <a:gd name="connsiteX58" fmla="*/ 234832 w 342638"/>
                <a:gd name="connsiteY58" fmla="*/ 280310 h 307911"/>
                <a:gd name="connsiteX59" fmla="*/ 184032 w 342638"/>
                <a:gd name="connsiteY59" fmla="*/ 293010 h 307911"/>
                <a:gd name="connsiteX60" fmla="*/ 145932 w 342638"/>
                <a:gd name="connsiteY60" fmla="*/ 267610 h 307911"/>
                <a:gd name="connsiteX61" fmla="*/ 133232 w 342638"/>
                <a:gd name="connsiteY61" fmla="*/ 254910 h 30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2638" h="307911">
                  <a:moveTo>
                    <a:pt x="18932" y="140610"/>
                  </a:moveTo>
                  <a:cubicBezTo>
                    <a:pt x="105009" y="169302"/>
                    <a:pt x="0" y="136824"/>
                    <a:pt x="145932" y="166010"/>
                  </a:cubicBezTo>
                  <a:cubicBezTo>
                    <a:pt x="159059" y="168635"/>
                    <a:pt x="171332" y="174477"/>
                    <a:pt x="184032" y="178710"/>
                  </a:cubicBezTo>
                  <a:cubicBezTo>
                    <a:pt x="200965" y="174477"/>
                    <a:pt x="221202" y="176914"/>
                    <a:pt x="234832" y="166010"/>
                  </a:cubicBezTo>
                  <a:cubicBezTo>
                    <a:pt x="259873" y="145977"/>
                    <a:pt x="246390" y="101939"/>
                    <a:pt x="222132" y="89810"/>
                  </a:cubicBezTo>
                  <a:cubicBezTo>
                    <a:pt x="199100" y="78294"/>
                    <a:pt x="171332" y="81343"/>
                    <a:pt x="145932" y="77110"/>
                  </a:cubicBezTo>
                  <a:lnTo>
                    <a:pt x="69732" y="89810"/>
                  </a:lnTo>
                  <a:cubicBezTo>
                    <a:pt x="24777" y="179720"/>
                    <a:pt x="74163" y="198597"/>
                    <a:pt x="120532" y="229510"/>
                  </a:cubicBezTo>
                  <a:cubicBezTo>
                    <a:pt x="127787" y="227696"/>
                    <a:pt x="212678" y="218576"/>
                    <a:pt x="196732" y="178710"/>
                  </a:cubicBezTo>
                  <a:cubicBezTo>
                    <a:pt x="189701" y="161132"/>
                    <a:pt x="162865" y="161777"/>
                    <a:pt x="145932" y="153310"/>
                  </a:cubicBezTo>
                  <a:cubicBezTo>
                    <a:pt x="137465" y="166010"/>
                    <a:pt x="114863" y="177238"/>
                    <a:pt x="120532" y="191410"/>
                  </a:cubicBezTo>
                  <a:cubicBezTo>
                    <a:pt x="139401" y="238583"/>
                    <a:pt x="245410" y="206227"/>
                    <a:pt x="260232" y="204110"/>
                  </a:cubicBezTo>
                  <a:cubicBezTo>
                    <a:pt x="264465" y="191410"/>
                    <a:pt x="272932" y="179397"/>
                    <a:pt x="272932" y="166010"/>
                  </a:cubicBezTo>
                  <a:cubicBezTo>
                    <a:pt x="272932" y="74221"/>
                    <a:pt x="161926" y="144294"/>
                    <a:pt x="107832" y="153310"/>
                  </a:cubicBezTo>
                  <a:cubicBezTo>
                    <a:pt x="112065" y="166010"/>
                    <a:pt x="108103" y="186438"/>
                    <a:pt x="120532" y="191410"/>
                  </a:cubicBezTo>
                  <a:cubicBezTo>
                    <a:pt x="172125" y="212047"/>
                    <a:pt x="175165" y="167210"/>
                    <a:pt x="184032" y="140610"/>
                  </a:cubicBezTo>
                  <a:cubicBezTo>
                    <a:pt x="162669" y="108566"/>
                    <a:pt x="157751" y="82679"/>
                    <a:pt x="107832" y="89810"/>
                  </a:cubicBezTo>
                  <a:cubicBezTo>
                    <a:pt x="92722" y="91969"/>
                    <a:pt x="82432" y="106743"/>
                    <a:pt x="69732" y="115210"/>
                  </a:cubicBezTo>
                  <a:cubicBezTo>
                    <a:pt x="73965" y="140610"/>
                    <a:pt x="61006" y="177126"/>
                    <a:pt x="82432" y="191410"/>
                  </a:cubicBezTo>
                  <a:cubicBezTo>
                    <a:pt x="136273" y="227304"/>
                    <a:pt x="151694" y="148725"/>
                    <a:pt x="158632" y="127910"/>
                  </a:cubicBezTo>
                  <a:cubicBezTo>
                    <a:pt x="133232" y="119443"/>
                    <a:pt x="107832" y="102510"/>
                    <a:pt x="82432" y="127910"/>
                  </a:cubicBezTo>
                  <a:cubicBezTo>
                    <a:pt x="72966" y="137376"/>
                    <a:pt x="73965" y="153310"/>
                    <a:pt x="69732" y="166010"/>
                  </a:cubicBezTo>
                  <a:cubicBezTo>
                    <a:pt x="81501" y="173856"/>
                    <a:pt x="126214" y="218145"/>
                    <a:pt x="145932" y="178710"/>
                  </a:cubicBezTo>
                  <a:cubicBezTo>
                    <a:pt x="151919" y="166736"/>
                    <a:pt x="137465" y="153310"/>
                    <a:pt x="133232" y="140610"/>
                  </a:cubicBezTo>
                  <a:cubicBezTo>
                    <a:pt x="116299" y="144843"/>
                    <a:pt x="90238" y="137698"/>
                    <a:pt x="82432" y="153310"/>
                  </a:cubicBezTo>
                  <a:cubicBezTo>
                    <a:pt x="56930" y="204314"/>
                    <a:pt x="106301" y="224256"/>
                    <a:pt x="133232" y="242210"/>
                  </a:cubicBezTo>
                  <a:lnTo>
                    <a:pt x="222132" y="229510"/>
                  </a:lnTo>
                  <a:cubicBezTo>
                    <a:pt x="238890" y="209959"/>
                    <a:pt x="227640" y="171518"/>
                    <a:pt x="209432" y="153310"/>
                  </a:cubicBezTo>
                  <a:cubicBezTo>
                    <a:pt x="198639" y="142517"/>
                    <a:pt x="184032" y="170243"/>
                    <a:pt x="171332" y="178710"/>
                  </a:cubicBezTo>
                  <a:cubicBezTo>
                    <a:pt x="167099" y="191410"/>
                    <a:pt x="153660" y="204381"/>
                    <a:pt x="158632" y="216810"/>
                  </a:cubicBezTo>
                  <a:cubicBezTo>
                    <a:pt x="177234" y="263314"/>
                    <a:pt x="250717" y="233213"/>
                    <a:pt x="272932" y="229510"/>
                  </a:cubicBezTo>
                  <a:cubicBezTo>
                    <a:pt x="279880" y="215614"/>
                    <a:pt x="327132" y="148660"/>
                    <a:pt x="285632" y="127910"/>
                  </a:cubicBezTo>
                  <a:cubicBezTo>
                    <a:pt x="266325" y="118257"/>
                    <a:pt x="243299" y="136377"/>
                    <a:pt x="222132" y="140610"/>
                  </a:cubicBezTo>
                  <a:cubicBezTo>
                    <a:pt x="217899" y="157543"/>
                    <a:pt x="202950" y="175204"/>
                    <a:pt x="209432" y="191410"/>
                  </a:cubicBezTo>
                  <a:cubicBezTo>
                    <a:pt x="214404" y="203839"/>
                    <a:pt x="234145" y="204110"/>
                    <a:pt x="247532" y="204110"/>
                  </a:cubicBezTo>
                  <a:cubicBezTo>
                    <a:pt x="277466" y="204110"/>
                    <a:pt x="306799" y="195643"/>
                    <a:pt x="336432" y="191410"/>
                  </a:cubicBezTo>
                  <a:cubicBezTo>
                    <a:pt x="333342" y="169778"/>
                    <a:pt x="342638" y="77110"/>
                    <a:pt x="285632" y="77110"/>
                  </a:cubicBezTo>
                  <a:cubicBezTo>
                    <a:pt x="266700" y="77110"/>
                    <a:pt x="251765" y="94043"/>
                    <a:pt x="234832" y="102510"/>
                  </a:cubicBezTo>
                  <a:cubicBezTo>
                    <a:pt x="243299" y="89810"/>
                    <a:pt x="260232" y="79674"/>
                    <a:pt x="260232" y="64410"/>
                  </a:cubicBezTo>
                  <a:cubicBezTo>
                    <a:pt x="260232" y="19761"/>
                    <a:pt x="209522" y="20893"/>
                    <a:pt x="184032" y="13610"/>
                  </a:cubicBezTo>
                  <a:cubicBezTo>
                    <a:pt x="171160" y="9932"/>
                    <a:pt x="158632" y="5143"/>
                    <a:pt x="145932" y="910"/>
                  </a:cubicBezTo>
                  <a:cubicBezTo>
                    <a:pt x="126211" y="30492"/>
                    <a:pt x="84345" y="74471"/>
                    <a:pt x="133232" y="115210"/>
                  </a:cubicBezTo>
                  <a:cubicBezTo>
                    <a:pt x="149815" y="129029"/>
                    <a:pt x="175565" y="106743"/>
                    <a:pt x="196732" y="102510"/>
                  </a:cubicBezTo>
                  <a:cubicBezTo>
                    <a:pt x="192499" y="81343"/>
                    <a:pt x="201993" y="50984"/>
                    <a:pt x="184032" y="39010"/>
                  </a:cubicBezTo>
                  <a:cubicBezTo>
                    <a:pt x="125517" y="0"/>
                    <a:pt x="116126" y="64929"/>
                    <a:pt x="107832" y="89810"/>
                  </a:cubicBezTo>
                  <a:cubicBezTo>
                    <a:pt x="120532" y="98277"/>
                    <a:pt x="142230" y="130018"/>
                    <a:pt x="145932" y="115210"/>
                  </a:cubicBezTo>
                  <a:cubicBezTo>
                    <a:pt x="152426" y="89235"/>
                    <a:pt x="143778" y="52294"/>
                    <a:pt x="120532" y="39010"/>
                  </a:cubicBezTo>
                  <a:cubicBezTo>
                    <a:pt x="100738" y="27699"/>
                    <a:pt x="78199" y="55943"/>
                    <a:pt x="57032" y="64410"/>
                  </a:cubicBezTo>
                  <a:cubicBezTo>
                    <a:pt x="61265" y="81343"/>
                    <a:pt x="54120" y="107404"/>
                    <a:pt x="69732" y="115210"/>
                  </a:cubicBezTo>
                  <a:cubicBezTo>
                    <a:pt x="83384" y="122036"/>
                    <a:pt x="107832" y="105074"/>
                    <a:pt x="107832" y="89810"/>
                  </a:cubicBezTo>
                  <a:cubicBezTo>
                    <a:pt x="107832" y="74546"/>
                    <a:pt x="82432" y="72877"/>
                    <a:pt x="69732" y="64410"/>
                  </a:cubicBezTo>
                  <a:cubicBezTo>
                    <a:pt x="59169" y="106661"/>
                    <a:pt x="38447" y="162397"/>
                    <a:pt x="69732" y="204110"/>
                  </a:cubicBezTo>
                  <a:cubicBezTo>
                    <a:pt x="82684" y="221379"/>
                    <a:pt x="112065" y="212577"/>
                    <a:pt x="133232" y="216810"/>
                  </a:cubicBezTo>
                  <a:cubicBezTo>
                    <a:pt x="150165" y="212577"/>
                    <a:pt x="201486" y="204110"/>
                    <a:pt x="184032" y="204110"/>
                  </a:cubicBezTo>
                  <a:cubicBezTo>
                    <a:pt x="154098" y="204110"/>
                    <a:pt x="110997" y="191426"/>
                    <a:pt x="95132" y="216810"/>
                  </a:cubicBezTo>
                  <a:cubicBezTo>
                    <a:pt x="78798" y="242945"/>
                    <a:pt x="112065" y="276077"/>
                    <a:pt x="120532" y="305710"/>
                  </a:cubicBezTo>
                  <a:cubicBezTo>
                    <a:pt x="133232" y="301477"/>
                    <a:pt x="145245" y="293010"/>
                    <a:pt x="158632" y="293010"/>
                  </a:cubicBezTo>
                  <a:cubicBezTo>
                    <a:pt x="172019" y="293010"/>
                    <a:pt x="183527" y="307911"/>
                    <a:pt x="196732" y="305710"/>
                  </a:cubicBezTo>
                  <a:cubicBezTo>
                    <a:pt x="211788" y="303201"/>
                    <a:pt x="222132" y="288777"/>
                    <a:pt x="234832" y="280310"/>
                  </a:cubicBezTo>
                  <a:cubicBezTo>
                    <a:pt x="125643" y="207517"/>
                    <a:pt x="254139" y="275483"/>
                    <a:pt x="184032" y="293010"/>
                  </a:cubicBezTo>
                  <a:cubicBezTo>
                    <a:pt x="169224" y="296712"/>
                    <a:pt x="158632" y="276077"/>
                    <a:pt x="145932" y="267610"/>
                  </a:cubicBezTo>
                  <a:cubicBezTo>
                    <a:pt x="162418" y="218151"/>
                    <a:pt x="168098" y="220044"/>
                    <a:pt x="133232" y="254910"/>
                  </a:cubicBezTo>
                </a:path>
              </a:pathLst>
            </a:custGeom>
            <a:ln w="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0" name="Forme libre 9"/>
            <p:cNvSpPr/>
            <p:nvPr/>
          </p:nvSpPr>
          <p:spPr>
            <a:xfrm>
              <a:off x="3981586" y="5244184"/>
              <a:ext cx="342638" cy="307911"/>
            </a:xfrm>
            <a:custGeom>
              <a:avLst/>
              <a:gdLst>
                <a:gd name="connsiteX0" fmla="*/ 18932 w 342638"/>
                <a:gd name="connsiteY0" fmla="*/ 140610 h 307911"/>
                <a:gd name="connsiteX1" fmla="*/ 145932 w 342638"/>
                <a:gd name="connsiteY1" fmla="*/ 166010 h 307911"/>
                <a:gd name="connsiteX2" fmla="*/ 184032 w 342638"/>
                <a:gd name="connsiteY2" fmla="*/ 178710 h 307911"/>
                <a:gd name="connsiteX3" fmla="*/ 234832 w 342638"/>
                <a:gd name="connsiteY3" fmla="*/ 166010 h 307911"/>
                <a:gd name="connsiteX4" fmla="*/ 222132 w 342638"/>
                <a:gd name="connsiteY4" fmla="*/ 89810 h 307911"/>
                <a:gd name="connsiteX5" fmla="*/ 145932 w 342638"/>
                <a:gd name="connsiteY5" fmla="*/ 77110 h 307911"/>
                <a:gd name="connsiteX6" fmla="*/ 69732 w 342638"/>
                <a:gd name="connsiteY6" fmla="*/ 89810 h 307911"/>
                <a:gd name="connsiteX7" fmla="*/ 120532 w 342638"/>
                <a:gd name="connsiteY7" fmla="*/ 229510 h 307911"/>
                <a:gd name="connsiteX8" fmla="*/ 196732 w 342638"/>
                <a:gd name="connsiteY8" fmla="*/ 178710 h 307911"/>
                <a:gd name="connsiteX9" fmla="*/ 145932 w 342638"/>
                <a:gd name="connsiteY9" fmla="*/ 153310 h 307911"/>
                <a:gd name="connsiteX10" fmla="*/ 120532 w 342638"/>
                <a:gd name="connsiteY10" fmla="*/ 191410 h 307911"/>
                <a:gd name="connsiteX11" fmla="*/ 260232 w 342638"/>
                <a:gd name="connsiteY11" fmla="*/ 204110 h 307911"/>
                <a:gd name="connsiteX12" fmla="*/ 272932 w 342638"/>
                <a:gd name="connsiteY12" fmla="*/ 166010 h 307911"/>
                <a:gd name="connsiteX13" fmla="*/ 107832 w 342638"/>
                <a:gd name="connsiteY13" fmla="*/ 153310 h 307911"/>
                <a:gd name="connsiteX14" fmla="*/ 120532 w 342638"/>
                <a:gd name="connsiteY14" fmla="*/ 191410 h 307911"/>
                <a:gd name="connsiteX15" fmla="*/ 184032 w 342638"/>
                <a:gd name="connsiteY15" fmla="*/ 140610 h 307911"/>
                <a:gd name="connsiteX16" fmla="*/ 107832 w 342638"/>
                <a:gd name="connsiteY16" fmla="*/ 89810 h 307911"/>
                <a:gd name="connsiteX17" fmla="*/ 69732 w 342638"/>
                <a:gd name="connsiteY17" fmla="*/ 115210 h 307911"/>
                <a:gd name="connsiteX18" fmla="*/ 82432 w 342638"/>
                <a:gd name="connsiteY18" fmla="*/ 191410 h 307911"/>
                <a:gd name="connsiteX19" fmla="*/ 158632 w 342638"/>
                <a:gd name="connsiteY19" fmla="*/ 127910 h 307911"/>
                <a:gd name="connsiteX20" fmla="*/ 82432 w 342638"/>
                <a:gd name="connsiteY20" fmla="*/ 127910 h 307911"/>
                <a:gd name="connsiteX21" fmla="*/ 69732 w 342638"/>
                <a:gd name="connsiteY21" fmla="*/ 166010 h 307911"/>
                <a:gd name="connsiteX22" fmla="*/ 145932 w 342638"/>
                <a:gd name="connsiteY22" fmla="*/ 178710 h 307911"/>
                <a:gd name="connsiteX23" fmla="*/ 133232 w 342638"/>
                <a:gd name="connsiteY23" fmla="*/ 140610 h 307911"/>
                <a:gd name="connsiteX24" fmla="*/ 82432 w 342638"/>
                <a:gd name="connsiteY24" fmla="*/ 153310 h 307911"/>
                <a:gd name="connsiteX25" fmla="*/ 133232 w 342638"/>
                <a:gd name="connsiteY25" fmla="*/ 242210 h 307911"/>
                <a:gd name="connsiteX26" fmla="*/ 222132 w 342638"/>
                <a:gd name="connsiteY26" fmla="*/ 229510 h 307911"/>
                <a:gd name="connsiteX27" fmla="*/ 209432 w 342638"/>
                <a:gd name="connsiteY27" fmla="*/ 153310 h 307911"/>
                <a:gd name="connsiteX28" fmla="*/ 171332 w 342638"/>
                <a:gd name="connsiteY28" fmla="*/ 178710 h 307911"/>
                <a:gd name="connsiteX29" fmla="*/ 158632 w 342638"/>
                <a:gd name="connsiteY29" fmla="*/ 216810 h 307911"/>
                <a:gd name="connsiteX30" fmla="*/ 272932 w 342638"/>
                <a:gd name="connsiteY30" fmla="*/ 229510 h 307911"/>
                <a:gd name="connsiteX31" fmla="*/ 285632 w 342638"/>
                <a:gd name="connsiteY31" fmla="*/ 127910 h 307911"/>
                <a:gd name="connsiteX32" fmla="*/ 222132 w 342638"/>
                <a:gd name="connsiteY32" fmla="*/ 140610 h 307911"/>
                <a:gd name="connsiteX33" fmla="*/ 209432 w 342638"/>
                <a:gd name="connsiteY33" fmla="*/ 191410 h 307911"/>
                <a:gd name="connsiteX34" fmla="*/ 247532 w 342638"/>
                <a:gd name="connsiteY34" fmla="*/ 204110 h 307911"/>
                <a:gd name="connsiteX35" fmla="*/ 336432 w 342638"/>
                <a:gd name="connsiteY35" fmla="*/ 191410 h 307911"/>
                <a:gd name="connsiteX36" fmla="*/ 285632 w 342638"/>
                <a:gd name="connsiteY36" fmla="*/ 77110 h 307911"/>
                <a:gd name="connsiteX37" fmla="*/ 234832 w 342638"/>
                <a:gd name="connsiteY37" fmla="*/ 102510 h 307911"/>
                <a:gd name="connsiteX38" fmla="*/ 260232 w 342638"/>
                <a:gd name="connsiteY38" fmla="*/ 64410 h 307911"/>
                <a:gd name="connsiteX39" fmla="*/ 184032 w 342638"/>
                <a:gd name="connsiteY39" fmla="*/ 13610 h 307911"/>
                <a:gd name="connsiteX40" fmla="*/ 145932 w 342638"/>
                <a:gd name="connsiteY40" fmla="*/ 910 h 307911"/>
                <a:gd name="connsiteX41" fmla="*/ 133232 w 342638"/>
                <a:gd name="connsiteY41" fmla="*/ 115210 h 307911"/>
                <a:gd name="connsiteX42" fmla="*/ 196732 w 342638"/>
                <a:gd name="connsiteY42" fmla="*/ 102510 h 307911"/>
                <a:gd name="connsiteX43" fmla="*/ 184032 w 342638"/>
                <a:gd name="connsiteY43" fmla="*/ 39010 h 307911"/>
                <a:gd name="connsiteX44" fmla="*/ 107832 w 342638"/>
                <a:gd name="connsiteY44" fmla="*/ 89810 h 307911"/>
                <a:gd name="connsiteX45" fmla="*/ 145932 w 342638"/>
                <a:gd name="connsiteY45" fmla="*/ 115210 h 307911"/>
                <a:gd name="connsiteX46" fmla="*/ 120532 w 342638"/>
                <a:gd name="connsiteY46" fmla="*/ 39010 h 307911"/>
                <a:gd name="connsiteX47" fmla="*/ 57032 w 342638"/>
                <a:gd name="connsiteY47" fmla="*/ 64410 h 307911"/>
                <a:gd name="connsiteX48" fmla="*/ 69732 w 342638"/>
                <a:gd name="connsiteY48" fmla="*/ 115210 h 307911"/>
                <a:gd name="connsiteX49" fmla="*/ 107832 w 342638"/>
                <a:gd name="connsiteY49" fmla="*/ 89810 h 307911"/>
                <a:gd name="connsiteX50" fmla="*/ 69732 w 342638"/>
                <a:gd name="connsiteY50" fmla="*/ 64410 h 307911"/>
                <a:gd name="connsiteX51" fmla="*/ 69732 w 342638"/>
                <a:gd name="connsiteY51" fmla="*/ 204110 h 307911"/>
                <a:gd name="connsiteX52" fmla="*/ 133232 w 342638"/>
                <a:gd name="connsiteY52" fmla="*/ 216810 h 307911"/>
                <a:gd name="connsiteX53" fmla="*/ 184032 w 342638"/>
                <a:gd name="connsiteY53" fmla="*/ 204110 h 307911"/>
                <a:gd name="connsiteX54" fmla="*/ 95132 w 342638"/>
                <a:gd name="connsiteY54" fmla="*/ 216810 h 307911"/>
                <a:gd name="connsiteX55" fmla="*/ 120532 w 342638"/>
                <a:gd name="connsiteY55" fmla="*/ 305710 h 307911"/>
                <a:gd name="connsiteX56" fmla="*/ 158632 w 342638"/>
                <a:gd name="connsiteY56" fmla="*/ 293010 h 307911"/>
                <a:gd name="connsiteX57" fmla="*/ 196732 w 342638"/>
                <a:gd name="connsiteY57" fmla="*/ 305710 h 307911"/>
                <a:gd name="connsiteX58" fmla="*/ 234832 w 342638"/>
                <a:gd name="connsiteY58" fmla="*/ 280310 h 307911"/>
                <a:gd name="connsiteX59" fmla="*/ 184032 w 342638"/>
                <a:gd name="connsiteY59" fmla="*/ 293010 h 307911"/>
                <a:gd name="connsiteX60" fmla="*/ 145932 w 342638"/>
                <a:gd name="connsiteY60" fmla="*/ 267610 h 307911"/>
                <a:gd name="connsiteX61" fmla="*/ 133232 w 342638"/>
                <a:gd name="connsiteY61" fmla="*/ 254910 h 30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2638" h="307911">
                  <a:moveTo>
                    <a:pt x="18932" y="140610"/>
                  </a:moveTo>
                  <a:cubicBezTo>
                    <a:pt x="105009" y="169302"/>
                    <a:pt x="0" y="136824"/>
                    <a:pt x="145932" y="166010"/>
                  </a:cubicBezTo>
                  <a:cubicBezTo>
                    <a:pt x="159059" y="168635"/>
                    <a:pt x="171332" y="174477"/>
                    <a:pt x="184032" y="178710"/>
                  </a:cubicBezTo>
                  <a:cubicBezTo>
                    <a:pt x="200965" y="174477"/>
                    <a:pt x="221202" y="176914"/>
                    <a:pt x="234832" y="166010"/>
                  </a:cubicBezTo>
                  <a:cubicBezTo>
                    <a:pt x="259873" y="145977"/>
                    <a:pt x="246390" y="101939"/>
                    <a:pt x="222132" y="89810"/>
                  </a:cubicBezTo>
                  <a:cubicBezTo>
                    <a:pt x="199100" y="78294"/>
                    <a:pt x="171332" y="81343"/>
                    <a:pt x="145932" y="77110"/>
                  </a:cubicBezTo>
                  <a:lnTo>
                    <a:pt x="69732" y="89810"/>
                  </a:lnTo>
                  <a:cubicBezTo>
                    <a:pt x="24777" y="179720"/>
                    <a:pt x="74163" y="198597"/>
                    <a:pt x="120532" y="229510"/>
                  </a:cubicBezTo>
                  <a:cubicBezTo>
                    <a:pt x="127787" y="227696"/>
                    <a:pt x="212678" y="218576"/>
                    <a:pt x="196732" y="178710"/>
                  </a:cubicBezTo>
                  <a:cubicBezTo>
                    <a:pt x="189701" y="161132"/>
                    <a:pt x="162865" y="161777"/>
                    <a:pt x="145932" y="153310"/>
                  </a:cubicBezTo>
                  <a:cubicBezTo>
                    <a:pt x="137465" y="166010"/>
                    <a:pt x="114863" y="177238"/>
                    <a:pt x="120532" y="191410"/>
                  </a:cubicBezTo>
                  <a:cubicBezTo>
                    <a:pt x="139401" y="238583"/>
                    <a:pt x="245410" y="206227"/>
                    <a:pt x="260232" y="204110"/>
                  </a:cubicBezTo>
                  <a:cubicBezTo>
                    <a:pt x="264465" y="191410"/>
                    <a:pt x="272932" y="179397"/>
                    <a:pt x="272932" y="166010"/>
                  </a:cubicBezTo>
                  <a:cubicBezTo>
                    <a:pt x="272932" y="74221"/>
                    <a:pt x="161926" y="144294"/>
                    <a:pt x="107832" y="153310"/>
                  </a:cubicBezTo>
                  <a:cubicBezTo>
                    <a:pt x="112065" y="166010"/>
                    <a:pt x="108103" y="186438"/>
                    <a:pt x="120532" y="191410"/>
                  </a:cubicBezTo>
                  <a:cubicBezTo>
                    <a:pt x="172125" y="212047"/>
                    <a:pt x="175165" y="167210"/>
                    <a:pt x="184032" y="140610"/>
                  </a:cubicBezTo>
                  <a:cubicBezTo>
                    <a:pt x="162669" y="108566"/>
                    <a:pt x="157751" y="82679"/>
                    <a:pt x="107832" y="89810"/>
                  </a:cubicBezTo>
                  <a:cubicBezTo>
                    <a:pt x="92722" y="91969"/>
                    <a:pt x="82432" y="106743"/>
                    <a:pt x="69732" y="115210"/>
                  </a:cubicBezTo>
                  <a:cubicBezTo>
                    <a:pt x="73965" y="140610"/>
                    <a:pt x="61006" y="177126"/>
                    <a:pt x="82432" y="191410"/>
                  </a:cubicBezTo>
                  <a:cubicBezTo>
                    <a:pt x="136273" y="227304"/>
                    <a:pt x="151694" y="148725"/>
                    <a:pt x="158632" y="127910"/>
                  </a:cubicBezTo>
                  <a:cubicBezTo>
                    <a:pt x="133232" y="119443"/>
                    <a:pt x="107832" y="102510"/>
                    <a:pt x="82432" y="127910"/>
                  </a:cubicBezTo>
                  <a:cubicBezTo>
                    <a:pt x="72966" y="137376"/>
                    <a:pt x="73965" y="153310"/>
                    <a:pt x="69732" y="166010"/>
                  </a:cubicBezTo>
                  <a:cubicBezTo>
                    <a:pt x="81501" y="173856"/>
                    <a:pt x="126214" y="218145"/>
                    <a:pt x="145932" y="178710"/>
                  </a:cubicBezTo>
                  <a:cubicBezTo>
                    <a:pt x="151919" y="166736"/>
                    <a:pt x="137465" y="153310"/>
                    <a:pt x="133232" y="140610"/>
                  </a:cubicBezTo>
                  <a:cubicBezTo>
                    <a:pt x="116299" y="144843"/>
                    <a:pt x="90238" y="137698"/>
                    <a:pt x="82432" y="153310"/>
                  </a:cubicBezTo>
                  <a:cubicBezTo>
                    <a:pt x="56930" y="204314"/>
                    <a:pt x="106301" y="224256"/>
                    <a:pt x="133232" y="242210"/>
                  </a:cubicBezTo>
                  <a:lnTo>
                    <a:pt x="222132" y="229510"/>
                  </a:lnTo>
                  <a:cubicBezTo>
                    <a:pt x="238890" y="209959"/>
                    <a:pt x="227640" y="171518"/>
                    <a:pt x="209432" y="153310"/>
                  </a:cubicBezTo>
                  <a:cubicBezTo>
                    <a:pt x="198639" y="142517"/>
                    <a:pt x="184032" y="170243"/>
                    <a:pt x="171332" y="178710"/>
                  </a:cubicBezTo>
                  <a:cubicBezTo>
                    <a:pt x="167099" y="191410"/>
                    <a:pt x="153660" y="204381"/>
                    <a:pt x="158632" y="216810"/>
                  </a:cubicBezTo>
                  <a:cubicBezTo>
                    <a:pt x="177234" y="263314"/>
                    <a:pt x="250717" y="233213"/>
                    <a:pt x="272932" y="229510"/>
                  </a:cubicBezTo>
                  <a:cubicBezTo>
                    <a:pt x="279880" y="215614"/>
                    <a:pt x="327132" y="148660"/>
                    <a:pt x="285632" y="127910"/>
                  </a:cubicBezTo>
                  <a:cubicBezTo>
                    <a:pt x="266325" y="118257"/>
                    <a:pt x="243299" y="136377"/>
                    <a:pt x="222132" y="140610"/>
                  </a:cubicBezTo>
                  <a:cubicBezTo>
                    <a:pt x="217899" y="157543"/>
                    <a:pt x="202950" y="175204"/>
                    <a:pt x="209432" y="191410"/>
                  </a:cubicBezTo>
                  <a:cubicBezTo>
                    <a:pt x="214404" y="203839"/>
                    <a:pt x="234145" y="204110"/>
                    <a:pt x="247532" y="204110"/>
                  </a:cubicBezTo>
                  <a:cubicBezTo>
                    <a:pt x="277466" y="204110"/>
                    <a:pt x="306799" y="195643"/>
                    <a:pt x="336432" y="191410"/>
                  </a:cubicBezTo>
                  <a:cubicBezTo>
                    <a:pt x="333342" y="169778"/>
                    <a:pt x="342638" y="77110"/>
                    <a:pt x="285632" y="77110"/>
                  </a:cubicBezTo>
                  <a:cubicBezTo>
                    <a:pt x="266700" y="77110"/>
                    <a:pt x="251765" y="94043"/>
                    <a:pt x="234832" y="102510"/>
                  </a:cubicBezTo>
                  <a:cubicBezTo>
                    <a:pt x="243299" y="89810"/>
                    <a:pt x="260232" y="79674"/>
                    <a:pt x="260232" y="64410"/>
                  </a:cubicBezTo>
                  <a:cubicBezTo>
                    <a:pt x="260232" y="19761"/>
                    <a:pt x="209522" y="20893"/>
                    <a:pt x="184032" y="13610"/>
                  </a:cubicBezTo>
                  <a:cubicBezTo>
                    <a:pt x="171160" y="9932"/>
                    <a:pt x="158632" y="5143"/>
                    <a:pt x="145932" y="910"/>
                  </a:cubicBezTo>
                  <a:cubicBezTo>
                    <a:pt x="126211" y="30492"/>
                    <a:pt x="84345" y="74471"/>
                    <a:pt x="133232" y="115210"/>
                  </a:cubicBezTo>
                  <a:cubicBezTo>
                    <a:pt x="149815" y="129029"/>
                    <a:pt x="175565" y="106743"/>
                    <a:pt x="196732" y="102510"/>
                  </a:cubicBezTo>
                  <a:cubicBezTo>
                    <a:pt x="192499" y="81343"/>
                    <a:pt x="201993" y="50984"/>
                    <a:pt x="184032" y="39010"/>
                  </a:cubicBezTo>
                  <a:cubicBezTo>
                    <a:pt x="125517" y="0"/>
                    <a:pt x="116126" y="64929"/>
                    <a:pt x="107832" y="89810"/>
                  </a:cubicBezTo>
                  <a:cubicBezTo>
                    <a:pt x="120532" y="98277"/>
                    <a:pt x="142230" y="130018"/>
                    <a:pt x="145932" y="115210"/>
                  </a:cubicBezTo>
                  <a:cubicBezTo>
                    <a:pt x="152426" y="89235"/>
                    <a:pt x="143778" y="52294"/>
                    <a:pt x="120532" y="39010"/>
                  </a:cubicBezTo>
                  <a:cubicBezTo>
                    <a:pt x="100738" y="27699"/>
                    <a:pt x="78199" y="55943"/>
                    <a:pt x="57032" y="64410"/>
                  </a:cubicBezTo>
                  <a:cubicBezTo>
                    <a:pt x="61265" y="81343"/>
                    <a:pt x="54120" y="107404"/>
                    <a:pt x="69732" y="115210"/>
                  </a:cubicBezTo>
                  <a:cubicBezTo>
                    <a:pt x="83384" y="122036"/>
                    <a:pt x="107832" y="105074"/>
                    <a:pt x="107832" y="89810"/>
                  </a:cubicBezTo>
                  <a:cubicBezTo>
                    <a:pt x="107832" y="74546"/>
                    <a:pt x="82432" y="72877"/>
                    <a:pt x="69732" y="64410"/>
                  </a:cubicBezTo>
                  <a:cubicBezTo>
                    <a:pt x="59169" y="106661"/>
                    <a:pt x="38447" y="162397"/>
                    <a:pt x="69732" y="204110"/>
                  </a:cubicBezTo>
                  <a:cubicBezTo>
                    <a:pt x="82684" y="221379"/>
                    <a:pt x="112065" y="212577"/>
                    <a:pt x="133232" y="216810"/>
                  </a:cubicBezTo>
                  <a:cubicBezTo>
                    <a:pt x="150165" y="212577"/>
                    <a:pt x="201486" y="204110"/>
                    <a:pt x="184032" y="204110"/>
                  </a:cubicBezTo>
                  <a:cubicBezTo>
                    <a:pt x="154098" y="204110"/>
                    <a:pt x="110997" y="191426"/>
                    <a:pt x="95132" y="216810"/>
                  </a:cubicBezTo>
                  <a:cubicBezTo>
                    <a:pt x="78798" y="242945"/>
                    <a:pt x="112065" y="276077"/>
                    <a:pt x="120532" y="305710"/>
                  </a:cubicBezTo>
                  <a:cubicBezTo>
                    <a:pt x="133232" y="301477"/>
                    <a:pt x="145245" y="293010"/>
                    <a:pt x="158632" y="293010"/>
                  </a:cubicBezTo>
                  <a:cubicBezTo>
                    <a:pt x="172019" y="293010"/>
                    <a:pt x="183527" y="307911"/>
                    <a:pt x="196732" y="305710"/>
                  </a:cubicBezTo>
                  <a:cubicBezTo>
                    <a:pt x="211788" y="303201"/>
                    <a:pt x="222132" y="288777"/>
                    <a:pt x="234832" y="280310"/>
                  </a:cubicBezTo>
                  <a:cubicBezTo>
                    <a:pt x="125643" y="207517"/>
                    <a:pt x="254139" y="275483"/>
                    <a:pt x="184032" y="293010"/>
                  </a:cubicBezTo>
                  <a:cubicBezTo>
                    <a:pt x="169224" y="296712"/>
                    <a:pt x="158632" y="276077"/>
                    <a:pt x="145932" y="267610"/>
                  </a:cubicBezTo>
                  <a:cubicBezTo>
                    <a:pt x="162418" y="218151"/>
                    <a:pt x="168098" y="220044"/>
                    <a:pt x="133232" y="254910"/>
                  </a:cubicBezTo>
                </a:path>
              </a:pathLst>
            </a:custGeom>
            <a:ln w="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Forme libre 10"/>
            <p:cNvSpPr/>
            <p:nvPr/>
          </p:nvSpPr>
          <p:spPr>
            <a:xfrm>
              <a:off x="3702186" y="5421984"/>
              <a:ext cx="342638" cy="307911"/>
            </a:xfrm>
            <a:custGeom>
              <a:avLst/>
              <a:gdLst>
                <a:gd name="connsiteX0" fmla="*/ 18932 w 342638"/>
                <a:gd name="connsiteY0" fmla="*/ 140610 h 307911"/>
                <a:gd name="connsiteX1" fmla="*/ 145932 w 342638"/>
                <a:gd name="connsiteY1" fmla="*/ 166010 h 307911"/>
                <a:gd name="connsiteX2" fmla="*/ 184032 w 342638"/>
                <a:gd name="connsiteY2" fmla="*/ 178710 h 307911"/>
                <a:gd name="connsiteX3" fmla="*/ 234832 w 342638"/>
                <a:gd name="connsiteY3" fmla="*/ 166010 h 307911"/>
                <a:gd name="connsiteX4" fmla="*/ 222132 w 342638"/>
                <a:gd name="connsiteY4" fmla="*/ 89810 h 307911"/>
                <a:gd name="connsiteX5" fmla="*/ 145932 w 342638"/>
                <a:gd name="connsiteY5" fmla="*/ 77110 h 307911"/>
                <a:gd name="connsiteX6" fmla="*/ 69732 w 342638"/>
                <a:gd name="connsiteY6" fmla="*/ 89810 h 307911"/>
                <a:gd name="connsiteX7" fmla="*/ 120532 w 342638"/>
                <a:gd name="connsiteY7" fmla="*/ 229510 h 307911"/>
                <a:gd name="connsiteX8" fmla="*/ 196732 w 342638"/>
                <a:gd name="connsiteY8" fmla="*/ 178710 h 307911"/>
                <a:gd name="connsiteX9" fmla="*/ 145932 w 342638"/>
                <a:gd name="connsiteY9" fmla="*/ 153310 h 307911"/>
                <a:gd name="connsiteX10" fmla="*/ 120532 w 342638"/>
                <a:gd name="connsiteY10" fmla="*/ 191410 h 307911"/>
                <a:gd name="connsiteX11" fmla="*/ 260232 w 342638"/>
                <a:gd name="connsiteY11" fmla="*/ 204110 h 307911"/>
                <a:gd name="connsiteX12" fmla="*/ 272932 w 342638"/>
                <a:gd name="connsiteY12" fmla="*/ 166010 h 307911"/>
                <a:gd name="connsiteX13" fmla="*/ 107832 w 342638"/>
                <a:gd name="connsiteY13" fmla="*/ 153310 h 307911"/>
                <a:gd name="connsiteX14" fmla="*/ 120532 w 342638"/>
                <a:gd name="connsiteY14" fmla="*/ 191410 h 307911"/>
                <a:gd name="connsiteX15" fmla="*/ 184032 w 342638"/>
                <a:gd name="connsiteY15" fmla="*/ 140610 h 307911"/>
                <a:gd name="connsiteX16" fmla="*/ 107832 w 342638"/>
                <a:gd name="connsiteY16" fmla="*/ 89810 h 307911"/>
                <a:gd name="connsiteX17" fmla="*/ 69732 w 342638"/>
                <a:gd name="connsiteY17" fmla="*/ 115210 h 307911"/>
                <a:gd name="connsiteX18" fmla="*/ 82432 w 342638"/>
                <a:gd name="connsiteY18" fmla="*/ 191410 h 307911"/>
                <a:gd name="connsiteX19" fmla="*/ 158632 w 342638"/>
                <a:gd name="connsiteY19" fmla="*/ 127910 h 307911"/>
                <a:gd name="connsiteX20" fmla="*/ 82432 w 342638"/>
                <a:gd name="connsiteY20" fmla="*/ 127910 h 307911"/>
                <a:gd name="connsiteX21" fmla="*/ 69732 w 342638"/>
                <a:gd name="connsiteY21" fmla="*/ 166010 h 307911"/>
                <a:gd name="connsiteX22" fmla="*/ 145932 w 342638"/>
                <a:gd name="connsiteY22" fmla="*/ 178710 h 307911"/>
                <a:gd name="connsiteX23" fmla="*/ 133232 w 342638"/>
                <a:gd name="connsiteY23" fmla="*/ 140610 h 307911"/>
                <a:gd name="connsiteX24" fmla="*/ 82432 w 342638"/>
                <a:gd name="connsiteY24" fmla="*/ 153310 h 307911"/>
                <a:gd name="connsiteX25" fmla="*/ 133232 w 342638"/>
                <a:gd name="connsiteY25" fmla="*/ 242210 h 307911"/>
                <a:gd name="connsiteX26" fmla="*/ 222132 w 342638"/>
                <a:gd name="connsiteY26" fmla="*/ 229510 h 307911"/>
                <a:gd name="connsiteX27" fmla="*/ 209432 w 342638"/>
                <a:gd name="connsiteY27" fmla="*/ 153310 h 307911"/>
                <a:gd name="connsiteX28" fmla="*/ 171332 w 342638"/>
                <a:gd name="connsiteY28" fmla="*/ 178710 h 307911"/>
                <a:gd name="connsiteX29" fmla="*/ 158632 w 342638"/>
                <a:gd name="connsiteY29" fmla="*/ 216810 h 307911"/>
                <a:gd name="connsiteX30" fmla="*/ 272932 w 342638"/>
                <a:gd name="connsiteY30" fmla="*/ 229510 h 307911"/>
                <a:gd name="connsiteX31" fmla="*/ 285632 w 342638"/>
                <a:gd name="connsiteY31" fmla="*/ 127910 h 307911"/>
                <a:gd name="connsiteX32" fmla="*/ 222132 w 342638"/>
                <a:gd name="connsiteY32" fmla="*/ 140610 h 307911"/>
                <a:gd name="connsiteX33" fmla="*/ 209432 w 342638"/>
                <a:gd name="connsiteY33" fmla="*/ 191410 h 307911"/>
                <a:gd name="connsiteX34" fmla="*/ 247532 w 342638"/>
                <a:gd name="connsiteY34" fmla="*/ 204110 h 307911"/>
                <a:gd name="connsiteX35" fmla="*/ 336432 w 342638"/>
                <a:gd name="connsiteY35" fmla="*/ 191410 h 307911"/>
                <a:gd name="connsiteX36" fmla="*/ 285632 w 342638"/>
                <a:gd name="connsiteY36" fmla="*/ 77110 h 307911"/>
                <a:gd name="connsiteX37" fmla="*/ 234832 w 342638"/>
                <a:gd name="connsiteY37" fmla="*/ 102510 h 307911"/>
                <a:gd name="connsiteX38" fmla="*/ 260232 w 342638"/>
                <a:gd name="connsiteY38" fmla="*/ 64410 h 307911"/>
                <a:gd name="connsiteX39" fmla="*/ 184032 w 342638"/>
                <a:gd name="connsiteY39" fmla="*/ 13610 h 307911"/>
                <a:gd name="connsiteX40" fmla="*/ 145932 w 342638"/>
                <a:gd name="connsiteY40" fmla="*/ 910 h 307911"/>
                <a:gd name="connsiteX41" fmla="*/ 133232 w 342638"/>
                <a:gd name="connsiteY41" fmla="*/ 115210 h 307911"/>
                <a:gd name="connsiteX42" fmla="*/ 196732 w 342638"/>
                <a:gd name="connsiteY42" fmla="*/ 102510 h 307911"/>
                <a:gd name="connsiteX43" fmla="*/ 184032 w 342638"/>
                <a:gd name="connsiteY43" fmla="*/ 39010 h 307911"/>
                <a:gd name="connsiteX44" fmla="*/ 107832 w 342638"/>
                <a:gd name="connsiteY44" fmla="*/ 89810 h 307911"/>
                <a:gd name="connsiteX45" fmla="*/ 145932 w 342638"/>
                <a:gd name="connsiteY45" fmla="*/ 115210 h 307911"/>
                <a:gd name="connsiteX46" fmla="*/ 120532 w 342638"/>
                <a:gd name="connsiteY46" fmla="*/ 39010 h 307911"/>
                <a:gd name="connsiteX47" fmla="*/ 57032 w 342638"/>
                <a:gd name="connsiteY47" fmla="*/ 64410 h 307911"/>
                <a:gd name="connsiteX48" fmla="*/ 69732 w 342638"/>
                <a:gd name="connsiteY48" fmla="*/ 115210 h 307911"/>
                <a:gd name="connsiteX49" fmla="*/ 107832 w 342638"/>
                <a:gd name="connsiteY49" fmla="*/ 89810 h 307911"/>
                <a:gd name="connsiteX50" fmla="*/ 69732 w 342638"/>
                <a:gd name="connsiteY50" fmla="*/ 64410 h 307911"/>
                <a:gd name="connsiteX51" fmla="*/ 69732 w 342638"/>
                <a:gd name="connsiteY51" fmla="*/ 204110 h 307911"/>
                <a:gd name="connsiteX52" fmla="*/ 133232 w 342638"/>
                <a:gd name="connsiteY52" fmla="*/ 216810 h 307911"/>
                <a:gd name="connsiteX53" fmla="*/ 184032 w 342638"/>
                <a:gd name="connsiteY53" fmla="*/ 204110 h 307911"/>
                <a:gd name="connsiteX54" fmla="*/ 95132 w 342638"/>
                <a:gd name="connsiteY54" fmla="*/ 216810 h 307911"/>
                <a:gd name="connsiteX55" fmla="*/ 120532 w 342638"/>
                <a:gd name="connsiteY55" fmla="*/ 305710 h 307911"/>
                <a:gd name="connsiteX56" fmla="*/ 158632 w 342638"/>
                <a:gd name="connsiteY56" fmla="*/ 293010 h 307911"/>
                <a:gd name="connsiteX57" fmla="*/ 196732 w 342638"/>
                <a:gd name="connsiteY57" fmla="*/ 305710 h 307911"/>
                <a:gd name="connsiteX58" fmla="*/ 234832 w 342638"/>
                <a:gd name="connsiteY58" fmla="*/ 280310 h 307911"/>
                <a:gd name="connsiteX59" fmla="*/ 184032 w 342638"/>
                <a:gd name="connsiteY59" fmla="*/ 293010 h 307911"/>
                <a:gd name="connsiteX60" fmla="*/ 145932 w 342638"/>
                <a:gd name="connsiteY60" fmla="*/ 267610 h 307911"/>
                <a:gd name="connsiteX61" fmla="*/ 133232 w 342638"/>
                <a:gd name="connsiteY61" fmla="*/ 254910 h 30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2638" h="307911">
                  <a:moveTo>
                    <a:pt x="18932" y="140610"/>
                  </a:moveTo>
                  <a:cubicBezTo>
                    <a:pt x="105009" y="169302"/>
                    <a:pt x="0" y="136824"/>
                    <a:pt x="145932" y="166010"/>
                  </a:cubicBezTo>
                  <a:cubicBezTo>
                    <a:pt x="159059" y="168635"/>
                    <a:pt x="171332" y="174477"/>
                    <a:pt x="184032" y="178710"/>
                  </a:cubicBezTo>
                  <a:cubicBezTo>
                    <a:pt x="200965" y="174477"/>
                    <a:pt x="221202" y="176914"/>
                    <a:pt x="234832" y="166010"/>
                  </a:cubicBezTo>
                  <a:cubicBezTo>
                    <a:pt x="259873" y="145977"/>
                    <a:pt x="246390" y="101939"/>
                    <a:pt x="222132" y="89810"/>
                  </a:cubicBezTo>
                  <a:cubicBezTo>
                    <a:pt x="199100" y="78294"/>
                    <a:pt x="171332" y="81343"/>
                    <a:pt x="145932" y="77110"/>
                  </a:cubicBezTo>
                  <a:lnTo>
                    <a:pt x="69732" y="89810"/>
                  </a:lnTo>
                  <a:cubicBezTo>
                    <a:pt x="24777" y="179720"/>
                    <a:pt x="74163" y="198597"/>
                    <a:pt x="120532" y="229510"/>
                  </a:cubicBezTo>
                  <a:cubicBezTo>
                    <a:pt x="127787" y="227696"/>
                    <a:pt x="212678" y="218576"/>
                    <a:pt x="196732" y="178710"/>
                  </a:cubicBezTo>
                  <a:cubicBezTo>
                    <a:pt x="189701" y="161132"/>
                    <a:pt x="162865" y="161777"/>
                    <a:pt x="145932" y="153310"/>
                  </a:cubicBezTo>
                  <a:cubicBezTo>
                    <a:pt x="137465" y="166010"/>
                    <a:pt x="114863" y="177238"/>
                    <a:pt x="120532" y="191410"/>
                  </a:cubicBezTo>
                  <a:cubicBezTo>
                    <a:pt x="139401" y="238583"/>
                    <a:pt x="245410" y="206227"/>
                    <a:pt x="260232" y="204110"/>
                  </a:cubicBezTo>
                  <a:cubicBezTo>
                    <a:pt x="264465" y="191410"/>
                    <a:pt x="272932" y="179397"/>
                    <a:pt x="272932" y="166010"/>
                  </a:cubicBezTo>
                  <a:cubicBezTo>
                    <a:pt x="272932" y="74221"/>
                    <a:pt x="161926" y="144294"/>
                    <a:pt x="107832" y="153310"/>
                  </a:cubicBezTo>
                  <a:cubicBezTo>
                    <a:pt x="112065" y="166010"/>
                    <a:pt x="108103" y="186438"/>
                    <a:pt x="120532" y="191410"/>
                  </a:cubicBezTo>
                  <a:cubicBezTo>
                    <a:pt x="172125" y="212047"/>
                    <a:pt x="175165" y="167210"/>
                    <a:pt x="184032" y="140610"/>
                  </a:cubicBezTo>
                  <a:cubicBezTo>
                    <a:pt x="162669" y="108566"/>
                    <a:pt x="157751" y="82679"/>
                    <a:pt x="107832" y="89810"/>
                  </a:cubicBezTo>
                  <a:cubicBezTo>
                    <a:pt x="92722" y="91969"/>
                    <a:pt x="82432" y="106743"/>
                    <a:pt x="69732" y="115210"/>
                  </a:cubicBezTo>
                  <a:cubicBezTo>
                    <a:pt x="73965" y="140610"/>
                    <a:pt x="61006" y="177126"/>
                    <a:pt x="82432" y="191410"/>
                  </a:cubicBezTo>
                  <a:cubicBezTo>
                    <a:pt x="136273" y="227304"/>
                    <a:pt x="151694" y="148725"/>
                    <a:pt x="158632" y="127910"/>
                  </a:cubicBezTo>
                  <a:cubicBezTo>
                    <a:pt x="133232" y="119443"/>
                    <a:pt x="107832" y="102510"/>
                    <a:pt x="82432" y="127910"/>
                  </a:cubicBezTo>
                  <a:cubicBezTo>
                    <a:pt x="72966" y="137376"/>
                    <a:pt x="73965" y="153310"/>
                    <a:pt x="69732" y="166010"/>
                  </a:cubicBezTo>
                  <a:cubicBezTo>
                    <a:pt x="81501" y="173856"/>
                    <a:pt x="126214" y="218145"/>
                    <a:pt x="145932" y="178710"/>
                  </a:cubicBezTo>
                  <a:cubicBezTo>
                    <a:pt x="151919" y="166736"/>
                    <a:pt x="137465" y="153310"/>
                    <a:pt x="133232" y="140610"/>
                  </a:cubicBezTo>
                  <a:cubicBezTo>
                    <a:pt x="116299" y="144843"/>
                    <a:pt x="90238" y="137698"/>
                    <a:pt x="82432" y="153310"/>
                  </a:cubicBezTo>
                  <a:cubicBezTo>
                    <a:pt x="56930" y="204314"/>
                    <a:pt x="106301" y="224256"/>
                    <a:pt x="133232" y="242210"/>
                  </a:cubicBezTo>
                  <a:lnTo>
                    <a:pt x="222132" y="229510"/>
                  </a:lnTo>
                  <a:cubicBezTo>
                    <a:pt x="238890" y="209959"/>
                    <a:pt x="227640" y="171518"/>
                    <a:pt x="209432" y="153310"/>
                  </a:cubicBezTo>
                  <a:cubicBezTo>
                    <a:pt x="198639" y="142517"/>
                    <a:pt x="184032" y="170243"/>
                    <a:pt x="171332" y="178710"/>
                  </a:cubicBezTo>
                  <a:cubicBezTo>
                    <a:pt x="167099" y="191410"/>
                    <a:pt x="153660" y="204381"/>
                    <a:pt x="158632" y="216810"/>
                  </a:cubicBezTo>
                  <a:cubicBezTo>
                    <a:pt x="177234" y="263314"/>
                    <a:pt x="250717" y="233213"/>
                    <a:pt x="272932" y="229510"/>
                  </a:cubicBezTo>
                  <a:cubicBezTo>
                    <a:pt x="279880" y="215614"/>
                    <a:pt x="327132" y="148660"/>
                    <a:pt x="285632" y="127910"/>
                  </a:cubicBezTo>
                  <a:cubicBezTo>
                    <a:pt x="266325" y="118257"/>
                    <a:pt x="243299" y="136377"/>
                    <a:pt x="222132" y="140610"/>
                  </a:cubicBezTo>
                  <a:cubicBezTo>
                    <a:pt x="217899" y="157543"/>
                    <a:pt x="202950" y="175204"/>
                    <a:pt x="209432" y="191410"/>
                  </a:cubicBezTo>
                  <a:cubicBezTo>
                    <a:pt x="214404" y="203839"/>
                    <a:pt x="234145" y="204110"/>
                    <a:pt x="247532" y="204110"/>
                  </a:cubicBezTo>
                  <a:cubicBezTo>
                    <a:pt x="277466" y="204110"/>
                    <a:pt x="306799" y="195643"/>
                    <a:pt x="336432" y="191410"/>
                  </a:cubicBezTo>
                  <a:cubicBezTo>
                    <a:pt x="333342" y="169778"/>
                    <a:pt x="342638" y="77110"/>
                    <a:pt x="285632" y="77110"/>
                  </a:cubicBezTo>
                  <a:cubicBezTo>
                    <a:pt x="266700" y="77110"/>
                    <a:pt x="251765" y="94043"/>
                    <a:pt x="234832" y="102510"/>
                  </a:cubicBezTo>
                  <a:cubicBezTo>
                    <a:pt x="243299" y="89810"/>
                    <a:pt x="260232" y="79674"/>
                    <a:pt x="260232" y="64410"/>
                  </a:cubicBezTo>
                  <a:cubicBezTo>
                    <a:pt x="260232" y="19761"/>
                    <a:pt x="209522" y="20893"/>
                    <a:pt x="184032" y="13610"/>
                  </a:cubicBezTo>
                  <a:cubicBezTo>
                    <a:pt x="171160" y="9932"/>
                    <a:pt x="158632" y="5143"/>
                    <a:pt x="145932" y="910"/>
                  </a:cubicBezTo>
                  <a:cubicBezTo>
                    <a:pt x="126211" y="30492"/>
                    <a:pt x="84345" y="74471"/>
                    <a:pt x="133232" y="115210"/>
                  </a:cubicBezTo>
                  <a:cubicBezTo>
                    <a:pt x="149815" y="129029"/>
                    <a:pt x="175565" y="106743"/>
                    <a:pt x="196732" y="102510"/>
                  </a:cubicBezTo>
                  <a:cubicBezTo>
                    <a:pt x="192499" y="81343"/>
                    <a:pt x="201993" y="50984"/>
                    <a:pt x="184032" y="39010"/>
                  </a:cubicBezTo>
                  <a:cubicBezTo>
                    <a:pt x="125517" y="0"/>
                    <a:pt x="116126" y="64929"/>
                    <a:pt x="107832" y="89810"/>
                  </a:cubicBezTo>
                  <a:cubicBezTo>
                    <a:pt x="120532" y="98277"/>
                    <a:pt x="142230" y="130018"/>
                    <a:pt x="145932" y="115210"/>
                  </a:cubicBezTo>
                  <a:cubicBezTo>
                    <a:pt x="152426" y="89235"/>
                    <a:pt x="143778" y="52294"/>
                    <a:pt x="120532" y="39010"/>
                  </a:cubicBezTo>
                  <a:cubicBezTo>
                    <a:pt x="100738" y="27699"/>
                    <a:pt x="78199" y="55943"/>
                    <a:pt x="57032" y="64410"/>
                  </a:cubicBezTo>
                  <a:cubicBezTo>
                    <a:pt x="61265" y="81343"/>
                    <a:pt x="54120" y="107404"/>
                    <a:pt x="69732" y="115210"/>
                  </a:cubicBezTo>
                  <a:cubicBezTo>
                    <a:pt x="83384" y="122036"/>
                    <a:pt x="107832" y="105074"/>
                    <a:pt x="107832" y="89810"/>
                  </a:cubicBezTo>
                  <a:cubicBezTo>
                    <a:pt x="107832" y="74546"/>
                    <a:pt x="82432" y="72877"/>
                    <a:pt x="69732" y="64410"/>
                  </a:cubicBezTo>
                  <a:cubicBezTo>
                    <a:pt x="59169" y="106661"/>
                    <a:pt x="38447" y="162397"/>
                    <a:pt x="69732" y="204110"/>
                  </a:cubicBezTo>
                  <a:cubicBezTo>
                    <a:pt x="82684" y="221379"/>
                    <a:pt x="112065" y="212577"/>
                    <a:pt x="133232" y="216810"/>
                  </a:cubicBezTo>
                  <a:cubicBezTo>
                    <a:pt x="150165" y="212577"/>
                    <a:pt x="201486" y="204110"/>
                    <a:pt x="184032" y="204110"/>
                  </a:cubicBezTo>
                  <a:cubicBezTo>
                    <a:pt x="154098" y="204110"/>
                    <a:pt x="110997" y="191426"/>
                    <a:pt x="95132" y="216810"/>
                  </a:cubicBezTo>
                  <a:cubicBezTo>
                    <a:pt x="78798" y="242945"/>
                    <a:pt x="112065" y="276077"/>
                    <a:pt x="120532" y="305710"/>
                  </a:cubicBezTo>
                  <a:cubicBezTo>
                    <a:pt x="133232" y="301477"/>
                    <a:pt x="145245" y="293010"/>
                    <a:pt x="158632" y="293010"/>
                  </a:cubicBezTo>
                  <a:cubicBezTo>
                    <a:pt x="172019" y="293010"/>
                    <a:pt x="183527" y="307911"/>
                    <a:pt x="196732" y="305710"/>
                  </a:cubicBezTo>
                  <a:cubicBezTo>
                    <a:pt x="211788" y="303201"/>
                    <a:pt x="222132" y="288777"/>
                    <a:pt x="234832" y="280310"/>
                  </a:cubicBezTo>
                  <a:cubicBezTo>
                    <a:pt x="125643" y="207517"/>
                    <a:pt x="254139" y="275483"/>
                    <a:pt x="184032" y="293010"/>
                  </a:cubicBezTo>
                  <a:cubicBezTo>
                    <a:pt x="169224" y="296712"/>
                    <a:pt x="158632" y="276077"/>
                    <a:pt x="145932" y="267610"/>
                  </a:cubicBezTo>
                  <a:cubicBezTo>
                    <a:pt x="162418" y="218151"/>
                    <a:pt x="168098" y="220044"/>
                    <a:pt x="133232" y="254910"/>
                  </a:cubicBezTo>
                </a:path>
              </a:pathLst>
            </a:custGeom>
            <a:ln w="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2" name="Forme libre 11"/>
            <p:cNvSpPr/>
            <p:nvPr/>
          </p:nvSpPr>
          <p:spPr>
            <a:xfrm>
              <a:off x="3390918" y="5257794"/>
              <a:ext cx="342638" cy="307911"/>
            </a:xfrm>
            <a:custGeom>
              <a:avLst/>
              <a:gdLst>
                <a:gd name="connsiteX0" fmla="*/ 18932 w 342638"/>
                <a:gd name="connsiteY0" fmla="*/ 140610 h 307911"/>
                <a:gd name="connsiteX1" fmla="*/ 145932 w 342638"/>
                <a:gd name="connsiteY1" fmla="*/ 166010 h 307911"/>
                <a:gd name="connsiteX2" fmla="*/ 184032 w 342638"/>
                <a:gd name="connsiteY2" fmla="*/ 178710 h 307911"/>
                <a:gd name="connsiteX3" fmla="*/ 234832 w 342638"/>
                <a:gd name="connsiteY3" fmla="*/ 166010 h 307911"/>
                <a:gd name="connsiteX4" fmla="*/ 222132 w 342638"/>
                <a:gd name="connsiteY4" fmla="*/ 89810 h 307911"/>
                <a:gd name="connsiteX5" fmla="*/ 145932 w 342638"/>
                <a:gd name="connsiteY5" fmla="*/ 77110 h 307911"/>
                <a:gd name="connsiteX6" fmla="*/ 69732 w 342638"/>
                <a:gd name="connsiteY6" fmla="*/ 89810 h 307911"/>
                <a:gd name="connsiteX7" fmla="*/ 120532 w 342638"/>
                <a:gd name="connsiteY7" fmla="*/ 229510 h 307911"/>
                <a:gd name="connsiteX8" fmla="*/ 196732 w 342638"/>
                <a:gd name="connsiteY8" fmla="*/ 178710 h 307911"/>
                <a:gd name="connsiteX9" fmla="*/ 145932 w 342638"/>
                <a:gd name="connsiteY9" fmla="*/ 153310 h 307911"/>
                <a:gd name="connsiteX10" fmla="*/ 120532 w 342638"/>
                <a:gd name="connsiteY10" fmla="*/ 191410 h 307911"/>
                <a:gd name="connsiteX11" fmla="*/ 260232 w 342638"/>
                <a:gd name="connsiteY11" fmla="*/ 204110 h 307911"/>
                <a:gd name="connsiteX12" fmla="*/ 272932 w 342638"/>
                <a:gd name="connsiteY12" fmla="*/ 166010 h 307911"/>
                <a:gd name="connsiteX13" fmla="*/ 107832 w 342638"/>
                <a:gd name="connsiteY13" fmla="*/ 153310 h 307911"/>
                <a:gd name="connsiteX14" fmla="*/ 120532 w 342638"/>
                <a:gd name="connsiteY14" fmla="*/ 191410 h 307911"/>
                <a:gd name="connsiteX15" fmla="*/ 184032 w 342638"/>
                <a:gd name="connsiteY15" fmla="*/ 140610 h 307911"/>
                <a:gd name="connsiteX16" fmla="*/ 107832 w 342638"/>
                <a:gd name="connsiteY16" fmla="*/ 89810 h 307911"/>
                <a:gd name="connsiteX17" fmla="*/ 69732 w 342638"/>
                <a:gd name="connsiteY17" fmla="*/ 115210 h 307911"/>
                <a:gd name="connsiteX18" fmla="*/ 82432 w 342638"/>
                <a:gd name="connsiteY18" fmla="*/ 191410 h 307911"/>
                <a:gd name="connsiteX19" fmla="*/ 158632 w 342638"/>
                <a:gd name="connsiteY19" fmla="*/ 127910 h 307911"/>
                <a:gd name="connsiteX20" fmla="*/ 82432 w 342638"/>
                <a:gd name="connsiteY20" fmla="*/ 127910 h 307911"/>
                <a:gd name="connsiteX21" fmla="*/ 69732 w 342638"/>
                <a:gd name="connsiteY21" fmla="*/ 166010 h 307911"/>
                <a:gd name="connsiteX22" fmla="*/ 145932 w 342638"/>
                <a:gd name="connsiteY22" fmla="*/ 178710 h 307911"/>
                <a:gd name="connsiteX23" fmla="*/ 133232 w 342638"/>
                <a:gd name="connsiteY23" fmla="*/ 140610 h 307911"/>
                <a:gd name="connsiteX24" fmla="*/ 82432 w 342638"/>
                <a:gd name="connsiteY24" fmla="*/ 153310 h 307911"/>
                <a:gd name="connsiteX25" fmla="*/ 133232 w 342638"/>
                <a:gd name="connsiteY25" fmla="*/ 242210 h 307911"/>
                <a:gd name="connsiteX26" fmla="*/ 222132 w 342638"/>
                <a:gd name="connsiteY26" fmla="*/ 229510 h 307911"/>
                <a:gd name="connsiteX27" fmla="*/ 209432 w 342638"/>
                <a:gd name="connsiteY27" fmla="*/ 153310 h 307911"/>
                <a:gd name="connsiteX28" fmla="*/ 171332 w 342638"/>
                <a:gd name="connsiteY28" fmla="*/ 178710 h 307911"/>
                <a:gd name="connsiteX29" fmla="*/ 158632 w 342638"/>
                <a:gd name="connsiteY29" fmla="*/ 216810 h 307911"/>
                <a:gd name="connsiteX30" fmla="*/ 272932 w 342638"/>
                <a:gd name="connsiteY30" fmla="*/ 229510 h 307911"/>
                <a:gd name="connsiteX31" fmla="*/ 285632 w 342638"/>
                <a:gd name="connsiteY31" fmla="*/ 127910 h 307911"/>
                <a:gd name="connsiteX32" fmla="*/ 222132 w 342638"/>
                <a:gd name="connsiteY32" fmla="*/ 140610 h 307911"/>
                <a:gd name="connsiteX33" fmla="*/ 209432 w 342638"/>
                <a:gd name="connsiteY33" fmla="*/ 191410 h 307911"/>
                <a:gd name="connsiteX34" fmla="*/ 247532 w 342638"/>
                <a:gd name="connsiteY34" fmla="*/ 204110 h 307911"/>
                <a:gd name="connsiteX35" fmla="*/ 336432 w 342638"/>
                <a:gd name="connsiteY35" fmla="*/ 191410 h 307911"/>
                <a:gd name="connsiteX36" fmla="*/ 285632 w 342638"/>
                <a:gd name="connsiteY36" fmla="*/ 77110 h 307911"/>
                <a:gd name="connsiteX37" fmla="*/ 234832 w 342638"/>
                <a:gd name="connsiteY37" fmla="*/ 102510 h 307911"/>
                <a:gd name="connsiteX38" fmla="*/ 260232 w 342638"/>
                <a:gd name="connsiteY38" fmla="*/ 64410 h 307911"/>
                <a:gd name="connsiteX39" fmla="*/ 184032 w 342638"/>
                <a:gd name="connsiteY39" fmla="*/ 13610 h 307911"/>
                <a:gd name="connsiteX40" fmla="*/ 145932 w 342638"/>
                <a:gd name="connsiteY40" fmla="*/ 910 h 307911"/>
                <a:gd name="connsiteX41" fmla="*/ 133232 w 342638"/>
                <a:gd name="connsiteY41" fmla="*/ 115210 h 307911"/>
                <a:gd name="connsiteX42" fmla="*/ 196732 w 342638"/>
                <a:gd name="connsiteY42" fmla="*/ 102510 h 307911"/>
                <a:gd name="connsiteX43" fmla="*/ 184032 w 342638"/>
                <a:gd name="connsiteY43" fmla="*/ 39010 h 307911"/>
                <a:gd name="connsiteX44" fmla="*/ 107832 w 342638"/>
                <a:gd name="connsiteY44" fmla="*/ 89810 h 307911"/>
                <a:gd name="connsiteX45" fmla="*/ 145932 w 342638"/>
                <a:gd name="connsiteY45" fmla="*/ 115210 h 307911"/>
                <a:gd name="connsiteX46" fmla="*/ 120532 w 342638"/>
                <a:gd name="connsiteY46" fmla="*/ 39010 h 307911"/>
                <a:gd name="connsiteX47" fmla="*/ 57032 w 342638"/>
                <a:gd name="connsiteY47" fmla="*/ 64410 h 307911"/>
                <a:gd name="connsiteX48" fmla="*/ 69732 w 342638"/>
                <a:gd name="connsiteY48" fmla="*/ 115210 h 307911"/>
                <a:gd name="connsiteX49" fmla="*/ 107832 w 342638"/>
                <a:gd name="connsiteY49" fmla="*/ 89810 h 307911"/>
                <a:gd name="connsiteX50" fmla="*/ 69732 w 342638"/>
                <a:gd name="connsiteY50" fmla="*/ 64410 h 307911"/>
                <a:gd name="connsiteX51" fmla="*/ 69732 w 342638"/>
                <a:gd name="connsiteY51" fmla="*/ 204110 h 307911"/>
                <a:gd name="connsiteX52" fmla="*/ 133232 w 342638"/>
                <a:gd name="connsiteY52" fmla="*/ 216810 h 307911"/>
                <a:gd name="connsiteX53" fmla="*/ 184032 w 342638"/>
                <a:gd name="connsiteY53" fmla="*/ 204110 h 307911"/>
                <a:gd name="connsiteX54" fmla="*/ 95132 w 342638"/>
                <a:gd name="connsiteY54" fmla="*/ 216810 h 307911"/>
                <a:gd name="connsiteX55" fmla="*/ 120532 w 342638"/>
                <a:gd name="connsiteY55" fmla="*/ 305710 h 307911"/>
                <a:gd name="connsiteX56" fmla="*/ 158632 w 342638"/>
                <a:gd name="connsiteY56" fmla="*/ 293010 h 307911"/>
                <a:gd name="connsiteX57" fmla="*/ 196732 w 342638"/>
                <a:gd name="connsiteY57" fmla="*/ 305710 h 307911"/>
                <a:gd name="connsiteX58" fmla="*/ 234832 w 342638"/>
                <a:gd name="connsiteY58" fmla="*/ 280310 h 307911"/>
                <a:gd name="connsiteX59" fmla="*/ 184032 w 342638"/>
                <a:gd name="connsiteY59" fmla="*/ 293010 h 307911"/>
                <a:gd name="connsiteX60" fmla="*/ 145932 w 342638"/>
                <a:gd name="connsiteY60" fmla="*/ 267610 h 307911"/>
                <a:gd name="connsiteX61" fmla="*/ 133232 w 342638"/>
                <a:gd name="connsiteY61" fmla="*/ 254910 h 30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2638" h="307911">
                  <a:moveTo>
                    <a:pt x="18932" y="140610"/>
                  </a:moveTo>
                  <a:cubicBezTo>
                    <a:pt x="105009" y="169302"/>
                    <a:pt x="0" y="136824"/>
                    <a:pt x="145932" y="166010"/>
                  </a:cubicBezTo>
                  <a:cubicBezTo>
                    <a:pt x="159059" y="168635"/>
                    <a:pt x="171332" y="174477"/>
                    <a:pt x="184032" y="178710"/>
                  </a:cubicBezTo>
                  <a:cubicBezTo>
                    <a:pt x="200965" y="174477"/>
                    <a:pt x="221202" y="176914"/>
                    <a:pt x="234832" y="166010"/>
                  </a:cubicBezTo>
                  <a:cubicBezTo>
                    <a:pt x="259873" y="145977"/>
                    <a:pt x="246390" y="101939"/>
                    <a:pt x="222132" y="89810"/>
                  </a:cubicBezTo>
                  <a:cubicBezTo>
                    <a:pt x="199100" y="78294"/>
                    <a:pt x="171332" y="81343"/>
                    <a:pt x="145932" y="77110"/>
                  </a:cubicBezTo>
                  <a:lnTo>
                    <a:pt x="69732" y="89810"/>
                  </a:lnTo>
                  <a:cubicBezTo>
                    <a:pt x="24777" y="179720"/>
                    <a:pt x="74163" y="198597"/>
                    <a:pt x="120532" y="229510"/>
                  </a:cubicBezTo>
                  <a:cubicBezTo>
                    <a:pt x="127787" y="227696"/>
                    <a:pt x="212678" y="218576"/>
                    <a:pt x="196732" y="178710"/>
                  </a:cubicBezTo>
                  <a:cubicBezTo>
                    <a:pt x="189701" y="161132"/>
                    <a:pt x="162865" y="161777"/>
                    <a:pt x="145932" y="153310"/>
                  </a:cubicBezTo>
                  <a:cubicBezTo>
                    <a:pt x="137465" y="166010"/>
                    <a:pt x="114863" y="177238"/>
                    <a:pt x="120532" y="191410"/>
                  </a:cubicBezTo>
                  <a:cubicBezTo>
                    <a:pt x="139401" y="238583"/>
                    <a:pt x="245410" y="206227"/>
                    <a:pt x="260232" y="204110"/>
                  </a:cubicBezTo>
                  <a:cubicBezTo>
                    <a:pt x="264465" y="191410"/>
                    <a:pt x="272932" y="179397"/>
                    <a:pt x="272932" y="166010"/>
                  </a:cubicBezTo>
                  <a:cubicBezTo>
                    <a:pt x="272932" y="74221"/>
                    <a:pt x="161926" y="144294"/>
                    <a:pt x="107832" y="153310"/>
                  </a:cubicBezTo>
                  <a:cubicBezTo>
                    <a:pt x="112065" y="166010"/>
                    <a:pt x="108103" y="186438"/>
                    <a:pt x="120532" y="191410"/>
                  </a:cubicBezTo>
                  <a:cubicBezTo>
                    <a:pt x="172125" y="212047"/>
                    <a:pt x="175165" y="167210"/>
                    <a:pt x="184032" y="140610"/>
                  </a:cubicBezTo>
                  <a:cubicBezTo>
                    <a:pt x="162669" y="108566"/>
                    <a:pt x="157751" y="82679"/>
                    <a:pt x="107832" y="89810"/>
                  </a:cubicBezTo>
                  <a:cubicBezTo>
                    <a:pt x="92722" y="91969"/>
                    <a:pt x="82432" y="106743"/>
                    <a:pt x="69732" y="115210"/>
                  </a:cubicBezTo>
                  <a:cubicBezTo>
                    <a:pt x="73965" y="140610"/>
                    <a:pt x="61006" y="177126"/>
                    <a:pt x="82432" y="191410"/>
                  </a:cubicBezTo>
                  <a:cubicBezTo>
                    <a:pt x="136273" y="227304"/>
                    <a:pt x="151694" y="148725"/>
                    <a:pt x="158632" y="127910"/>
                  </a:cubicBezTo>
                  <a:cubicBezTo>
                    <a:pt x="133232" y="119443"/>
                    <a:pt x="107832" y="102510"/>
                    <a:pt x="82432" y="127910"/>
                  </a:cubicBezTo>
                  <a:cubicBezTo>
                    <a:pt x="72966" y="137376"/>
                    <a:pt x="73965" y="153310"/>
                    <a:pt x="69732" y="166010"/>
                  </a:cubicBezTo>
                  <a:cubicBezTo>
                    <a:pt x="81501" y="173856"/>
                    <a:pt x="126214" y="218145"/>
                    <a:pt x="145932" y="178710"/>
                  </a:cubicBezTo>
                  <a:cubicBezTo>
                    <a:pt x="151919" y="166736"/>
                    <a:pt x="137465" y="153310"/>
                    <a:pt x="133232" y="140610"/>
                  </a:cubicBezTo>
                  <a:cubicBezTo>
                    <a:pt x="116299" y="144843"/>
                    <a:pt x="90238" y="137698"/>
                    <a:pt x="82432" y="153310"/>
                  </a:cubicBezTo>
                  <a:cubicBezTo>
                    <a:pt x="56930" y="204314"/>
                    <a:pt x="106301" y="224256"/>
                    <a:pt x="133232" y="242210"/>
                  </a:cubicBezTo>
                  <a:lnTo>
                    <a:pt x="222132" y="229510"/>
                  </a:lnTo>
                  <a:cubicBezTo>
                    <a:pt x="238890" y="209959"/>
                    <a:pt x="227640" y="171518"/>
                    <a:pt x="209432" y="153310"/>
                  </a:cubicBezTo>
                  <a:cubicBezTo>
                    <a:pt x="198639" y="142517"/>
                    <a:pt x="184032" y="170243"/>
                    <a:pt x="171332" y="178710"/>
                  </a:cubicBezTo>
                  <a:cubicBezTo>
                    <a:pt x="167099" y="191410"/>
                    <a:pt x="153660" y="204381"/>
                    <a:pt x="158632" y="216810"/>
                  </a:cubicBezTo>
                  <a:cubicBezTo>
                    <a:pt x="177234" y="263314"/>
                    <a:pt x="250717" y="233213"/>
                    <a:pt x="272932" y="229510"/>
                  </a:cubicBezTo>
                  <a:cubicBezTo>
                    <a:pt x="279880" y="215614"/>
                    <a:pt x="327132" y="148660"/>
                    <a:pt x="285632" y="127910"/>
                  </a:cubicBezTo>
                  <a:cubicBezTo>
                    <a:pt x="266325" y="118257"/>
                    <a:pt x="243299" y="136377"/>
                    <a:pt x="222132" y="140610"/>
                  </a:cubicBezTo>
                  <a:cubicBezTo>
                    <a:pt x="217899" y="157543"/>
                    <a:pt x="202950" y="175204"/>
                    <a:pt x="209432" y="191410"/>
                  </a:cubicBezTo>
                  <a:cubicBezTo>
                    <a:pt x="214404" y="203839"/>
                    <a:pt x="234145" y="204110"/>
                    <a:pt x="247532" y="204110"/>
                  </a:cubicBezTo>
                  <a:cubicBezTo>
                    <a:pt x="277466" y="204110"/>
                    <a:pt x="306799" y="195643"/>
                    <a:pt x="336432" y="191410"/>
                  </a:cubicBezTo>
                  <a:cubicBezTo>
                    <a:pt x="333342" y="169778"/>
                    <a:pt x="342638" y="77110"/>
                    <a:pt x="285632" y="77110"/>
                  </a:cubicBezTo>
                  <a:cubicBezTo>
                    <a:pt x="266700" y="77110"/>
                    <a:pt x="251765" y="94043"/>
                    <a:pt x="234832" y="102510"/>
                  </a:cubicBezTo>
                  <a:cubicBezTo>
                    <a:pt x="243299" y="89810"/>
                    <a:pt x="260232" y="79674"/>
                    <a:pt x="260232" y="64410"/>
                  </a:cubicBezTo>
                  <a:cubicBezTo>
                    <a:pt x="260232" y="19761"/>
                    <a:pt x="209522" y="20893"/>
                    <a:pt x="184032" y="13610"/>
                  </a:cubicBezTo>
                  <a:cubicBezTo>
                    <a:pt x="171160" y="9932"/>
                    <a:pt x="158632" y="5143"/>
                    <a:pt x="145932" y="910"/>
                  </a:cubicBezTo>
                  <a:cubicBezTo>
                    <a:pt x="126211" y="30492"/>
                    <a:pt x="84345" y="74471"/>
                    <a:pt x="133232" y="115210"/>
                  </a:cubicBezTo>
                  <a:cubicBezTo>
                    <a:pt x="149815" y="129029"/>
                    <a:pt x="175565" y="106743"/>
                    <a:pt x="196732" y="102510"/>
                  </a:cubicBezTo>
                  <a:cubicBezTo>
                    <a:pt x="192499" y="81343"/>
                    <a:pt x="201993" y="50984"/>
                    <a:pt x="184032" y="39010"/>
                  </a:cubicBezTo>
                  <a:cubicBezTo>
                    <a:pt x="125517" y="0"/>
                    <a:pt x="116126" y="64929"/>
                    <a:pt x="107832" y="89810"/>
                  </a:cubicBezTo>
                  <a:cubicBezTo>
                    <a:pt x="120532" y="98277"/>
                    <a:pt x="142230" y="130018"/>
                    <a:pt x="145932" y="115210"/>
                  </a:cubicBezTo>
                  <a:cubicBezTo>
                    <a:pt x="152426" y="89235"/>
                    <a:pt x="143778" y="52294"/>
                    <a:pt x="120532" y="39010"/>
                  </a:cubicBezTo>
                  <a:cubicBezTo>
                    <a:pt x="100738" y="27699"/>
                    <a:pt x="78199" y="55943"/>
                    <a:pt x="57032" y="64410"/>
                  </a:cubicBezTo>
                  <a:cubicBezTo>
                    <a:pt x="61265" y="81343"/>
                    <a:pt x="54120" y="107404"/>
                    <a:pt x="69732" y="115210"/>
                  </a:cubicBezTo>
                  <a:cubicBezTo>
                    <a:pt x="83384" y="122036"/>
                    <a:pt x="107832" y="105074"/>
                    <a:pt x="107832" y="89810"/>
                  </a:cubicBezTo>
                  <a:cubicBezTo>
                    <a:pt x="107832" y="74546"/>
                    <a:pt x="82432" y="72877"/>
                    <a:pt x="69732" y="64410"/>
                  </a:cubicBezTo>
                  <a:cubicBezTo>
                    <a:pt x="59169" y="106661"/>
                    <a:pt x="38447" y="162397"/>
                    <a:pt x="69732" y="204110"/>
                  </a:cubicBezTo>
                  <a:cubicBezTo>
                    <a:pt x="82684" y="221379"/>
                    <a:pt x="112065" y="212577"/>
                    <a:pt x="133232" y="216810"/>
                  </a:cubicBezTo>
                  <a:cubicBezTo>
                    <a:pt x="150165" y="212577"/>
                    <a:pt x="201486" y="204110"/>
                    <a:pt x="184032" y="204110"/>
                  </a:cubicBezTo>
                  <a:cubicBezTo>
                    <a:pt x="154098" y="204110"/>
                    <a:pt x="110997" y="191426"/>
                    <a:pt x="95132" y="216810"/>
                  </a:cubicBezTo>
                  <a:cubicBezTo>
                    <a:pt x="78798" y="242945"/>
                    <a:pt x="112065" y="276077"/>
                    <a:pt x="120532" y="305710"/>
                  </a:cubicBezTo>
                  <a:cubicBezTo>
                    <a:pt x="133232" y="301477"/>
                    <a:pt x="145245" y="293010"/>
                    <a:pt x="158632" y="293010"/>
                  </a:cubicBezTo>
                  <a:cubicBezTo>
                    <a:pt x="172019" y="293010"/>
                    <a:pt x="183527" y="307911"/>
                    <a:pt x="196732" y="305710"/>
                  </a:cubicBezTo>
                  <a:cubicBezTo>
                    <a:pt x="211788" y="303201"/>
                    <a:pt x="222132" y="288777"/>
                    <a:pt x="234832" y="280310"/>
                  </a:cubicBezTo>
                  <a:cubicBezTo>
                    <a:pt x="125643" y="207517"/>
                    <a:pt x="254139" y="275483"/>
                    <a:pt x="184032" y="293010"/>
                  </a:cubicBezTo>
                  <a:cubicBezTo>
                    <a:pt x="169224" y="296712"/>
                    <a:pt x="158632" y="276077"/>
                    <a:pt x="145932" y="267610"/>
                  </a:cubicBezTo>
                  <a:cubicBezTo>
                    <a:pt x="162418" y="218151"/>
                    <a:pt x="168098" y="220044"/>
                    <a:pt x="133232" y="254910"/>
                  </a:cubicBezTo>
                </a:path>
              </a:pathLst>
            </a:custGeom>
            <a:ln w="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47" name="AutoShape 13"/>
            <p:cNvSpPr>
              <a:spLocks/>
            </p:cNvSpPr>
            <p:nvPr/>
          </p:nvSpPr>
          <p:spPr bwMode="auto">
            <a:xfrm>
              <a:off x="3657618" y="5232394"/>
              <a:ext cx="153987" cy="198437"/>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sp>
          <p:nvSpPr>
            <p:cNvPr id="48" name="AutoShape 13"/>
            <p:cNvSpPr>
              <a:spLocks/>
            </p:cNvSpPr>
            <p:nvPr/>
          </p:nvSpPr>
          <p:spPr bwMode="auto">
            <a:xfrm>
              <a:off x="3937018" y="5232394"/>
              <a:ext cx="153987" cy="198437"/>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grpSp>
          <p:nvGrpSpPr>
            <p:cNvPr id="13" name="Grouper 105"/>
            <p:cNvGrpSpPr/>
            <p:nvPr/>
          </p:nvGrpSpPr>
          <p:grpSpPr>
            <a:xfrm flipV="1">
              <a:off x="3517893" y="4613184"/>
              <a:ext cx="833976" cy="551491"/>
              <a:chOff x="4617823" y="3314718"/>
              <a:chExt cx="1314993" cy="1085756"/>
            </a:xfrm>
          </p:grpSpPr>
          <p:cxnSp>
            <p:nvCxnSpPr>
              <p:cNvPr id="110" name="Connecteur droit 109"/>
              <p:cNvCxnSpPr/>
              <p:nvPr/>
            </p:nvCxnSpPr>
            <p:spPr>
              <a:xfrm rot="16200000" flipH="1">
                <a:off x="5264528" y="3587719"/>
                <a:ext cx="941290" cy="395287"/>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Connecteur droit 110"/>
              <p:cNvCxnSpPr/>
              <p:nvPr/>
            </p:nvCxnSpPr>
            <p:spPr>
              <a:xfrm rot="5400000">
                <a:off x="4277507" y="3690666"/>
                <a:ext cx="1050124" cy="369491"/>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17" name="ZoneTexte 116"/>
            <p:cNvSpPr txBox="1"/>
            <p:nvPr/>
          </p:nvSpPr>
          <p:spPr>
            <a:xfrm>
              <a:off x="4343418" y="5181594"/>
              <a:ext cx="414897" cy="338554"/>
            </a:xfrm>
            <a:prstGeom prst="rect">
              <a:avLst/>
            </a:prstGeom>
            <a:noFill/>
          </p:spPr>
          <p:txBody>
            <a:bodyPr wrap="none" rtlCol="0">
              <a:spAutoFit/>
            </a:bodyPr>
            <a:lstStyle/>
            <a:p>
              <a:r>
                <a:rPr lang="fr-FR" sz="1600" b="1" dirty="0" smtClean="0">
                  <a:solidFill>
                    <a:schemeClr val="bg1"/>
                  </a:solidFill>
                </a:rPr>
                <a:t>3D</a:t>
              </a:r>
              <a:endParaRPr lang="fr-FR" sz="1600" b="1" dirty="0">
                <a:solidFill>
                  <a:schemeClr val="bg1"/>
                </a:solidFill>
              </a:endParaRPr>
            </a:p>
          </p:txBody>
        </p:sp>
      </p:grpSp>
      <p:grpSp>
        <p:nvGrpSpPr>
          <p:cNvPr id="14" name="Grouper 161"/>
          <p:cNvGrpSpPr/>
          <p:nvPr/>
        </p:nvGrpSpPr>
        <p:grpSpPr>
          <a:xfrm>
            <a:off x="3289296" y="1313479"/>
            <a:ext cx="897468" cy="706968"/>
            <a:chOff x="4182529" y="2667000"/>
            <a:chExt cx="897468" cy="706968"/>
          </a:xfrm>
        </p:grpSpPr>
        <p:grpSp>
          <p:nvGrpSpPr>
            <p:cNvPr id="15" name="Grouper 138"/>
            <p:cNvGrpSpPr/>
            <p:nvPr/>
          </p:nvGrpSpPr>
          <p:grpSpPr>
            <a:xfrm>
              <a:off x="4182529" y="2667000"/>
              <a:ext cx="887413" cy="403226"/>
              <a:chOff x="3379787" y="4708525"/>
              <a:chExt cx="1155701" cy="571501"/>
            </a:xfrm>
          </p:grpSpPr>
          <p:grpSp>
            <p:nvGrpSpPr>
              <p:cNvPr id="16" name="Group 42"/>
              <p:cNvGrpSpPr>
                <a:grpSpLocks/>
              </p:cNvGrpSpPr>
              <p:nvPr/>
            </p:nvGrpSpPr>
            <p:grpSpPr bwMode="auto">
              <a:xfrm>
                <a:off x="3379787" y="4708525"/>
                <a:ext cx="677863" cy="525463"/>
                <a:chOff x="472" y="2418"/>
                <a:chExt cx="600" cy="400"/>
              </a:xfrm>
            </p:grpSpPr>
            <p:sp>
              <p:nvSpPr>
                <p:cNvPr id="121" name="Oval 43"/>
                <p:cNvSpPr>
                  <a:spLocks noChangeArrowheads="1"/>
                </p:cNvSpPr>
                <p:nvPr/>
              </p:nvSpPr>
              <p:spPr bwMode="auto">
                <a:xfrm>
                  <a:off x="711" y="2418"/>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2" name="Oval 44"/>
                <p:cNvSpPr>
                  <a:spLocks noChangeArrowheads="1"/>
                </p:cNvSpPr>
                <p:nvPr/>
              </p:nvSpPr>
              <p:spPr bwMode="auto">
                <a:xfrm>
                  <a:off x="484" y="2488"/>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3" name="Oval 45"/>
                <p:cNvSpPr>
                  <a:spLocks noChangeArrowheads="1"/>
                </p:cNvSpPr>
                <p:nvPr/>
              </p:nvSpPr>
              <p:spPr bwMode="auto">
                <a:xfrm>
                  <a:off x="472" y="2593"/>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4" name="Oval 46"/>
                <p:cNvSpPr>
                  <a:spLocks noChangeArrowheads="1"/>
                </p:cNvSpPr>
                <p:nvPr/>
              </p:nvSpPr>
              <p:spPr bwMode="auto">
                <a:xfrm>
                  <a:off x="664" y="2611"/>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5" name="Oval 47"/>
                <p:cNvSpPr>
                  <a:spLocks noChangeArrowheads="1"/>
                </p:cNvSpPr>
                <p:nvPr/>
              </p:nvSpPr>
              <p:spPr bwMode="auto">
                <a:xfrm>
                  <a:off x="828" y="2492"/>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6" name="Oval 48"/>
                <p:cNvSpPr>
                  <a:spLocks noChangeArrowheads="1"/>
                </p:cNvSpPr>
                <p:nvPr/>
              </p:nvSpPr>
              <p:spPr bwMode="auto">
                <a:xfrm>
                  <a:off x="583" y="2541"/>
                  <a:ext cx="244" cy="20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algn="ctr" eaLnBrk="0" hangingPunct="0"/>
                  <a:endParaRPr lang="fr-FR"/>
                </a:p>
              </p:txBody>
            </p:sp>
          </p:grpSp>
          <p:sp>
            <p:nvSpPr>
              <p:cNvPr id="127" name="Oval 49"/>
              <p:cNvSpPr>
                <a:spLocks noChangeArrowheads="1"/>
              </p:cNvSpPr>
              <p:nvPr/>
            </p:nvSpPr>
            <p:spPr bwMode="auto">
              <a:xfrm>
                <a:off x="3856037" y="4976813"/>
                <a:ext cx="366713" cy="277813"/>
              </a:xfrm>
              <a:prstGeom prst="ellipse">
                <a:avLst/>
              </a:prstGeom>
              <a:gradFill rotWithShape="0">
                <a:gsLst>
                  <a:gs pos="0">
                    <a:srgbClr val="FFCC00"/>
                  </a:gs>
                  <a:gs pos="100000">
                    <a:srgbClr val="D0A6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8" name="Oval 50"/>
              <p:cNvSpPr>
                <a:spLocks noChangeArrowheads="1"/>
              </p:cNvSpPr>
              <p:nvPr/>
            </p:nvSpPr>
            <p:spPr bwMode="auto">
              <a:xfrm>
                <a:off x="4016375" y="5105400"/>
                <a:ext cx="227013" cy="165100"/>
              </a:xfrm>
              <a:prstGeom prst="ellipse">
                <a:avLst/>
              </a:prstGeom>
              <a:solidFill>
                <a:srgbClr val="D1FF1D"/>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29" name="Oval 51"/>
              <p:cNvSpPr>
                <a:spLocks noChangeArrowheads="1"/>
              </p:cNvSpPr>
              <p:nvPr/>
            </p:nvSpPr>
            <p:spPr bwMode="auto">
              <a:xfrm>
                <a:off x="3957637" y="4984750"/>
                <a:ext cx="249238" cy="176213"/>
              </a:xfrm>
              <a:prstGeom prst="ellipse">
                <a:avLst/>
              </a:prstGeom>
              <a:solidFill>
                <a:srgbClr val="5AFF8F"/>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0" name="Oval 52"/>
              <p:cNvSpPr>
                <a:spLocks noChangeArrowheads="1"/>
              </p:cNvSpPr>
              <p:nvPr/>
            </p:nvSpPr>
            <p:spPr bwMode="auto">
              <a:xfrm>
                <a:off x="4035425" y="4857750"/>
                <a:ext cx="269875" cy="200025"/>
              </a:xfrm>
              <a:prstGeom prst="ellipse">
                <a:avLst/>
              </a:prstGeom>
              <a:solidFill>
                <a:srgbClr val="B9FA16"/>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1" name="Oval 53"/>
              <p:cNvSpPr>
                <a:spLocks noChangeArrowheads="1"/>
              </p:cNvSpPr>
              <p:nvPr/>
            </p:nvSpPr>
            <p:spPr bwMode="auto">
              <a:xfrm>
                <a:off x="4187825" y="4829175"/>
                <a:ext cx="288925" cy="192088"/>
              </a:xfrm>
              <a:prstGeom prst="ellipse">
                <a:avLst/>
              </a:prstGeom>
              <a:solidFill>
                <a:srgbClr val="FFFF66"/>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2" name="Oval 54"/>
              <p:cNvSpPr>
                <a:spLocks noChangeArrowheads="1"/>
              </p:cNvSpPr>
              <p:nvPr/>
            </p:nvSpPr>
            <p:spPr bwMode="auto">
              <a:xfrm>
                <a:off x="4267200" y="4953000"/>
                <a:ext cx="268288" cy="201613"/>
              </a:xfrm>
              <a:prstGeom prst="ellipse">
                <a:avLst/>
              </a:prstGeom>
              <a:gradFill rotWithShape="0">
                <a:gsLst>
                  <a:gs pos="0">
                    <a:srgbClr val="33CC33"/>
                  </a:gs>
                  <a:gs pos="100000">
                    <a:srgbClr val="2CAF2C"/>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3" name="Oval 55"/>
              <p:cNvSpPr>
                <a:spLocks noChangeArrowheads="1"/>
              </p:cNvSpPr>
              <p:nvPr/>
            </p:nvSpPr>
            <p:spPr bwMode="auto">
              <a:xfrm>
                <a:off x="4213225" y="5113338"/>
                <a:ext cx="239713" cy="166688"/>
              </a:xfrm>
              <a:prstGeom prst="ellipse">
                <a:avLst/>
              </a:prstGeom>
              <a:solidFill>
                <a:srgbClr val="E6FFAC"/>
              </a:soli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4" name="Oval 56"/>
              <p:cNvSpPr>
                <a:spLocks noChangeArrowheads="1"/>
              </p:cNvSpPr>
              <p:nvPr/>
            </p:nvSpPr>
            <p:spPr bwMode="auto">
              <a:xfrm>
                <a:off x="3673475" y="4987925"/>
                <a:ext cx="336550" cy="230188"/>
              </a:xfrm>
              <a:prstGeom prst="ellipse">
                <a:avLst/>
              </a:prstGeom>
              <a:gradFill rotWithShape="0">
                <a:gsLst>
                  <a:gs pos="0">
                    <a:srgbClr val="FF8000"/>
                  </a:gs>
                  <a:gs pos="100000">
                    <a:srgbClr val="E57300"/>
                  </a:gs>
                </a:gsLst>
                <a:path path="shape">
                  <a:fillToRect l="50000" t="50000" r="50000" b="50000"/>
                </a:path>
              </a:gradFill>
              <a:ln w="9525">
                <a:solidFill>
                  <a:schemeClr val="tx1"/>
                </a:solidFill>
                <a:round/>
                <a:headEnd/>
                <a:tailEnd/>
              </a:ln>
            </p:spPr>
            <p:txBody>
              <a:bodyPr wrap="none" anchor="ctr">
                <a:prstTxWarp prst="textNoShape">
                  <a:avLst/>
                </a:prstTxWarp>
              </a:bodyPr>
              <a:lstStyle/>
              <a:p>
                <a:pPr algn="ctr" eaLnBrk="0" hangingPunct="0"/>
                <a:endParaRPr lang="fr-FR"/>
              </a:p>
            </p:txBody>
          </p:sp>
          <p:sp>
            <p:nvSpPr>
              <p:cNvPr id="135" name="Oval 57"/>
              <p:cNvSpPr>
                <a:spLocks noChangeArrowheads="1"/>
              </p:cNvSpPr>
              <p:nvPr/>
            </p:nvSpPr>
            <p:spPr bwMode="auto">
              <a:xfrm>
                <a:off x="3889375" y="4849813"/>
                <a:ext cx="354013" cy="239713"/>
              </a:xfrm>
              <a:prstGeom prst="ellipse">
                <a:avLst/>
              </a:prstGeom>
              <a:solidFill>
                <a:srgbClr val="00FF00"/>
              </a:solidFill>
              <a:ln w="9525">
                <a:solidFill>
                  <a:schemeClr val="tx1"/>
                </a:solidFill>
                <a:round/>
                <a:headEnd/>
                <a:tailEnd/>
              </a:ln>
            </p:spPr>
            <p:txBody>
              <a:bodyPr wrap="none" anchor="ctr">
                <a:prstTxWarp prst="textNoShape">
                  <a:avLst/>
                </a:prstTxWarp>
              </a:bodyPr>
              <a:lstStyle/>
              <a:p>
                <a:pPr algn="ctr" eaLnBrk="0" hangingPunct="0"/>
                <a:endParaRPr lang="fr-FR"/>
              </a:p>
            </p:txBody>
          </p:sp>
        </p:grpSp>
        <p:grpSp>
          <p:nvGrpSpPr>
            <p:cNvPr id="17" name="Grouper 135"/>
            <p:cNvGrpSpPr/>
            <p:nvPr/>
          </p:nvGrpSpPr>
          <p:grpSpPr>
            <a:xfrm flipV="1">
              <a:off x="4213529" y="2980268"/>
              <a:ext cx="866468" cy="393700"/>
              <a:chOff x="3533570" y="2540000"/>
              <a:chExt cx="1660730" cy="897695"/>
            </a:xfrm>
          </p:grpSpPr>
          <p:cxnSp>
            <p:nvCxnSpPr>
              <p:cNvPr id="137" name="Connecteur droit 136"/>
              <p:cNvCxnSpPr/>
              <p:nvPr/>
            </p:nvCxnSpPr>
            <p:spPr>
              <a:xfrm>
                <a:off x="4305300" y="2540000"/>
                <a:ext cx="889000" cy="897695"/>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8" name="Connecteur droit 137"/>
              <p:cNvCxnSpPr>
                <a:endCxn id="123" idx="3"/>
              </p:cNvCxnSpPr>
              <p:nvPr/>
            </p:nvCxnSpPr>
            <p:spPr>
              <a:xfrm rot="5400000">
                <a:off x="3351712" y="2721858"/>
                <a:ext cx="868746" cy="505030"/>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sp>
        <p:nvSpPr>
          <p:cNvPr id="145" name="Accolade ouvrante 144"/>
          <p:cNvSpPr/>
          <p:nvPr/>
        </p:nvSpPr>
        <p:spPr>
          <a:xfrm flipH="1">
            <a:off x="5363653" y="1288084"/>
            <a:ext cx="228594" cy="3352800"/>
          </a:xfrm>
          <a:prstGeom prst="leftBrace">
            <a:avLst/>
          </a:prstGeom>
          <a:noFill/>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nvGrpSpPr>
          <p:cNvPr id="18" name="Grouper 156"/>
          <p:cNvGrpSpPr/>
          <p:nvPr/>
        </p:nvGrpSpPr>
        <p:grpSpPr>
          <a:xfrm>
            <a:off x="457200" y="1982343"/>
            <a:ext cx="4237563" cy="601468"/>
            <a:chOff x="1282701" y="3234266"/>
            <a:chExt cx="4237563" cy="601468"/>
          </a:xfrm>
        </p:grpSpPr>
        <p:pic>
          <p:nvPicPr>
            <p:cNvPr id="102" name="Image 101"/>
            <p:cNvPicPr>
              <a:picLocks noChangeAspect="1"/>
            </p:cNvPicPr>
            <p:nvPr/>
          </p:nvPicPr>
          <p:blipFill>
            <a:blip r:embed="rId3"/>
            <a:stretch>
              <a:fillRect/>
            </a:stretch>
          </p:blipFill>
          <p:spPr>
            <a:xfrm>
              <a:off x="3462863" y="3234266"/>
              <a:ext cx="2057401" cy="601468"/>
            </a:xfrm>
            <a:prstGeom prst="rect">
              <a:avLst/>
            </a:prstGeom>
          </p:spPr>
        </p:pic>
        <p:sp>
          <p:nvSpPr>
            <p:cNvPr id="154" name="ZoneTexte 153"/>
            <p:cNvSpPr txBox="1"/>
            <p:nvPr/>
          </p:nvSpPr>
          <p:spPr>
            <a:xfrm>
              <a:off x="1282701" y="3309323"/>
              <a:ext cx="2134581" cy="523220"/>
            </a:xfrm>
            <a:prstGeom prst="rect">
              <a:avLst/>
            </a:prstGeom>
            <a:noFill/>
          </p:spPr>
          <p:txBody>
            <a:bodyPr wrap="none" rtlCol="0">
              <a:spAutoFit/>
            </a:bodyPr>
            <a:lstStyle/>
            <a:p>
              <a:pPr algn="ctr"/>
              <a:r>
                <a:rPr lang="fr-FR" sz="1400" b="1" dirty="0" smtClean="0">
                  <a:solidFill>
                    <a:schemeClr val="bg1"/>
                  </a:solidFill>
                </a:rPr>
                <a:t>DNA </a:t>
              </a:r>
              <a:r>
                <a:rPr lang="fr-FR" sz="1400" b="1" dirty="0" err="1" smtClean="0">
                  <a:solidFill>
                    <a:schemeClr val="bg1"/>
                  </a:solidFill>
                </a:rPr>
                <a:t>recruitment</a:t>
              </a:r>
              <a:r>
                <a:rPr lang="fr-FR" sz="1400" b="1" dirty="0" smtClean="0">
                  <a:solidFill>
                    <a:schemeClr val="bg1"/>
                  </a:solidFill>
                </a:rPr>
                <a:t> modules</a:t>
              </a:r>
            </a:p>
            <a:p>
              <a:pPr algn="ctr"/>
              <a:r>
                <a:rPr lang="fr-FR" sz="1400" b="1" dirty="0" smtClean="0">
                  <a:solidFill>
                    <a:schemeClr val="bg1"/>
                  </a:solidFill>
                </a:rPr>
                <a:t>Histone </a:t>
              </a:r>
              <a:r>
                <a:rPr lang="fr-FR" sz="1400" b="1" dirty="0" err="1" smtClean="0">
                  <a:solidFill>
                    <a:schemeClr val="bg1"/>
                  </a:solidFill>
                </a:rPr>
                <a:t>modifiers</a:t>
              </a:r>
              <a:r>
                <a:rPr lang="fr-FR" sz="1400" b="1" dirty="0" smtClean="0">
                  <a:solidFill>
                    <a:schemeClr val="bg1"/>
                  </a:solidFill>
                </a:rPr>
                <a:t> (</a:t>
              </a:r>
              <a:r>
                <a:rPr lang="fr-FR" sz="1400" b="1" dirty="0" err="1" smtClean="0">
                  <a:solidFill>
                    <a:schemeClr val="bg1"/>
                  </a:solidFill>
                </a:rPr>
                <a:t>HMTs</a:t>
              </a:r>
              <a:r>
                <a:rPr lang="fr-FR" sz="1400" b="1" dirty="0" smtClean="0">
                  <a:solidFill>
                    <a:schemeClr val="bg1"/>
                  </a:solidFill>
                </a:rPr>
                <a:t>)</a:t>
              </a:r>
            </a:p>
          </p:txBody>
        </p:sp>
      </p:grpSp>
      <p:sp>
        <p:nvSpPr>
          <p:cNvPr id="161" name="AutoShape 7"/>
          <p:cNvSpPr>
            <a:spLocks/>
          </p:cNvSpPr>
          <p:nvPr/>
        </p:nvSpPr>
        <p:spPr bwMode="auto">
          <a:xfrm>
            <a:off x="3602561" y="2185542"/>
            <a:ext cx="228600" cy="296322"/>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sp>
        <p:nvSpPr>
          <p:cNvPr id="163" name="Ellipse 162"/>
          <p:cNvSpPr/>
          <p:nvPr/>
        </p:nvSpPr>
        <p:spPr>
          <a:xfrm>
            <a:off x="3475565" y="2117810"/>
            <a:ext cx="457200" cy="49953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19" name="Grouper 172"/>
          <p:cNvGrpSpPr/>
          <p:nvPr/>
        </p:nvGrpSpPr>
        <p:grpSpPr>
          <a:xfrm>
            <a:off x="6079060" y="2676632"/>
            <a:ext cx="1000032" cy="738664"/>
            <a:chOff x="228590" y="1415617"/>
            <a:chExt cx="1000032" cy="738664"/>
          </a:xfrm>
        </p:grpSpPr>
        <p:sp>
          <p:nvSpPr>
            <p:cNvPr id="82" name="Rectangle 70"/>
            <p:cNvSpPr>
              <a:spLocks/>
            </p:cNvSpPr>
            <p:nvPr/>
          </p:nvSpPr>
          <p:spPr bwMode="auto">
            <a:xfrm>
              <a:off x="228590" y="1415617"/>
              <a:ext cx="1000032" cy="738664"/>
            </a:xfrm>
            <a:prstGeom prst="rect">
              <a:avLst/>
            </a:prstGeom>
            <a:noFill/>
            <a:ln w="12700">
              <a:noFill/>
              <a:miter lim="800000"/>
              <a:headEnd/>
              <a:tailEnd/>
            </a:ln>
          </p:spPr>
          <p:txBody>
            <a:bodyPr wrap="none" lIns="0" tIns="0" rIns="40639" bIns="0">
              <a:prstTxWarp prst="textNoShape">
                <a:avLst/>
              </a:prstTxWarp>
              <a:spAutoFit/>
            </a:bodyPr>
            <a:lstStyle/>
            <a:p>
              <a:pPr marL="39688" algn="ctr"/>
              <a:r>
                <a:rPr lang="en-US" sz="1600" b="1" dirty="0" err="1" smtClean="0">
                  <a:solidFill>
                    <a:srgbClr val="FF0000"/>
                  </a:solidFill>
                  <a:ea typeface="Arial" charset="0"/>
                  <a:cs typeface="Arial" charset="0"/>
                  <a:sym typeface="Arial" charset="0"/>
                </a:rPr>
                <a:t>MNase-seq</a:t>
              </a:r>
              <a:endParaRPr lang="en-US" sz="1600" b="1" dirty="0" smtClean="0">
                <a:solidFill>
                  <a:srgbClr val="FF0000"/>
                </a:solidFill>
                <a:ea typeface="Arial" charset="0"/>
                <a:cs typeface="Arial" charset="0"/>
                <a:sym typeface="Arial" charset="0"/>
              </a:endParaRPr>
            </a:p>
            <a:p>
              <a:pPr marL="39688" algn="ctr"/>
              <a:endParaRPr lang="en-US" sz="1600" b="1" dirty="0" smtClean="0">
                <a:solidFill>
                  <a:srgbClr val="FF0000"/>
                </a:solidFill>
                <a:ea typeface="Arial" charset="0"/>
                <a:cs typeface="Arial" charset="0"/>
                <a:sym typeface="Arial" charset="0"/>
              </a:endParaRPr>
            </a:p>
            <a:p>
              <a:pPr marL="39688" algn="ctr"/>
              <a:r>
                <a:rPr lang="en-US" sz="1600" b="1" dirty="0" err="1" smtClean="0">
                  <a:solidFill>
                    <a:srgbClr val="FF0000"/>
                  </a:solidFill>
                  <a:ea typeface="Arial" charset="0"/>
                  <a:cs typeface="Arial" charset="0"/>
                  <a:sym typeface="Arial" charset="0"/>
                </a:rPr>
                <a:t>DNase</a:t>
              </a:r>
              <a:r>
                <a:rPr lang="en-US" sz="1600" b="1" dirty="0" smtClean="0">
                  <a:solidFill>
                    <a:srgbClr val="FF0000"/>
                  </a:solidFill>
                  <a:ea typeface="Arial" charset="0"/>
                  <a:cs typeface="Arial" charset="0"/>
                  <a:sym typeface="Arial" charset="0"/>
                </a:rPr>
                <a:t> </a:t>
              </a:r>
              <a:r>
                <a:rPr lang="en-US" sz="1600" b="1" dirty="0" err="1" smtClean="0">
                  <a:solidFill>
                    <a:srgbClr val="FF0000"/>
                  </a:solidFill>
                  <a:ea typeface="Arial" charset="0"/>
                  <a:cs typeface="Arial" charset="0"/>
                  <a:sym typeface="Arial" charset="0"/>
                </a:rPr>
                <a:t>Seq</a:t>
              </a:r>
              <a:endParaRPr lang="en-US" sz="1600" b="1" dirty="0">
                <a:solidFill>
                  <a:srgbClr val="FF0000"/>
                </a:solidFill>
                <a:ea typeface="Arial" charset="0"/>
                <a:cs typeface="Arial" charset="0"/>
                <a:sym typeface="Arial" charset="0"/>
              </a:endParaRPr>
            </a:p>
          </p:txBody>
        </p:sp>
        <p:grpSp>
          <p:nvGrpSpPr>
            <p:cNvPr id="20" name="Grouper 171"/>
            <p:cNvGrpSpPr/>
            <p:nvPr/>
          </p:nvGrpSpPr>
          <p:grpSpPr>
            <a:xfrm>
              <a:off x="237058" y="1686539"/>
              <a:ext cx="957434" cy="287874"/>
              <a:chOff x="135460" y="1669606"/>
              <a:chExt cx="957434" cy="287874"/>
            </a:xfrm>
          </p:grpSpPr>
          <p:grpSp>
            <p:nvGrpSpPr>
              <p:cNvPr id="21" name="Grouper 73"/>
              <p:cNvGrpSpPr/>
              <p:nvPr/>
            </p:nvGrpSpPr>
            <p:grpSpPr>
              <a:xfrm>
                <a:off x="135460" y="1669606"/>
                <a:ext cx="500240" cy="287871"/>
                <a:chOff x="6578598" y="2819400"/>
                <a:chExt cx="500240" cy="287871"/>
              </a:xfrm>
              <a:solidFill>
                <a:schemeClr val="bg1">
                  <a:lumMod val="65000"/>
                </a:schemeClr>
              </a:solidFill>
            </p:grpSpPr>
            <p:sp>
              <p:nvSpPr>
                <p:cNvPr id="75" name="Ellipse 74"/>
                <p:cNvSpPr/>
                <p:nvPr/>
              </p:nvSpPr>
              <p:spPr>
                <a:xfrm>
                  <a:off x="6578598" y="2819400"/>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 name="Ellipse 75"/>
                <p:cNvSpPr/>
                <p:nvPr/>
              </p:nvSpPr>
              <p:spPr>
                <a:xfrm>
                  <a:off x="6646338" y="2908305"/>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 name="Ellipse 76"/>
                <p:cNvSpPr/>
                <p:nvPr/>
              </p:nvSpPr>
              <p:spPr>
                <a:xfrm>
                  <a:off x="6717849" y="2819899"/>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 name="Ellipse 77"/>
                <p:cNvSpPr/>
                <p:nvPr/>
              </p:nvSpPr>
              <p:spPr>
                <a:xfrm>
                  <a:off x="6781800" y="2920998"/>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 name="Ellipse 78"/>
                <p:cNvSpPr/>
                <p:nvPr/>
              </p:nvSpPr>
              <p:spPr>
                <a:xfrm>
                  <a:off x="6845301" y="2819400"/>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 name="Ellipse 79"/>
                <p:cNvSpPr/>
                <p:nvPr/>
              </p:nvSpPr>
              <p:spPr>
                <a:xfrm>
                  <a:off x="6904563" y="2921004"/>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 name="Ellipse 80"/>
                <p:cNvSpPr/>
                <p:nvPr/>
              </p:nvSpPr>
              <p:spPr>
                <a:xfrm>
                  <a:off x="6963837" y="2819400"/>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2" name="Grouper 73"/>
              <p:cNvGrpSpPr/>
              <p:nvPr/>
            </p:nvGrpSpPr>
            <p:grpSpPr>
              <a:xfrm>
                <a:off x="592654" y="1669609"/>
                <a:ext cx="500240" cy="287871"/>
                <a:chOff x="6578598" y="2819400"/>
                <a:chExt cx="500240" cy="287871"/>
              </a:xfrm>
              <a:solidFill>
                <a:schemeClr val="bg1">
                  <a:lumMod val="65000"/>
                </a:schemeClr>
              </a:solidFill>
            </p:grpSpPr>
            <p:sp>
              <p:nvSpPr>
                <p:cNvPr id="165" name="Ellipse 164"/>
                <p:cNvSpPr/>
                <p:nvPr/>
              </p:nvSpPr>
              <p:spPr>
                <a:xfrm>
                  <a:off x="6578598" y="2819400"/>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6646338" y="2908305"/>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Ellipse 166"/>
                <p:cNvSpPr/>
                <p:nvPr/>
              </p:nvSpPr>
              <p:spPr>
                <a:xfrm>
                  <a:off x="6717849" y="2819899"/>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8" name="Ellipse 167"/>
                <p:cNvSpPr/>
                <p:nvPr/>
              </p:nvSpPr>
              <p:spPr>
                <a:xfrm>
                  <a:off x="6781800" y="2920998"/>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9" name="Ellipse 168"/>
                <p:cNvSpPr/>
                <p:nvPr/>
              </p:nvSpPr>
              <p:spPr>
                <a:xfrm>
                  <a:off x="6845301" y="2819400"/>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0" name="Ellipse 169"/>
                <p:cNvSpPr/>
                <p:nvPr/>
              </p:nvSpPr>
              <p:spPr>
                <a:xfrm>
                  <a:off x="6904563" y="2921004"/>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1" name="Ellipse 170"/>
                <p:cNvSpPr/>
                <p:nvPr/>
              </p:nvSpPr>
              <p:spPr>
                <a:xfrm>
                  <a:off x="6963837" y="2819400"/>
                  <a:ext cx="115001" cy="186267"/>
                </a:xfrm>
                <a:prstGeom prst="ellipse">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cxnSp>
        <p:nvCxnSpPr>
          <p:cNvPr id="175" name="Connecteur droit 174"/>
          <p:cNvCxnSpPr/>
          <p:nvPr/>
        </p:nvCxnSpPr>
        <p:spPr>
          <a:xfrm rot="5400000">
            <a:off x="3894502" y="1963461"/>
            <a:ext cx="137917" cy="2"/>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80" name="Connecteur droit 179"/>
          <p:cNvCxnSpPr/>
          <p:nvPr/>
        </p:nvCxnSpPr>
        <p:spPr>
          <a:xfrm rot="5400000">
            <a:off x="4175481" y="1965245"/>
            <a:ext cx="137917" cy="2"/>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81" name="Connecteur droit 180"/>
          <p:cNvCxnSpPr/>
          <p:nvPr/>
        </p:nvCxnSpPr>
        <p:spPr>
          <a:xfrm rot="5400000">
            <a:off x="4480817" y="1965246"/>
            <a:ext cx="137917" cy="2"/>
          </a:xfrm>
          <a:prstGeom prst="line">
            <a:avLst/>
          </a:prstGeom>
          <a:ln w="25400" cap="flat" cmpd="sng" algn="ctr">
            <a:solidFill>
              <a:schemeClr val="bg1"/>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82" name="Connecteur droit 181"/>
          <p:cNvCxnSpPr/>
          <p:nvPr/>
        </p:nvCxnSpPr>
        <p:spPr>
          <a:xfrm rot="5400000">
            <a:off x="3565887" y="1951289"/>
            <a:ext cx="278675" cy="2"/>
          </a:xfrm>
          <a:prstGeom prst="line">
            <a:avLst/>
          </a:prstGeom>
          <a:ln w="25400" cap="flat" cmpd="sng" algn="ctr">
            <a:solidFill>
              <a:srgbClr val="FF0000"/>
            </a:solidFill>
            <a:prstDash val="solid"/>
            <a:round/>
            <a:headEnd type="none" w="lg" len="med"/>
            <a:tailEnd type="triangle" w="lg" len="med"/>
          </a:ln>
        </p:spPr>
        <p:style>
          <a:lnRef idx="2">
            <a:schemeClr val="accent1"/>
          </a:lnRef>
          <a:fillRef idx="0">
            <a:schemeClr val="accent1"/>
          </a:fillRef>
          <a:effectRef idx="1">
            <a:schemeClr val="accent1"/>
          </a:effectRef>
          <a:fontRef idx="minor">
            <a:schemeClr val="tx1"/>
          </a:fontRef>
        </p:style>
      </p:cxnSp>
      <p:sp>
        <p:nvSpPr>
          <p:cNvPr id="184" name="ZoneTexte 183"/>
          <p:cNvSpPr txBox="1"/>
          <p:nvPr/>
        </p:nvSpPr>
        <p:spPr>
          <a:xfrm>
            <a:off x="5935147" y="1744138"/>
            <a:ext cx="2390398" cy="369332"/>
          </a:xfrm>
          <a:prstGeom prst="rect">
            <a:avLst/>
          </a:prstGeom>
          <a:noFill/>
        </p:spPr>
        <p:txBody>
          <a:bodyPr wrap="none" rtlCol="0">
            <a:spAutoFit/>
          </a:bodyPr>
          <a:lstStyle/>
          <a:p>
            <a:r>
              <a:rPr lang="fr-FR" b="1" dirty="0" err="1" smtClean="0">
                <a:solidFill>
                  <a:schemeClr val="bg1"/>
                </a:solidFill>
              </a:rPr>
              <a:t>Multiscale</a:t>
            </a:r>
            <a:r>
              <a:rPr lang="fr-FR" b="1" dirty="0" smtClean="0">
                <a:solidFill>
                  <a:schemeClr val="bg1"/>
                </a:solidFill>
              </a:rPr>
              <a:t> Data </a:t>
            </a:r>
            <a:r>
              <a:rPr lang="fr-FR" b="1" dirty="0" err="1" smtClean="0">
                <a:solidFill>
                  <a:schemeClr val="bg1"/>
                </a:solidFill>
              </a:rPr>
              <a:t>mining</a:t>
            </a:r>
            <a:endParaRPr lang="fr-FR" dirty="0"/>
          </a:p>
        </p:txBody>
      </p:sp>
      <p:sp>
        <p:nvSpPr>
          <p:cNvPr id="186" name="ZoneTexte 185"/>
          <p:cNvSpPr txBox="1"/>
          <p:nvPr/>
        </p:nvSpPr>
        <p:spPr>
          <a:xfrm>
            <a:off x="215900" y="4787900"/>
            <a:ext cx="8465106" cy="1492716"/>
          </a:xfrm>
          <a:prstGeom prst="rect">
            <a:avLst/>
          </a:prstGeom>
          <a:noFill/>
        </p:spPr>
        <p:txBody>
          <a:bodyPr wrap="none" rtlCol="0">
            <a:spAutoFit/>
          </a:bodyPr>
          <a:lstStyle/>
          <a:p>
            <a:pPr marL="228600" indent="-228600"/>
            <a:r>
              <a:rPr lang="fr-FR" sz="700" dirty="0" err="1" smtClean="0">
                <a:solidFill>
                  <a:schemeClr val="bg1"/>
                </a:solidFill>
              </a:rPr>
              <a:t>Lhoumaud</a:t>
            </a:r>
            <a:r>
              <a:rPr lang="fr-FR" sz="700" dirty="0" smtClean="0">
                <a:solidFill>
                  <a:schemeClr val="bg1"/>
                </a:solidFill>
              </a:rPr>
              <a:t>, P., </a:t>
            </a:r>
            <a:r>
              <a:rPr lang="fr-FR" sz="700" dirty="0" err="1" smtClean="0">
                <a:solidFill>
                  <a:schemeClr val="bg1"/>
                </a:solidFill>
              </a:rPr>
              <a:t>Hennion</a:t>
            </a:r>
            <a:r>
              <a:rPr lang="fr-FR" sz="700" dirty="0" smtClean="0">
                <a:solidFill>
                  <a:schemeClr val="bg1"/>
                </a:solidFill>
              </a:rPr>
              <a:t>, M.,  Cuddapah, S., Morillon, P., </a:t>
            </a:r>
            <a:r>
              <a:rPr lang="fr-FR" sz="700" dirty="0" err="1" smtClean="0">
                <a:solidFill>
                  <a:schemeClr val="bg1"/>
                </a:solidFill>
              </a:rPr>
              <a:t>Gamot</a:t>
            </a:r>
            <a:r>
              <a:rPr lang="fr-FR" sz="700" dirty="0" smtClean="0">
                <a:solidFill>
                  <a:schemeClr val="bg1"/>
                </a:solidFill>
              </a:rPr>
              <a:t>, A., </a:t>
            </a:r>
            <a:r>
              <a:rPr lang="fr-FR" sz="700" dirty="0" err="1" smtClean="0">
                <a:solidFill>
                  <a:schemeClr val="bg1"/>
                </a:solidFill>
              </a:rPr>
              <a:t>Queille</a:t>
            </a:r>
            <a:r>
              <a:rPr lang="fr-FR" sz="700" dirty="0" smtClean="0">
                <a:solidFill>
                  <a:schemeClr val="bg1"/>
                </a:solidFill>
              </a:rPr>
              <a:t>, S., </a:t>
            </a:r>
            <a:r>
              <a:rPr lang="fr-FR" sz="700" dirty="0" err="1" smtClean="0">
                <a:solidFill>
                  <a:schemeClr val="bg1"/>
                </a:solidFill>
              </a:rPr>
              <a:t>Lhoumaud</a:t>
            </a:r>
            <a:r>
              <a:rPr lang="fr-FR" sz="700" dirty="0" smtClean="0">
                <a:solidFill>
                  <a:schemeClr val="bg1"/>
                </a:solidFill>
              </a:rPr>
              <a:t>, P., </a:t>
            </a:r>
            <a:r>
              <a:rPr lang="fr-FR" sz="700" dirty="0" err="1" smtClean="0">
                <a:solidFill>
                  <a:schemeClr val="bg1"/>
                </a:solidFill>
              </a:rPr>
              <a:t>Severac</a:t>
            </a:r>
            <a:r>
              <a:rPr lang="fr-FR" sz="700" dirty="0" smtClean="0">
                <a:solidFill>
                  <a:schemeClr val="bg1"/>
                </a:solidFill>
              </a:rPr>
              <a:t>, D., </a:t>
            </a:r>
            <a:r>
              <a:rPr lang="fr-FR" sz="700" dirty="0" err="1" smtClean="0">
                <a:solidFill>
                  <a:schemeClr val="bg1"/>
                </a:solidFill>
              </a:rPr>
              <a:t>Dantec</a:t>
            </a:r>
            <a:r>
              <a:rPr lang="fr-FR" sz="700" dirty="0" smtClean="0">
                <a:solidFill>
                  <a:schemeClr val="bg1"/>
                </a:solidFill>
              </a:rPr>
              <a:t>, C., Zhao, K. </a:t>
            </a:r>
            <a:r>
              <a:rPr lang="fr-FR" sz="700" dirty="0" err="1" smtClean="0">
                <a:solidFill>
                  <a:schemeClr val="bg1"/>
                </a:solidFill>
              </a:rPr>
              <a:t>Emberly</a:t>
            </a:r>
            <a:r>
              <a:rPr lang="fr-FR" sz="700" dirty="0" smtClean="0">
                <a:solidFill>
                  <a:schemeClr val="bg1"/>
                </a:solidFill>
              </a:rPr>
              <a:t>, E., and  </a:t>
            </a:r>
            <a:r>
              <a:rPr lang="fr-FR" sz="700" u="sng" dirty="0" smtClean="0">
                <a:solidFill>
                  <a:schemeClr val="bg1"/>
                </a:solidFill>
              </a:rPr>
              <a:t>O. Cuvier</a:t>
            </a:r>
            <a:r>
              <a:rPr lang="fr-FR" sz="700" dirty="0" smtClean="0">
                <a:solidFill>
                  <a:schemeClr val="bg1"/>
                </a:solidFill>
              </a:rPr>
              <a:t>. </a:t>
            </a:r>
            <a:r>
              <a:rPr lang="fr-FR" sz="700" dirty="0" err="1" smtClean="0">
                <a:solidFill>
                  <a:schemeClr val="bg1"/>
                </a:solidFill>
              </a:rPr>
              <a:t>Regulation</a:t>
            </a:r>
            <a:r>
              <a:rPr lang="fr-FR" sz="700" dirty="0" smtClean="0">
                <a:solidFill>
                  <a:schemeClr val="bg1"/>
                </a:solidFill>
              </a:rPr>
              <a:t> of </a:t>
            </a:r>
            <a:r>
              <a:rPr lang="fr-FR" sz="700" dirty="0" err="1" smtClean="0">
                <a:solidFill>
                  <a:schemeClr val="bg1"/>
                </a:solidFill>
              </a:rPr>
              <a:t>Nucleosome-dynamics</a:t>
            </a:r>
            <a:endParaRPr lang="fr-FR" sz="700" dirty="0" smtClean="0">
              <a:solidFill>
                <a:schemeClr val="bg1"/>
              </a:solidFill>
            </a:endParaRPr>
          </a:p>
          <a:p>
            <a:pPr marL="228600" indent="-228600"/>
            <a:r>
              <a:rPr lang="fr-FR" sz="700" dirty="0" smtClean="0">
                <a:solidFill>
                  <a:schemeClr val="bg1"/>
                </a:solidFill>
              </a:rPr>
              <a:t>           by </a:t>
            </a:r>
            <a:r>
              <a:rPr lang="fr-FR" sz="700" dirty="0" err="1" smtClean="0">
                <a:solidFill>
                  <a:schemeClr val="bg1"/>
                </a:solidFill>
              </a:rPr>
              <a:t>chromatin</a:t>
            </a:r>
            <a:r>
              <a:rPr lang="fr-FR" sz="700" dirty="0" smtClean="0">
                <a:solidFill>
                  <a:schemeClr val="bg1"/>
                </a:solidFill>
              </a:rPr>
              <a:t> </a:t>
            </a:r>
            <a:r>
              <a:rPr lang="fr-FR" sz="700" dirty="0" err="1" smtClean="0">
                <a:solidFill>
                  <a:schemeClr val="bg1"/>
                </a:solidFill>
              </a:rPr>
              <a:t>insulators</a:t>
            </a:r>
            <a:r>
              <a:rPr lang="fr-FR" sz="700" dirty="0" smtClean="0">
                <a:solidFill>
                  <a:schemeClr val="bg1"/>
                </a:solidFill>
              </a:rPr>
              <a:t> and the HMT Mes4/NSD. </a:t>
            </a:r>
            <a:r>
              <a:rPr lang="fr-FR" sz="700" b="1" dirty="0" smtClean="0">
                <a:solidFill>
                  <a:schemeClr val="bg1"/>
                </a:solidFill>
              </a:rPr>
              <a:t>EMBO J</a:t>
            </a:r>
            <a:r>
              <a:rPr lang="fr-FR" sz="700" dirty="0" smtClean="0">
                <a:solidFill>
                  <a:schemeClr val="bg1"/>
                </a:solidFill>
              </a:rPr>
              <a:t>., </a:t>
            </a:r>
            <a:r>
              <a:rPr lang="fr-FR" sz="700" i="1" dirty="0" err="1" smtClean="0">
                <a:solidFill>
                  <a:schemeClr val="bg1"/>
                </a:solidFill>
              </a:rPr>
              <a:t>under</a:t>
            </a:r>
            <a:r>
              <a:rPr lang="fr-FR" sz="700" i="1" dirty="0" smtClean="0">
                <a:solidFill>
                  <a:schemeClr val="bg1"/>
                </a:solidFill>
              </a:rPr>
              <a:t> </a:t>
            </a:r>
            <a:r>
              <a:rPr lang="fr-FR" sz="700" i="1" dirty="0" err="1" smtClean="0">
                <a:solidFill>
                  <a:schemeClr val="bg1"/>
                </a:solidFill>
              </a:rPr>
              <a:t>revision</a:t>
            </a:r>
            <a:endParaRPr lang="en-US" sz="700" dirty="0" smtClean="0">
              <a:solidFill>
                <a:schemeClr val="bg1"/>
              </a:solidFill>
            </a:endParaRPr>
          </a:p>
          <a:p>
            <a:pPr marL="228600" indent="-228600"/>
            <a:endParaRPr lang="en-US" sz="700" dirty="0" smtClean="0">
              <a:solidFill>
                <a:schemeClr val="bg1"/>
              </a:solidFill>
            </a:endParaRPr>
          </a:p>
          <a:p>
            <a:pPr marL="228600" indent="-228600"/>
            <a:r>
              <a:rPr lang="fr-FR" sz="700" dirty="0" smtClean="0">
                <a:solidFill>
                  <a:schemeClr val="bg1"/>
                </a:solidFill>
              </a:rPr>
              <a:t> Jun </a:t>
            </a:r>
            <a:r>
              <a:rPr lang="fr-FR" sz="700" dirty="0" err="1" smtClean="0">
                <a:solidFill>
                  <a:schemeClr val="bg1"/>
                </a:solidFill>
              </a:rPr>
              <a:t>Liang</a:t>
            </a:r>
            <a:r>
              <a:rPr lang="fr-FR" sz="700" b="1" baseline="30000" dirty="0" smtClean="0">
                <a:solidFill>
                  <a:schemeClr val="bg1"/>
                </a:solidFill>
              </a:rPr>
              <a:t>+</a:t>
            </a:r>
            <a:r>
              <a:rPr lang="fr-FR" sz="700" dirty="0" smtClean="0">
                <a:solidFill>
                  <a:schemeClr val="bg1"/>
                </a:solidFill>
              </a:rPr>
              <a:t>, Laurent Lacroix</a:t>
            </a:r>
            <a:r>
              <a:rPr lang="fr-FR" sz="700" b="1" baseline="30000" dirty="0" smtClean="0">
                <a:solidFill>
                  <a:schemeClr val="bg1"/>
                </a:solidFill>
              </a:rPr>
              <a:t>+</a:t>
            </a:r>
            <a:r>
              <a:rPr lang="fr-FR" sz="700" dirty="0" smtClean="0">
                <a:solidFill>
                  <a:schemeClr val="bg1"/>
                </a:solidFill>
              </a:rPr>
              <a:t>, Adrien </a:t>
            </a:r>
            <a:r>
              <a:rPr lang="fr-FR" sz="700" dirty="0" err="1" smtClean="0">
                <a:solidFill>
                  <a:schemeClr val="bg1"/>
                </a:solidFill>
              </a:rPr>
              <a:t>Gamot</a:t>
            </a:r>
            <a:r>
              <a:rPr lang="fr-FR" sz="700" b="1" baseline="30000" dirty="0" smtClean="0">
                <a:solidFill>
                  <a:schemeClr val="bg1"/>
                </a:solidFill>
              </a:rPr>
              <a:t>+</a:t>
            </a:r>
            <a:r>
              <a:rPr lang="fr-FR" sz="700" dirty="0" smtClean="0">
                <a:solidFill>
                  <a:schemeClr val="bg1"/>
                </a:solidFill>
              </a:rPr>
              <a:t>, Suresh Cuddapah^, Sophie </a:t>
            </a:r>
            <a:r>
              <a:rPr lang="fr-FR" sz="700" dirty="0" err="1" smtClean="0">
                <a:solidFill>
                  <a:schemeClr val="bg1"/>
                </a:solidFill>
              </a:rPr>
              <a:t>Queille</a:t>
            </a:r>
            <a:r>
              <a:rPr lang="fr-FR" sz="700" baseline="30000" dirty="0" smtClean="0">
                <a:solidFill>
                  <a:schemeClr val="bg1"/>
                </a:solidFill>
              </a:rPr>
              <a:t>+</a:t>
            </a:r>
            <a:r>
              <a:rPr lang="fr-FR" sz="700" dirty="0" smtClean="0">
                <a:solidFill>
                  <a:schemeClr val="bg1"/>
                </a:solidFill>
              </a:rPr>
              <a:t>, </a:t>
            </a:r>
            <a:r>
              <a:rPr lang="fr-FR" sz="700" dirty="0" err="1" smtClean="0">
                <a:solidFill>
                  <a:schemeClr val="bg1"/>
                </a:solidFill>
              </a:rPr>
              <a:t>Priscillia</a:t>
            </a:r>
            <a:r>
              <a:rPr lang="fr-FR" sz="700" dirty="0" smtClean="0">
                <a:solidFill>
                  <a:schemeClr val="bg1"/>
                </a:solidFill>
              </a:rPr>
              <a:t> </a:t>
            </a:r>
            <a:r>
              <a:rPr lang="fr-FR" sz="700" dirty="0" err="1" smtClean="0">
                <a:solidFill>
                  <a:schemeClr val="bg1"/>
                </a:solidFill>
              </a:rPr>
              <a:t>Lhoumaud</a:t>
            </a:r>
            <a:r>
              <a:rPr lang="fr-FR" sz="700" baseline="30000" dirty="0" smtClean="0">
                <a:solidFill>
                  <a:schemeClr val="bg1"/>
                </a:solidFill>
              </a:rPr>
              <a:t>+</a:t>
            </a:r>
            <a:r>
              <a:rPr lang="fr-FR" sz="700" dirty="0" smtClean="0">
                <a:solidFill>
                  <a:schemeClr val="bg1"/>
                </a:solidFill>
              </a:rPr>
              <a:t>, Pascal Martin</a:t>
            </a:r>
            <a:r>
              <a:rPr lang="fr-FR" sz="700" b="1" baseline="30000" dirty="0" smtClean="0">
                <a:solidFill>
                  <a:schemeClr val="bg1"/>
                </a:solidFill>
              </a:rPr>
              <a:t>+</a:t>
            </a:r>
            <a:r>
              <a:rPr lang="fr-FR" sz="700" dirty="0" smtClean="0">
                <a:solidFill>
                  <a:schemeClr val="bg1"/>
                </a:solidFill>
              </a:rPr>
              <a:t>, Pierre </a:t>
            </a:r>
            <a:r>
              <a:rPr lang="fr-FR" sz="700" dirty="0" err="1" smtClean="0">
                <a:solidFill>
                  <a:schemeClr val="bg1"/>
                </a:solidFill>
              </a:rPr>
              <a:t>Lepetit</a:t>
            </a:r>
            <a:r>
              <a:rPr lang="fr-FR" sz="700" b="1" baseline="30000" dirty="0" smtClean="0">
                <a:solidFill>
                  <a:schemeClr val="bg1"/>
                </a:solidFill>
              </a:rPr>
              <a:t>+</a:t>
            </a:r>
            <a:r>
              <a:rPr lang="fr-FR" sz="700" dirty="0" smtClean="0">
                <a:solidFill>
                  <a:schemeClr val="bg1"/>
                </a:solidFill>
              </a:rPr>
              <a:t>, </a:t>
            </a:r>
            <a:r>
              <a:rPr lang="fr-FR" sz="700" dirty="0" err="1" smtClean="0">
                <a:solidFill>
                  <a:schemeClr val="bg1"/>
                </a:solidFill>
              </a:rPr>
              <a:t>Saeed</a:t>
            </a:r>
            <a:r>
              <a:rPr lang="fr-FR" sz="700" dirty="0" smtClean="0">
                <a:solidFill>
                  <a:schemeClr val="bg1"/>
                </a:solidFill>
              </a:rPr>
              <a:t> </a:t>
            </a:r>
            <a:r>
              <a:rPr lang="fr-FR" sz="700" dirty="0" err="1" smtClean="0">
                <a:solidFill>
                  <a:schemeClr val="bg1"/>
                </a:solidFill>
              </a:rPr>
              <a:t>Saberi</a:t>
            </a:r>
            <a:r>
              <a:rPr lang="fr-FR" sz="700" baseline="30000" dirty="0" smtClean="0">
                <a:solidFill>
                  <a:schemeClr val="bg1"/>
                </a:solidFill>
              </a:rPr>
              <a:t> #</a:t>
            </a:r>
            <a:r>
              <a:rPr lang="fr-FR" sz="700" dirty="0" smtClean="0">
                <a:solidFill>
                  <a:schemeClr val="bg1"/>
                </a:solidFill>
              </a:rPr>
              <a:t>, Franck Court</a:t>
            </a:r>
            <a:r>
              <a:rPr lang="fr-FR" sz="700" baseline="30000" dirty="0" smtClean="0">
                <a:solidFill>
                  <a:schemeClr val="bg1"/>
                </a:solidFill>
              </a:rPr>
              <a:t>+</a:t>
            </a:r>
            <a:r>
              <a:rPr lang="fr-FR" sz="700" dirty="0" smtClean="0">
                <a:solidFill>
                  <a:schemeClr val="bg1"/>
                </a:solidFill>
              </a:rPr>
              <a:t>, Magali </a:t>
            </a:r>
            <a:r>
              <a:rPr lang="fr-FR" sz="700" dirty="0" err="1" smtClean="0">
                <a:solidFill>
                  <a:schemeClr val="bg1"/>
                </a:solidFill>
              </a:rPr>
              <a:t>Hennion</a:t>
            </a:r>
            <a:r>
              <a:rPr lang="fr-FR" sz="700" baseline="30000" dirty="0" smtClean="0">
                <a:solidFill>
                  <a:schemeClr val="bg1"/>
                </a:solidFill>
              </a:rPr>
              <a:t>+</a:t>
            </a:r>
            <a:r>
              <a:rPr lang="fr-FR" sz="700" dirty="0" smtClean="0">
                <a:solidFill>
                  <a:schemeClr val="bg1"/>
                </a:solidFill>
              </a:rPr>
              <a:t>,</a:t>
            </a:r>
            <a:r>
              <a:rPr lang="fr-FR" sz="700" dirty="0" smtClean="0">
                <a:solidFill>
                  <a:schemeClr val="bg1"/>
                </a:solidFill>
              </a:rPr>
              <a:t> Serge </a:t>
            </a:r>
            <a:r>
              <a:rPr lang="fr-FR" sz="700" dirty="0" err="1" smtClean="0">
                <a:solidFill>
                  <a:schemeClr val="bg1"/>
                </a:solidFill>
              </a:rPr>
              <a:t>Urbach</a:t>
            </a:r>
            <a:r>
              <a:rPr lang="fr-FR" sz="700" baseline="30000" dirty="0" smtClean="0">
                <a:solidFill>
                  <a:schemeClr val="bg1"/>
                </a:solidFill>
              </a:rPr>
              <a:t>$</a:t>
            </a:r>
            <a:r>
              <a:rPr lang="fr-FR" sz="700" dirty="0" smtClean="0">
                <a:solidFill>
                  <a:schemeClr val="bg1"/>
                </a:solidFill>
              </a:rPr>
              <a:t>, </a:t>
            </a:r>
          </a:p>
          <a:p>
            <a:r>
              <a:rPr lang="fr-FR" sz="700" dirty="0" smtClean="0">
                <a:solidFill>
                  <a:schemeClr val="bg1"/>
                </a:solidFill>
              </a:rPr>
              <a:t>          </a:t>
            </a:r>
            <a:r>
              <a:rPr lang="fr-FR" sz="700" dirty="0" err="1" smtClean="0">
                <a:solidFill>
                  <a:schemeClr val="bg1"/>
                </a:solidFill>
              </a:rPr>
              <a:t>Jutta</a:t>
            </a:r>
            <a:r>
              <a:rPr lang="fr-FR" sz="700" dirty="0" smtClean="0">
                <a:solidFill>
                  <a:schemeClr val="bg1"/>
                </a:solidFill>
              </a:rPr>
              <a:t> </a:t>
            </a:r>
            <a:r>
              <a:rPr lang="fr-FR" sz="700" dirty="0" err="1" smtClean="0">
                <a:solidFill>
                  <a:schemeClr val="bg1"/>
                </a:solidFill>
              </a:rPr>
              <a:t>Vogelmann</a:t>
            </a:r>
            <a:r>
              <a:rPr lang="fr-FR" sz="700" b="1" baseline="30000" dirty="0" smtClean="0">
                <a:solidFill>
                  <a:schemeClr val="bg1"/>
                </a:solidFill>
              </a:rPr>
              <a:t>!</a:t>
            </a:r>
            <a:r>
              <a:rPr lang="fr-FR" sz="700" dirty="0" smtClean="0">
                <a:solidFill>
                  <a:schemeClr val="bg1"/>
                </a:solidFill>
              </a:rPr>
              <a:t>, Olivier Bouchez`, Marcelo </a:t>
            </a:r>
            <a:r>
              <a:rPr lang="fr-FR" sz="700" dirty="0" err="1" smtClean="0">
                <a:solidFill>
                  <a:schemeClr val="bg1"/>
                </a:solidFill>
              </a:rPr>
              <a:t>Nöllmann</a:t>
            </a:r>
            <a:r>
              <a:rPr lang="fr-FR" sz="700" b="1" baseline="30000" dirty="0" smtClean="0">
                <a:solidFill>
                  <a:schemeClr val="bg1"/>
                </a:solidFill>
              </a:rPr>
              <a:t>!</a:t>
            </a:r>
            <a:r>
              <a:rPr lang="fr-FR" sz="700" dirty="0" smtClean="0">
                <a:solidFill>
                  <a:schemeClr val="bg1"/>
                </a:solidFill>
              </a:rPr>
              <a:t>, </a:t>
            </a:r>
            <a:r>
              <a:rPr lang="fr-FR" sz="700" dirty="0" err="1" smtClean="0">
                <a:solidFill>
                  <a:schemeClr val="bg1"/>
                </a:solidFill>
              </a:rPr>
              <a:t>Keji</a:t>
            </a:r>
            <a:r>
              <a:rPr lang="fr-FR" sz="700" dirty="0" smtClean="0">
                <a:solidFill>
                  <a:schemeClr val="bg1"/>
                </a:solidFill>
              </a:rPr>
              <a:t> Zhao^, </a:t>
            </a:r>
            <a:r>
              <a:rPr lang="fr-FR" sz="700" dirty="0" err="1" smtClean="0">
                <a:solidFill>
                  <a:schemeClr val="bg1"/>
                </a:solidFill>
              </a:rPr>
              <a:t>Eldon</a:t>
            </a:r>
            <a:r>
              <a:rPr lang="fr-FR" sz="700" dirty="0" smtClean="0">
                <a:solidFill>
                  <a:schemeClr val="bg1"/>
                </a:solidFill>
              </a:rPr>
              <a:t> </a:t>
            </a:r>
            <a:r>
              <a:rPr lang="fr-FR" sz="700" dirty="0" err="1" smtClean="0">
                <a:solidFill>
                  <a:schemeClr val="bg1"/>
                </a:solidFill>
              </a:rPr>
              <a:t>Emberly</a:t>
            </a:r>
            <a:r>
              <a:rPr lang="fr-FR" sz="700" baseline="30000" dirty="0" smtClean="0">
                <a:solidFill>
                  <a:schemeClr val="bg1"/>
                </a:solidFill>
              </a:rPr>
              <a:t># </a:t>
            </a:r>
            <a:r>
              <a:rPr lang="fr-FR" sz="700" dirty="0" smtClean="0">
                <a:solidFill>
                  <a:schemeClr val="bg1"/>
                </a:solidFill>
              </a:rPr>
              <a:t>and </a:t>
            </a:r>
            <a:r>
              <a:rPr lang="fr-FR" sz="700" u="sng" dirty="0" smtClean="0">
                <a:solidFill>
                  <a:schemeClr val="bg1"/>
                </a:solidFill>
              </a:rPr>
              <a:t>O. Cuvier</a:t>
            </a:r>
            <a:r>
              <a:rPr lang="fr-FR" sz="700" u="sng" baseline="30000" dirty="0" smtClean="0">
                <a:solidFill>
                  <a:schemeClr val="bg1"/>
                </a:solidFill>
              </a:rPr>
              <a:t>+</a:t>
            </a:r>
            <a:r>
              <a:rPr lang="fr-FR" sz="700" baseline="30000" dirty="0" smtClean="0">
                <a:solidFill>
                  <a:schemeClr val="bg1"/>
                </a:solidFill>
              </a:rPr>
              <a:t>@</a:t>
            </a:r>
            <a:r>
              <a:rPr lang="fr-FR" sz="700" b="1" baseline="30000" dirty="0" smtClean="0">
                <a:solidFill>
                  <a:schemeClr val="bg1"/>
                </a:solidFill>
              </a:rPr>
              <a:t> </a:t>
            </a:r>
            <a:r>
              <a:rPr lang="fr-FR" sz="700" b="1" dirty="0" err="1" smtClean="0">
                <a:solidFill>
                  <a:schemeClr val="bg1"/>
                </a:solidFill>
              </a:rPr>
              <a:t>Chromatin</a:t>
            </a:r>
            <a:r>
              <a:rPr lang="fr-FR" sz="700" b="1" dirty="0" smtClean="0">
                <a:solidFill>
                  <a:schemeClr val="bg1"/>
                </a:solidFill>
              </a:rPr>
              <a:t> </a:t>
            </a:r>
            <a:r>
              <a:rPr lang="fr-FR" sz="700" b="1" dirty="0" err="1" smtClean="0">
                <a:solidFill>
                  <a:schemeClr val="bg1"/>
                </a:solidFill>
              </a:rPr>
              <a:t>Immunoprecipitation</a:t>
            </a:r>
            <a:r>
              <a:rPr lang="fr-FR" sz="700" b="1" dirty="0" smtClean="0">
                <a:solidFill>
                  <a:schemeClr val="bg1"/>
                </a:solidFill>
              </a:rPr>
              <a:t> - Indirect </a:t>
            </a:r>
            <a:r>
              <a:rPr lang="fr-FR" sz="700" b="1" dirty="0" err="1" smtClean="0">
                <a:solidFill>
                  <a:schemeClr val="bg1"/>
                </a:solidFill>
              </a:rPr>
              <a:t>peaks</a:t>
            </a:r>
            <a:r>
              <a:rPr lang="fr-FR" sz="700" b="1" dirty="0" smtClean="0">
                <a:solidFill>
                  <a:schemeClr val="bg1"/>
                </a:solidFill>
              </a:rPr>
              <a:t> </a:t>
            </a:r>
            <a:r>
              <a:rPr lang="fr-FR" sz="700" b="1" dirty="0" err="1" smtClean="0">
                <a:solidFill>
                  <a:schemeClr val="bg1"/>
                </a:solidFill>
              </a:rPr>
              <a:t>Highlight</a:t>
            </a:r>
            <a:r>
              <a:rPr lang="fr-FR" sz="700" b="1" dirty="0" smtClean="0">
                <a:solidFill>
                  <a:schemeClr val="bg1"/>
                </a:solidFill>
              </a:rPr>
              <a:t> </a:t>
            </a:r>
            <a:r>
              <a:rPr lang="fr-FR" sz="700" b="1" dirty="0" err="1" smtClean="0">
                <a:solidFill>
                  <a:schemeClr val="bg1"/>
                </a:solidFill>
              </a:rPr>
              <a:t>Functional</a:t>
            </a:r>
            <a:r>
              <a:rPr lang="fr-FR" sz="700" b="1" dirty="0" smtClean="0">
                <a:solidFill>
                  <a:schemeClr val="bg1"/>
                </a:solidFill>
              </a:rPr>
              <a:t> </a:t>
            </a:r>
            <a:r>
              <a:rPr lang="fr-FR" sz="700" b="1" dirty="0" err="1" smtClean="0">
                <a:solidFill>
                  <a:schemeClr val="bg1"/>
                </a:solidFill>
              </a:rPr>
              <a:t>Long-Range</a:t>
            </a:r>
            <a:r>
              <a:rPr lang="fr-FR" sz="700" b="1" dirty="0" smtClean="0">
                <a:solidFill>
                  <a:schemeClr val="bg1"/>
                </a:solidFill>
              </a:rPr>
              <a:t> Interactions </a:t>
            </a:r>
          </a:p>
          <a:p>
            <a:r>
              <a:rPr lang="fr-FR" sz="700" b="1" dirty="0" smtClean="0">
                <a:solidFill>
                  <a:schemeClr val="bg1"/>
                </a:solidFill>
              </a:rPr>
              <a:t>          </a:t>
            </a:r>
            <a:r>
              <a:rPr lang="fr-FR" sz="700" b="1" dirty="0" err="1" smtClean="0">
                <a:solidFill>
                  <a:schemeClr val="bg1"/>
                </a:solidFill>
              </a:rPr>
              <a:t>among</a:t>
            </a:r>
            <a:r>
              <a:rPr lang="fr-FR" sz="700" b="1" dirty="0" smtClean="0">
                <a:solidFill>
                  <a:schemeClr val="bg1"/>
                </a:solidFill>
              </a:rPr>
              <a:t> </a:t>
            </a:r>
            <a:r>
              <a:rPr lang="fr-FR" sz="700" b="1" dirty="0" err="1" smtClean="0">
                <a:solidFill>
                  <a:schemeClr val="bg1"/>
                </a:solidFill>
              </a:rPr>
              <a:t>Insulator</a:t>
            </a:r>
            <a:r>
              <a:rPr lang="fr-FR" sz="700" b="1" dirty="0" smtClean="0">
                <a:solidFill>
                  <a:schemeClr val="bg1"/>
                </a:solidFill>
              </a:rPr>
              <a:t> </a:t>
            </a:r>
            <a:r>
              <a:rPr lang="fr-FR" sz="700" b="1" dirty="0" err="1" smtClean="0">
                <a:solidFill>
                  <a:schemeClr val="bg1"/>
                </a:solidFill>
              </a:rPr>
              <a:t>Proteins</a:t>
            </a:r>
            <a:r>
              <a:rPr lang="fr-FR" sz="700" b="1" dirty="0" smtClean="0">
                <a:solidFill>
                  <a:schemeClr val="bg1"/>
                </a:solidFill>
              </a:rPr>
              <a:t> and RNAPII </a:t>
            </a:r>
            <a:r>
              <a:rPr lang="fr-FR" sz="700" b="1" dirty="0" err="1" smtClean="0">
                <a:solidFill>
                  <a:schemeClr val="bg1"/>
                </a:solidFill>
              </a:rPr>
              <a:t>Pausing</a:t>
            </a:r>
            <a:r>
              <a:rPr lang="fr-FR" sz="700" b="1" dirty="0" smtClean="0">
                <a:solidFill>
                  <a:schemeClr val="bg1"/>
                </a:solidFill>
              </a:rPr>
              <a:t> </a:t>
            </a:r>
            <a:r>
              <a:rPr lang="fr-FR" sz="700" b="1" dirty="0" err="1" smtClean="0">
                <a:solidFill>
                  <a:schemeClr val="bg1"/>
                </a:solidFill>
              </a:rPr>
              <a:t>Molecular</a:t>
            </a:r>
            <a:r>
              <a:rPr lang="fr-FR" sz="700" b="1" dirty="0" smtClean="0">
                <a:solidFill>
                  <a:schemeClr val="bg1"/>
                </a:solidFill>
              </a:rPr>
              <a:t> Cell</a:t>
            </a:r>
            <a:r>
              <a:rPr lang="fr-FR" sz="700" dirty="0" smtClean="0">
                <a:solidFill>
                  <a:schemeClr val="bg1"/>
                </a:solidFill>
              </a:rPr>
              <a:t>, </a:t>
            </a:r>
            <a:r>
              <a:rPr lang="fr-FR" sz="700" i="1" dirty="0" err="1" smtClean="0">
                <a:solidFill>
                  <a:schemeClr val="bg1"/>
                </a:solidFill>
              </a:rPr>
              <a:t>under</a:t>
            </a:r>
            <a:r>
              <a:rPr lang="fr-FR" sz="700" i="1" dirty="0" smtClean="0">
                <a:solidFill>
                  <a:schemeClr val="bg1"/>
                </a:solidFill>
              </a:rPr>
              <a:t> </a:t>
            </a:r>
            <a:r>
              <a:rPr lang="fr-FR" sz="700" i="1" dirty="0" err="1" smtClean="0">
                <a:solidFill>
                  <a:schemeClr val="bg1"/>
                </a:solidFill>
              </a:rPr>
              <a:t>revision</a:t>
            </a:r>
            <a:r>
              <a:rPr lang="fr-FR" sz="700" dirty="0" smtClean="0">
                <a:solidFill>
                  <a:schemeClr val="bg1"/>
                </a:solidFill>
              </a:rPr>
              <a:t> </a:t>
            </a:r>
            <a:endParaRPr lang="en-US" sz="700" dirty="0" smtClean="0">
              <a:solidFill>
                <a:schemeClr val="bg1"/>
              </a:solidFill>
            </a:endParaRPr>
          </a:p>
          <a:p>
            <a:endParaRPr lang="en-US" sz="700" dirty="0" smtClean="0">
              <a:solidFill>
                <a:schemeClr val="bg1"/>
              </a:solidFill>
            </a:endParaRPr>
          </a:p>
          <a:p>
            <a:r>
              <a:rPr lang="fr-FR" sz="700" dirty="0" smtClean="0">
                <a:solidFill>
                  <a:schemeClr val="bg1"/>
                </a:solidFill>
              </a:rPr>
              <a:t> Chang, H., </a:t>
            </a:r>
            <a:r>
              <a:rPr lang="fr-FR" sz="700" u="sng" dirty="0" smtClean="0">
                <a:solidFill>
                  <a:schemeClr val="bg1"/>
                </a:solidFill>
              </a:rPr>
              <a:t>Cuvier, O.</a:t>
            </a:r>
            <a:r>
              <a:rPr lang="fr-FR" sz="700" dirty="0" smtClean="0">
                <a:solidFill>
                  <a:schemeClr val="bg1"/>
                </a:solidFill>
              </a:rPr>
              <a:t> and J. Dekker (2009). Gene dates, parties, and galas:  </a:t>
            </a:r>
            <a:r>
              <a:rPr lang="fr-FR" sz="700" dirty="0" err="1" smtClean="0">
                <a:solidFill>
                  <a:schemeClr val="bg1"/>
                </a:solidFill>
              </a:rPr>
              <a:t>Chromatin</a:t>
            </a:r>
            <a:r>
              <a:rPr lang="fr-FR" sz="700" dirty="0" smtClean="0">
                <a:solidFill>
                  <a:schemeClr val="bg1"/>
                </a:solidFill>
              </a:rPr>
              <a:t> </a:t>
            </a:r>
            <a:r>
              <a:rPr lang="fr-FR" sz="700" dirty="0" err="1" smtClean="0">
                <a:solidFill>
                  <a:schemeClr val="bg1"/>
                </a:solidFill>
              </a:rPr>
              <a:t>dynamics</a:t>
            </a:r>
            <a:r>
              <a:rPr lang="fr-FR" sz="700" dirty="0" smtClean="0">
                <a:solidFill>
                  <a:schemeClr val="bg1"/>
                </a:solidFill>
              </a:rPr>
              <a:t> and </a:t>
            </a:r>
            <a:r>
              <a:rPr lang="fr-FR" sz="700" dirty="0" err="1" smtClean="0">
                <a:solidFill>
                  <a:schemeClr val="bg1"/>
                </a:solidFill>
              </a:rPr>
              <a:t>higher</a:t>
            </a:r>
            <a:r>
              <a:rPr lang="fr-FR" sz="700" dirty="0" smtClean="0">
                <a:solidFill>
                  <a:schemeClr val="bg1"/>
                </a:solidFill>
              </a:rPr>
              <a:t> </a:t>
            </a:r>
            <a:r>
              <a:rPr lang="fr-FR" sz="700" dirty="0" err="1" smtClean="0">
                <a:solidFill>
                  <a:schemeClr val="bg1"/>
                </a:solidFill>
              </a:rPr>
              <a:t>order</a:t>
            </a:r>
            <a:r>
              <a:rPr lang="fr-FR" sz="700" dirty="0" smtClean="0">
                <a:solidFill>
                  <a:schemeClr val="bg1"/>
                </a:solidFill>
              </a:rPr>
              <a:t> </a:t>
            </a:r>
            <a:r>
              <a:rPr lang="fr-FR" sz="700" dirty="0" err="1" smtClean="0">
                <a:solidFill>
                  <a:schemeClr val="bg1"/>
                </a:solidFill>
              </a:rPr>
              <a:t>organization</a:t>
            </a:r>
            <a:r>
              <a:rPr lang="fr-FR" sz="700" dirty="0" smtClean="0">
                <a:solidFill>
                  <a:schemeClr val="bg1"/>
                </a:solidFill>
              </a:rPr>
              <a:t>. </a:t>
            </a:r>
            <a:r>
              <a:rPr lang="fr-FR" sz="700" b="1" dirty="0" smtClean="0">
                <a:solidFill>
                  <a:schemeClr val="bg1"/>
                </a:solidFill>
              </a:rPr>
              <a:t>EMBO </a:t>
            </a:r>
            <a:r>
              <a:rPr lang="fr-FR" sz="700" b="1" dirty="0" err="1" smtClean="0">
                <a:solidFill>
                  <a:schemeClr val="bg1"/>
                </a:solidFill>
              </a:rPr>
              <a:t>rep</a:t>
            </a:r>
            <a:r>
              <a:rPr lang="fr-FR" sz="700" dirty="0" smtClean="0">
                <a:solidFill>
                  <a:schemeClr val="bg1"/>
                </a:solidFill>
              </a:rPr>
              <a:t>., Vol 10, </a:t>
            </a:r>
            <a:r>
              <a:rPr lang="fr-FR" sz="700" i="1" dirty="0" smtClean="0">
                <a:solidFill>
                  <a:schemeClr val="bg1"/>
                </a:solidFill>
              </a:rPr>
              <a:t>689-693.</a:t>
            </a:r>
            <a:endParaRPr lang="en-US" sz="700" dirty="0" smtClean="0">
              <a:solidFill>
                <a:schemeClr val="bg1"/>
              </a:solidFill>
            </a:endParaRPr>
          </a:p>
          <a:p>
            <a:endParaRPr lang="en-US" sz="700" dirty="0" smtClean="0">
              <a:solidFill>
                <a:schemeClr val="bg1"/>
              </a:solidFill>
            </a:endParaRPr>
          </a:p>
          <a:p>
            <a:r>
              <a:rPr lang="fr-FR" sz="700" dirty="0" smtClean="0">
                <a:solidFill>
                  <a:schemeClr val="bg1"/>
                </a:solidFill>
              </a:rPr>
              <a:t> Jiang, W., </a:t>
            </a:r>
            <a:r>
              <a:rPr lang="fr-FR" sz="700" dirty="0" err="1" smtClean="0">
                <a:solidFill>
                  <a:schemeClr val="bg1"/>
                </a:solidFill>
              </a:rPr>
              <a:t>Emberly</a:t>
            </a:r>
            <a:r>
              <a:rPr lang="fr-FR" sz="700" dirty="0" smtClean="0">
                <a:solidFill>
                  <a:schemeClr val="bg1"/>
                </a:solidFill>
              </a:rPr>
              <a:t>, E., </a:t>
            </a:r>
            <a:r>
              <a:rPr lang="fr-FR" sz="700" u="sng" dirty="0" smtClean="0">
                <a:solidFill>
                  <a:schemeClr val="bg1"/>
                </a:solidFill>
              </a:rPr>
              <a:t>O.</a:t>
            </a:r>
            <a:r>
              <a:rPr lang="fr-FR" sz="700" b="1" u="sng" dirty="0" smtClean="0">
                <a:solidFill>
                  <a:schemeClr val="bg1"/>
                </a:solidFill>
              </a:rPr>
              <a:t> </a:t>
            </a:r>
            <a:r>
              <a:rPr lang="fr-FR" sz="700" u="sng" dirty="0" smtClean="0">
                <a:solidFill>
                  <a:schemeClr val="bg1"/>
                </a:solidFill>
              </a:rPr>
              <a:t>Cuvier,</a:t>
            </a:r>
            <a:r>
              <a:rPr lang="fr-FR" sz="700" dirty="0" smtClean="0">
                <a:solidFill>
                  <a:schemeClr val="bg1"/>
                </a:solidFill>
              </a:rPr>
              <a:t> Hart, CM (2009). </a:t>
            </a:r>
            <a:r>
              <a:rPr lang="fr-FR" sz="700" dirty="0" err="1" smtClean="0">
                <a:solidFill>
                  <a:schemeClr val="bg1"/>
                </a:solidFill>
              </a:rPr>
              <a:t>Genome-wide</a:t>
            </a:r>
            <a:r>
              <a:rPr lang="fr-FR" sz="700" dirty="0" smtClean="0">
                <a:solidFill>
                  <a:schemeClr val="bg1"/>
                </a:solidFill>
              </a:rPr>
              <a:t> </a:t>
            </a:r>
            <a:r>
              <a:rPr lang="fr-FR" sz="700" dirty="0" err="1" smtClean="0">
                <a:solidFill>
                  <a:schemeClr val="bg1"/>
                </a:solidFill>
              </a:rPr>
              <a:t>mapping</a:t>
            </a:r>
            <a:r>
              <a:rPr lang="fr-FR" sz="700" dirty="0" smtClean="0">
                <a:solidFill>
                  <a:schemeClr val="bg1"/>
                </a:solidFill>
              </a:rPr>
              <a:t> links BEAF </a:t>
            </a:r>
            <a:r>
              <a:rPr lang="fr-FR" sz="700" dirty="0" err="1" smtClean="0">
                <a:solidFill>
                  <a:schemeClr val="bg1"/>
                </a:solidFill>
              </a:rPr>
              <a:t>binding</a:t>
            </a:r>
            <a:r>
              <a:rPr lang="fr-FR" sz="700" dirty="0" smtClean="0">
                <a:solidFill>
                  <a:schemeClr val="bg1"/>
                </a:solidFill>
              </a:rPr>
              <a:t> sites to transcription. </a:t>
            </a:r>
            <a:r>
              <a:rPr lang="fr-FR" sz="700" b="1" dirty="0" smtClean="0">
                <a:solidFill>
                  <a:schemeClr val="bg1"/>
                </a:solidFill>
              </a:rPr>
              <a:t>MCB</a:t>
            </a:r>
            <a:r>
              <a:rPr lang="fr-FR" sz="700" dirty="0" smtClean="0">
                <a:solidFill>
                  <a:schemeClr val="bg1"/>
                </a:solidFill>
              </a:rPr>
              <a:t>, </a:t>
            </a:r>
            <a:r>
              <a:rPr lang="fr-FR" sz="700" i="1" dirty="0" smtClean="0">
                <a:solidFill>
                  <a:schemeClr val="bg1"/>
                </a:solidFill>
              </a:rPr>
              <a:t>Vol 29</a:t>
            </a:r>
            <a:r>
              <a:rPr lang="fr-FR" sz="700" dirty="0" smtClean="0">
                <a:solidFill>
                  <a:schemeClr val="bg1"/>
                </a:solidFill>
              </a:rPr>
              <a:t>, 3356-68.</a:t>
            </a:r>
          </a:p>
          <a:p>
            <a:endParaRPr lang="fr-FR" sz="700" dirty="0" smtClean="0">
              <a:solidFill>
                <a:schemeClr val="bg1"/>
              </a:solidFill>
            </a:endParaRPr>
          </a:p>
          <a:p>
            <a:r>
              <a:rPr lang="fr-FR" sz="700" dirty="0" err="1" smtClean="0">
                <a:solidFill>
                  <a:schemeClr val="bg1"/>
                </a:solidFill>
              </a:rPr>
              <a:t>Eldon</a:t>
            </a:r>
            <a:r>
              <a:rPr lang="fr-FR" sz="700" dirty="0" smtClean="0">
                <a:solidFill>
                  <a:schemeClr val="bg1"/>
                </a:solidFill>
              </a:rPr>
              <a:t> </a:t>
            </a:r>
            <a:r>
              <a:rPr lang="fr-FR" sz="700" dirty="0" err="1" smtClean="0">
                <a:solidFill>
                  <a:schemeClr val="bg1"/>
                </a:solidFill>
              </a:rPr>
              <a:t>Emberly</a:t>
            </a:r>
            <a:r>
              <a:rPr lang="fr-FR" sz="700" dirty="0" smtClean="0">
                <a:solidFill>
                  <a:schemeClr val="bg1"/>
                </a:solidFill>
              </a:rPr>
              <a:t>,,, Blattes, R., </a:t>
            </a:r>
            <a:r>
              <a:rPr lang="fr-FR" sz="700" dirty="0" err="1" smtClean="0">
                <a:solidFill>
                  <a:schemeClr val="bg1"/>
                </a:solidFill>
              </a:rPr>
              <a:t>Schuttengruber</a:t>
            </a:r>
            <a:r>
              <a:rPr lang="fr-FR" sz="700" dirty="0" smtClean="0">
                <a:solidFill>
                  <a:schemeClr val="bg1"/>
                </a:solidFill>
              </a:rPr>
              <a:t>, Kas, E., </a:t>
            </a:r>
            <a:r>
              <a:rPr lang="fr-FR" sz="700" u="sng" dirty="0" smtClean="0">
                <a:solidFill>
                  <a:schemeClr val="bg1"/>
                </a:solidFill>
              </a:rPr>
              <a:t>O.</a:t>
            </a:r>
            <a:r>
              <a:rPr lang="fr-FR" sz="700" b="1" u="sng" dirty="0" smtClean="0">
                <a:solidFill>
                  <a:schemeClr val="bg1"/>
                </a:solidFill>
              </a:rPr>
              <a:t> </a:t>
            </a:r>
            <a:r>
              <a:rPr lang="fr-FR" sz="700" u="sng" dirty="0" smtClean="0">
                <a:solidFill>
                  <a:schemeClr val="bg1"/>
                </a:solidFill>
              </a:rPr>
              <a:t>Cuvier</a:t>
            </a:r>
            <a:r>
              <a:rPr lang="fr-FR" sz="700" dirty="0" smtClean="0">
                <a:solidFill>
                  <a:schemeClr val="bg1"/>
                </a:solidFill>
              </a:rPr>
              <a:t> (2009). BEAF </a:t>
            </a:r>
            <a:r>
              <a:rPr lang="fr-FR" sz="700" dirty="0" err="1" smtClean="0">
                <a:solidFill>
                  <a:schemeClr val="bg1"/>
                </a:solidFill>
              </a:rPr>
              <a:t>regulates</a:t>
            </a:r>
            <a:r>
              <a:rPr lang="fr-FR" sz="700" dirty="0" smtClean="0">
                <a:solidFill>
                  <a:schemeClr val="bg1"/>
                </a:solidFill>
              </a:rPr>
              <a:t> the Cell Cycle </a:t>
            </a:r>
            <a:r>
              <a:rPr lang="fr-FR" sz="700" dirty="0" err="1" smtClean="0">
                <a:solidFill>
                  <a:schemeClr val="bg1"/>
                </a:solidFill>
              </a:rPr>
              <a:t>through</a:t>
            </a:r>
            <a:r>
              <a:rPr lang="fr-FR" sz="700" dirty="0" smtClean="0">
                <a:solidFill>
                  <a:schemeClr val="bg1"/>
                </a:solidFill>
              </a:rPr>
              <a:t> </a:t>
            </a:r>
            <a:r>
              <a:rPr lang="fr-FR" sz="700" dirty="0" err="1" smtClean="0">
                <a:solidFill>
                  <a:schemeClr val="bg1"/>
                </a:solidFill>
              </a:rPr>
              <a:t>controlling</a:t>
            </a:r>
            <a:r>
              <a:rPr lang="fr-FR" sz="700" dirty="0" smtClean="0">
                <a:solidFill>
                  <a:schemeClr val="bg1"/>
                </a:solidFill>
              </a:rPr>
              <a:t> the </a:t>
            </a:r>
            <a:r>
              <a:rPr lang="fr-FR" sz="700" dirty="0" err="1" smtClean="0">
                <a:solidFill>
                  <a:schemeClr val="bg1"/>
                </a:solidFill>
              </a:rPr>
              <a:t>deposition</a:t>
            </a:r>
            <a:r>
              <a:rPr lang="fr-FR" sz="700" dirty="0" smtClean="0">
                <a:solidFill>
                  <a:schemeClr val="bg1"/>
                </a:solidFill>
              </a:rPr>
              <a:t> of H3K9me marks to </a:t>
            </a:r>
            <a:r>
              <a:rPr lang="fr-FR" sz="700" dirty="0" err="1" smtClean="0">
                <a:solidFill>
                  <a:schemeClr val="bg1"/>
                </a:solidFill>
              </a:rPr>
              <a:t>nucleosome-associated</a:t>
            </a:r>
            <a:r>
              <a:rPr lang="fr-FR" sz="700" dirty="0" smtClean="0">
                <a:solidFill>
                  <a:schemeClr val="bg1"/>
                </a:solidFill>
              </a:rPr>
              <a:t> </a:t>
            </a:r>
            <a:r>
              <a:rPr lang="fr-FR" sz="700" dirty="0" err="1" smtClean="0">
                <a:solidFill>
                  <a:schemeClr val="bg1"/>
                </a:solidFill>
              </a:rPr>
              <a:t>dual-core</a:t>
            </a:r>
            <a:r>
              <a:rPr lang="fr-FR" sz="700" dirty="0" smtClean="0">
                <a:solidFill>
                  <a:schemeClr val="bg1"/>
                </a:solidFill>
              </a:rPr>
              <a:t> </a:t>
            </a:r>
            <a:r>
              <a:rPr lang="fr-FR" sz="700" dirty="0" err="1" smtClean="0">
                <a:solidFill>
                  <a:schemeClr val="bg1"/>
                </a:solidFill>
              </a:rPr>
              <a:t>elements</a:t>
            </a:r>
            <a:r>
              <a:rPr lang="fr-FR" sz="700" dirty="0" smtClean="0">
                <a:solidFill>
                  <a:schemeClr val="bg1"/>
                </a:solidFill>
              </a:rPr>
              <a:t>.</a:t>
            </a:r>
          </a:p>
          <a:p>
            <a:r>
              <a:rPr lang="fr-FR" sz="700" dirty="0" smtClean="0">
                <a:solidFill>
                  <a:schemeClr val="bg1"/>
                </a:solidFill>
              </a:rPr>
              <a:t>           </a:t>
            </a:r>
            <a:r>
              <a:rPr lang="fr-FR" sz="700" b="1" dirty="0" err="1" smtClean="0">
                <a:solidFill>
                  <a:schemeClr val="bg1"/>
                </a:solidFill>
              </a:rPr>
              <a:t>PloS</a:t>
            </a:r>
            <a:r>
              <a:rPr lang="fr-FR" sz="700" b="1" dirty="0" smtClean="0">
                <a:solidFill>
                  <a:schemeClr val="bg1"/>
                </a:solidFill>
              </a:rPr>
              <a:t> </a:t>
            </a:r>
            <a:r>
              <a:rPr lang="fr-FR" sz="700" b="1" dirty="0" err="1" smtClean="0">
                <a:solidFill>
                  <a:schemeClr val="bg1"/>
                </a:solidFill>
              </a:rPr>
              <a:t>Biology</a:t>
            </a:r>
            <a:r>
              <a:rPr lang="fr-FR" sz="700" dirty="0" smtClean="0">
                <a:solidFill>
                  <a:schemeClr val="bg1"/>
                </a:solidFill>
              </a:rPr>
              <a:t>, Vol 6:2896-910</a:t>
            </a:r>
            <a:endParaRPr lang="en-US" sz="700" dirty="0" smtClean="0">
              <a:solidFill>
                <a:schemeClr val="bg1"/>
              </a:solidFill>
            </a:endParaRPr>
          </a:p>
        </p:txBody>
      </p:sp>
      <p:grpSp>
        <p:nvGrpSpPr>
          <p:cNvPr id="23" name="Grouper 190"/>
          <p:cNvGrpSpPr/>
          <p:nvPr/>
        </p:nvGrpSpPr>
        <p:grpSpPr>
          <a:xfrm>
            <a:off x="719669" y="2515743"/>
            <a:ext cx="4639190" cy="974589"/>
            <a:chOff x="296344" y="2515743"/>
            <a:chExt cx="4639190" cy="974589"/>
          </a:xfrm>
        </p:grpSpPr>
        <p:grpSp>
          <p:nvGrpSpPr>
            <p:cNvPr id="24" name="Grouper 155"/>
            <p:cNvGrpSpPr/>
            <p:nvPr/>
          </p:nvGrpSpPr>
          <p:grpSpPr>
            <a:xfrm>
              <a:off x="296344" y="2515743"/>
              <a:ext cx="4639190" cy="974589"/>
              <a:chOff x="1545170" y="3767666"/>
              <a:chExt cx="4639190" cy="974589"/>
            </a:xfrm>
          </p:grpSpPr>
          <p:sp>
            <p:nvSpPr>
              <p:cNvPr id="36" name="Line 6"/>
              <p:cNvSpPr>
                <a:spLocks noChangeShapeType="1"/>
              </p:cNvSpPr>
              <p:nvPr/>
            </p:nvSpPr>
            <p:spPr bwMode="auto">
              <a:xfrm flipV="1">
                <a:off x="3306226" y="4386282"/>
                <a:ext cx="2878134" cy="23704"/>
              </a:xfrm>
              <a:prstGeom prst="line">
                <a:avLst/>
              </a:prstGeom>
              <a:noFill/>
              <a:ln w="19050">
                <a:solidFill>
                  <a:srgbClr val="FFFFFF"/>
                </a:solidFill>
                <a:round/>
                <a:headEnd/>
                <a:tailEnd/>
              </a:ln>
            </p:spPr>
            <p:txBody>
              <a:bodyPr lIns="0" tIns="0" rIns="0" bIns="0">
                <a:prstTxWarp prst="textNoShape">
                  <a:avLst/>
                </a:prstTxWarp>
              </a:bodyPr>
              <a:lstStyle/>
              <a:p>
                <a:endParaRPr lang="fr-FR"/>
              </a:p>
            </p:txBody>
          </p:sp>
          <p:sp>
            <p:nvSpPr>
              <p:cNvPr id="37" name="AutoShape 7"/>
              <p:cNvSpPr>
                <a:spLocks/>
              </p:cNvSpPr>
              <p:nvPr/>
            </p:nvSpPr>
            <p:spPr bwMode="auto">
              <a:xfrm>
                <a:off x="4517485" y="4257694"/>
                <a:ext cx="144463" cy="214313"/>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pic>
            <p:nvPicPr>
              <p:cNvPr id="39" name="Picture 68"/>
              <p:cNvPicPr>
                <a:picLocks noChangeAspect="1"/>
              </p:cNvPicPr>
              <p:nvPr/>
            </p:nvPicPr>
            <p:blipFill>
              <a:blip r:embed="rId2"/>
              <a:srcRect/>
              <a:stretch>
                <a:fillRect/>
              </a:stretch>
            </p:blipFill>
            <p:spPr bwMode="auto">
              <a:xfrm>
                <a:off x="3517365" y="4359294"/>
                <a:ext cx="995363" cy="261938"/>
              </a:xfrm>
              <a:prstGeom prst="rect">
                <a:avLst/>
              </a:prstGeom>
              <a:noFill/>
              <a:ln w="9525">
                <a:noFill/>
                <a:miter lim="800000"/>
                <a:headEnd/>
                <a:tailEnd/>
              </a:ln>
            </p:spPr>
          </p:pic>
          <p:sp>
            <p:nvSpPr>
              <p:cNvPr id="46" name="AutoShape 13"/>
              <p:cNvSpPr>
                <a:spLocks/>
              </p:cNvSpPr>
              <p:nvPr/>
            </p:nvSpPr>
            <p:spPr bwMode="auto">
              <a:xfrm>
                <a:off x="4936067" y="4279919"/>
                <a:ext cx="153987" cy="198437"/>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grpSp>
            <p:nvGrpSpPr>
              <p:cNvPr id="25" name="Grouper 113"/>
              <p:cNvGrpSpPr/>
              <p:nvPr/>
            </p:nvGrpSpPr>
            <p:grpSpPr>
              <a:xfrm>
                <a:off x="3517364" y="3767666"/>
                <a:ext cx="1405994" cy="499538"/>
                <a:chOff x="3602035" y="2539996"/>
                <a:chExt cx="1405994" cy="980823"/>
              </a:xfrm>
            </p:grpSpPr>
            <p:cxnSp>
              <p:nvCxnSpPr>
                <p:cNvPr id="112" name="Connecteur droit 111"/>
                <p:cNvCxnSpPr/>
                <p:nvPr/>
              </p:nvCxnSpPr>
              <p:spPr>
                <a:xfrm rot="5400000">
                  <a:off x="4367340" y="2880130"/>
                  <a:ext cx="980817" cy="300561"/>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Connecteur droit 112"/>
                <p:cNvCxnSpPr/>
                <p:nvPr/>
              </p:nvCxnSpPr>
              <p:spPr>
                <a:xfrm rot="16200000" flipH="1">
                  <a:off x="3214837" y="2927194"/>
                  <a:ext cx="897694" cy="123297"/>
                </a:xfrm>
                <a:prstGeom prst="line">
                  <a:avLst/>
                </a:prstGeom>
                <a:ln w="25400" cap="flat" cmpd="sng" algn="ctr">
                  <a:solidFill>
                    <a:schemeClr val="bg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16" name="ZoneTexte 115"/>
              <p:cNvSpPr txBox="1"/>
              <p:nvPr/>
            </p:nvSpPr>
            <p:spPr>
              <a:xfrm>
                <a:off x="3573048" y="4085186"/>
                <a:ext cx="941283" cy="307777"/>
              </a:xfrm>
              <a:prstGeom prst="rect">
                <a:avLst/>
              </a:prstGeom>
              <a:noFill/>
            </p:spPr>
            <p:txBody>
              <a:bodyPr wrap="none" rtlCol="0">
                <a:spAutoFit/>
              </a:bodyPr>
              <a:lstStyle/>
              <a:p>
                <a:r>
                  <a:rPr lang="fr-FR" sz="1400" dirty="0" err="1" smtClean="0">
                    <a:solidFill>
                      <a:schemeClr val="bg1"/>
                    </a:solidFill>
                  </a:rPr>
                  <a:t>Epigenetic</a:t>
                </a:r>
                <a:endParaRPr lang="fr-FR" sz="1400" dirty="0">
                  <a:solidFill>
                    <a:schemeClr val="bg1"/>
                  </a:solidFill>
                </a:endParaRPr>
              </a:p>
            </p:txBody>
          </p:sp>
          <p:sp>
            <p:nvSpPr>
              <p:cNvPr id="119" name="ZoneTexte 118"/>
              <p:cNvSpPr txBox="1"/>
              <p:nvPr/>
            </p:nvSpPr>
            <p:spPr>
              <a:xfrm>
                <a:off x="1545170" y="4003591"/>
                <a:ext cx="1828800" cy="738664"/>
              </a:xfrm>
              <a:prstGeom prst="rect">
                <a:avLst/>
              </a:prstGeom>
              <a:noFill/>
            </p:spPr>
            <p:txBody>
              <a:bodyPr wrap="square" rtlCol="0">
                <a:spAutoFit/>
              </a:bodyPr>
              <a:lstStyle/>
              <a:p>
                <a:pPr algn="ctr"/>
                <a:r>
                  <a:rPr lang="fr-FR" sz="1400" b="1" dirty="0" smtClean="0">
                    <a:solidFill>
                      <a:schemeClr val="bg1"/>
                    </a:solidFill>
                  </a:rPr>
                  <a:t>Cancers</a:t>
                </a:r>
              </a:p>
              <a:p>
                <a:pPr algn="ctr"/>
                <a:r>
                  <a:rPr lang="fr-FR" sz="1400" b="1" dirty="0" smtClean="0">
                    <a:solidFill>
                      <a:schemeClr val="bg1"/>
                    </a:solidFill>
                  </a:rPr>
                  <a:t>Cell (</a:t>
                </a:r>
                <a:r>
                  <a:rPr lang="fr-FR" sz="1400" b="1" dirty="0" err="1" smtClean="0">
                    <a:solidFill>
                      <a:schemeClr val="bg1"/>
                    </a:solidFill>
                  </a:rPr>
                  <a:t>re)programming</a:t>
                </a:r>
                <a:endParaRPr lang="fr-FR" sz="1400" b="1" dirty="0" smtClean="0">
                  <a:solidFill>
                    <a:schemeClr val="bg1"/>
                  </a:solidFill>
                </a:endParaRPr>
              </a:p>
              <a:p>
                <a:pPr algn="ctr"/>
                <a:r>
                  <a:rPr lang="fr-FR" sz="1400" b="1" dirty="0" err="1" smtClean="0">
                    <a:solidFill>
                      <a:schemeClr val="bg1"/>
                    </a:solidFill>
                  </a:rPr>
                  <a:t>Development</a:t>
                </a:r>
                <a:endParaRPr lang="fr-FR" sz="1400" b="1" dirty="0">
                  <a:solidFill>
                    <a:schemeClr val="bg1"/>
                  </a:solidFill>
                </a:endParaRPr>
              </a:p>
            </p:txBody>
          </p:sp>
          <p:pic>
            <p:nvPicPr>
              <p:cNvPr id="114" name="Picture 68"/>
              <p:cNvPicPr>
                <a:picLocks noChangeAspect="1"/>
              </p:cNvPicPr>
              <p:nvPr/>
            </p:nvPicPr>
            <p:blipFill>
              <a:blip r:embed="rId2"/>
              <a:srcRect/>
              <a:stretch>
                <a:fillRect/>
              </a:stretch>
            </p:blipFill>
            <p:spPr bwMode="auto">
              <a:xfrm>
                <a:off x="5096944" y="4343400"/>
                <a:ext cx="995363" cy="261938"/>
              </a:xfrm>
              <a:prstGeom prst="rect">
                <a:avLst/>
              </a:prstGeom>
              <a:noFill/>
              <a:ln w="9525">
                <a:noFill/>
                <a:miter lim="800000"/>
                <a:headEnd/>
                <a:tailEnd/>
              </a:ln>
            </p:spPr>
          </p:pic>
        </p:grpSp>
        <p:sp>
          <p:nvSpPr>
            <p:cNvPr id="190" name="AutoShape 7"/>
            <p:cNvSpPr>
              <a:spLocks/>
            </p:cNvSpPr>
            <p:nvPr/>
          </p:nvSpPr>
          <p:spPr bwMode="auto">
            <a:xfrm>
              <a:off x="2168017" y="3056573"/>
              <a:ext cx="144463" cy="214313"/>
            </a:xfrm>
            <a:prstGeom prst="triangle">
              <a:avLst>
                <a:gd name="adj" fmla="val 50000"/>
              </a:avLst>
            </a:prstGeom>
            <a:solidFill>
              <a:srgbClr val="FF0000"/>
            </a:solidFill>
            <a:ln w="19050">
              <a:solidFill>
                <a:schemeClr val="tx1"/>
              </a:solidFill>
              <a:miter lim="800000"/>
              <a:headEnd/>
              <a:tailEnd/>
            </a:ln>
          </p:spPr>
          <p:txBody>
            <a:bodyPr lIns="0" tIns="0" rIns="0" bIns="0">
              <a:prstTxWarp prst="textNoShape">
                <a:avLst/>
              </a:prstTxWarp>
            </a:bodyPr>
            <a:lstStyle/>
            <a:p>
              <a:endParaRPr lang="fr-FR"/>
            </a:p>
          </p:txBody>
        </p:sp>
      </p:grpSp>
      <p:grpSp>
        <p:nvGrpSpPr>
          <p:cNvPr id="26" name="Grouper 199"/>
          <p:cNvGrpSpPr/>
          <p:nvPr/>
        </p:nvGrpSpPr>
        <p:grpSpPr>
          <a:xfrm>
            <a:off x="3852325" y="2048928"/>
            <a:ext cx="289121" cy="107287"/>
            <a:chOff x="4747837" y="1684866"/>
            <a:chExt cx="289121" cy="107287"/>
          </a:xfrm>
        </p:grpSpPr>
        <p:grpSp>
          <p:nvGrpSpPr>
            <p:cNvPr id="27" name="Group 36"/>
            <p:cNvGrpSpPr>
              <a:grpSpLocks/>
            </p:cNvGrpSpPr>
            <p:nvPr/>
          </p:nvGrpSpPr>
          <p:grpSpPr bwMode="auto">
            <a:xfrm>
              <a:off x="4747837" y="1699276"/>
              <a:ext cx="289121" cy="6348"/>
              <a:chOff x="0" y="-3"/>
              <a:chExt cx="391" cy="4"/>
            </a:xfrm>
          </p:grpSpPr>
          <p:sp>
            <p:nvSpPr>
              <p:cNvPr id="195" name="Line 37"/>
              <p:cNvSpPr>
                <a:spLocks noChangeShapeType="1"/>
              </p:cNvSpPr>
              <p:nvPr/>
            </p:nvSpPr>
            <p:spPr bwMode="auto">
              <a:xfrm>
                <a:off x="55" y="0"/>
                <a:ext cx="336" cy="1"/>
              </a:xfrm>
              <a:prstGeom prst="line">
                <a:avLst/>
              </a:prstGeom>
              <a:noFill/>
              <a:ln w="34925">
                <a:solidFill>
                  <a:schemeClr val="bg2"/>
                </a:solidFill>
                <a:round/>
                <a:headEnd/>
                <a:tailEnd type="triangle" w="lg" len="med"/>
              </a:ln>
            </p:spPr>
            <p:txBody>
              <a:bodyPr lIns="0" tIns="0" rIns="0" bIns="0">
                <a:prstTxWarp prst="textNoShape">
                  <a:avLst/>
                </a:prstTxWarp>
              </a:bodyPr>
              <a:lstStyle/>
              <a:p>
                <a:endParaRPr lang="fr-FR"/>
              </a:p>
            </p:txBody>
          </p:sp>
          <p:sp>
            <p:nvSpPr>
              <p:cNvPr id="196" name="Line 38"/>
              <p:cNvSpPr>
                <a:spLocks noChangeShapeType="1"/>
              </p:cNvSpPr>
              <p:nvPr/>
            </p:nvSpPr>
            <p:spPr bwMode="auto">
              <a:xfrm>
                <a:off x="0" y="-3"/>
                <a:ext cx="336" cy="1"/>
              </a:xfrm>
              <a:prstGeom prst="line">
                <a:avLst/>
              </a:prstGeom>
              <a:noFill/>
              <a:ln w="34925">
                <a:solidFill>
                  <a:schemeClr val="bg2"/>
                </a:solidFill>
                <a:round/>
                <a:headEnd/>
                <a:tailEnd/>
              </a:ln>
            </p:spPr>
            <p:txBody>
              <a:bodyPr lIns="0" tIns="0" rIns="0" bIns="0">
                <a:prstTxWarp prst="textNoShape">
                  <a:avLst/>
                </a:prstTxWarp>
              </a:bodyPr>
              <a:lstStyle/>
              <a:p>
                <a:endParaRPr lang="fr-FR"/>
              </a:p>
            </p:txBody>
          </p:sp>
        </p:grpSp>
        <p:sp>
          <p:nvSpPr>
            <p:cNvPr id="198" name="Line 37"/>
            <p:cNvSpPr>
              <a:spLocks noChangeShapeType="1"/>
            </p:cNvSpPr>
            <p:nvPr/>
          </p:nvSpPr>
          <p:spPr bwMode="auto">
            <a:xfrm rot="5400000">
              <a:off x="4708859" y="1738510"/>
              <a:ext cx="107287" cy="0"/>
            </a:xfrm>
            <a:prstGeom prst="line">
              <a:avLst/>
            </a:prstGeom>
            <a:noFill/>
            <a:ln w="34925">
              <a:solidFill>
                <a:schemeClr val="bg2"/>
              </a:solidFill>
              <a:round/>
              <a:headEnd type="none"/>
              <a:tailEnd type="none" w="lg" len="med"/>
            </a:ln>
          </p:spPr>
          <p:txBody>
            <a:bodyPr lIns="0" tIns="0" rIns="0" bIns="0">
              <a:prstTxWarp prst="textNoShape">
                <a:avLst/>
              </a:prstTxWarp>
            </a:bodyPr>
            <a:lstStyle/>
            <a:p>
              <a:endParaRPr lang="fr-FR"/>
            </a:p>
          </p:txBody>
        </p:sp>
      </p:grpSp>
      <p:sp>
        <p:nvSpPr>
          <p:cNvPr id="201" name="ZoneTexte 200"/>
          <p:cNvSpPr txBox="1"/>
          <p:nvPr/>
        </p:nvSpPr>
        <p:spPr>
          <a:xfrm>
            <a:off x="2599265" y="1684868"/>
            <a:ext cx="813744" cy="307777"/>
          </a:xfrm>
          <a:prstGeom prst="rect">
            <a:avLst/>
          </a:prstGeom>
          <a:noFill/>
        </p:spPr>
        <p:txBody>
          <a:bodyPr wrap="none" rtlCol="0">
            <a:spAutoFit/>
          </a:bodyPr>
          <a:lstStyle/>
          <a:p>
            <a:pPr algn="ctr"/>
            <a:r>
              <a:rPr lang="fr-FR" sz="1400" b="1" dirty="0" smtClean="0">
                <a:solidFill>
                  <a:schemeClr val="bg1"/>
                </a:solidFill>
              </a:rPr>
              <a:t>Cell </a:t>
            </a:r>
            <a:r>
              <a:rPr lang="fr-FR" sz="1400" b="1" dirty="0" err="1" smtClean="0">
                <a:solidFill>
                  <a:schemeClr val="bg1"/>
                </a:solidFill>
              </a:rPr>
              <a:t>Fate</a:t>
            </a:r>
            <a:endParaRPr lang="fr-FR" sz="1400" b="1" dirty="0" smtClean="0">
              <a:solidFill>
                <a:schemeClr val="bg1"/>
              </a:solidFill>
            </a:endParaRPr>
          </a:p>
        </p:txBody>
      </p:sp>
      <p:sp>
        <p:nvSpPr>
          <p:cNvPr id="202" name="ZoneTexte 201"/>
          <p:cNvSpPr txBox="1"/>
          <p:nvPr/>
        </p:nvSpPr>
        <p:spPr>
          <a:xfrm>
            <a:off x="838200" y="1295400"/>
            <a:ext cx="1509523" cy="707886"/>
          </a:xfrm>
          <a:prstGeom prst="rect">
            <a:avLst/>
          </a:prstGeom>
          <a:noFill/>
        </p:spPr>
        <p:txBody>
          <a:bodyPr wrap="none" rtlCol="0">
            <a:spAutoFit/>
          </a:bodyPr>
          <a:lstStyle/>
          <a:p>
            <a:pPr algn="r"/>
            <a:r>
              <a:rPr lang="fr-FR" sz="1000" dirty="0" smtClean="0">
                <a:solidFill>
                  <a:schemeClr val="bg1"/>
                </a:solidFill>
              </a:rPr>
              <a:t>Floyd et al., Nature, 2013</a:t>
            </a:r>
          </a:p>
          <a:p>
            <a:pPr algn="r"/>
            <a:r>
              <a:rPr lang="fr-FR" sz="1000" dirty="0" smtClean="0">
                <a:solidFill>
                  <a:schemeClr val="bg1"/>
                </a:solidFill>
              </a:rPr>
              <a:t>Dixon et al., Nature, 2012</a:t>
            </a:r>
          </a:p>
          <a:p>
            <a:pPr algn="r"/>
            <a:r>
              <a:rPr lang="fr-FR" sz="1000" dirty="0" err="1" smtClean="0">
                <a:solidFill>
                  <a:schemeClr val="bg1"/>
                </a:solidFill>
              </a:rPr>
              <a:t>Sexton</a:t>
            </a:r>
            <a:r>
              <a:rPr lang="fr-FR" sz="1000" dirty="0" smtClean="0">
                <a:solidFill>
                  <a:schemeClr val="bg1"/>
                </a:solidFill>
              </a:rPr>
              <a:t> et al., Cell 2012</a:t>
            </a:r>
          </a:p>
          <a:p>
            <a:pPr algn="r"/>
            <a:r>
              <a:rPr lang="fr-FR" sz="1000" dirty="0" err="1" smtClean="0">
                <a:solidFill>
                  <a:schemeClr val="bg1"/>
                </a:solidFill>
              </a:rPr>
              <a:t>Negre</a:t>
            </a:r>
            <a:r>
              <a:rPr lang="fr-FR" sz="1000" dirty="0" smtClean="0">
                <a:solidFill>
                  <a:schemeClr val="bg1"/>
                </a:solidFill>
              </a:rPr>
              <a:t> et al., Nature 2011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8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8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3" grpId="0" animBg="1"/>
      <p:bldP spid="84" grpId="0"/>
      <p:bldP spid="163"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tx1"/>
        </a:solid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5304238" y="4203242"/>
            <a:ext cx="584030" cy="286385"/>
            <a:chOff x="338421" y="0"/>
            <a:chExt cx="584455" cy="286494"/>
          </a:xfrm>
        </p:grpSpPr>
        <p:sp>
          <p:nvSpPr>
            <p:cNvPr id="14" name="Triangle rectangle 352"/>
            <p:cNvSpPr>
              <a:spLocks noChangeArrowheads="1"/>
            </p:cNvSpPr>
            <p:nvPr/>
          </p:nvSpPr>
          <p:spPr bwMode="auto">
            <a:xfrm>
              <a:off x="338421" y="0"/>
              <a:ext cx="584455" cy="285709"/>
            </a:xfrm>
            <a:prstGeom prst="rtTriangle">
              <a:avLst/>
            </a:prstGeom>
            <a:solidFill>
              <a:schemeClr val="tx1"/>
            </a:solidFill>
            <a:ln w="9525">
              <a:noFill/>
              <a:miter lim="800000"/>
              <a:headEnd/>
              <a:tailEnd/>
            </a:ln>
          </p:spPr>
          <p:txBody>
            <a:bodyPr anchor="ctr">
              <a:prstTxWarp prst="textNoShape">
                <a:avLst/>
              </a:prstTxWarp>
            </a:bodyPr>
            <a:lstStyle/>
            <a:p>
              <a:pPr algn="ctr" eaLnBrk="0" hangingPunct="0"/>
              <a:endParaRPr lang="fr-FR">
                <a:solidFill>
                  <a:srgbClr val="FFFFFF"/>
                </a:solidFill>
                <a:latin typeface="MS PGothic" charset="0"/>
                <a:sym typeface="MS PGothic" charset="0"/>
              </a:endParaRPr>
            </a:p>
          </p:txBody>
        </p:sp>
        <p:cxnSp>
          <p:nvCxnSpPr>
            <p:cNvPr id="17" name="Connecteur droit 353"/>
            <p:cNvCxnSpPr>
              <a:cxnSpLocks noChangeShapeType="1"/>
              <a:stCxn id="14" idx="1"/>
              <a:endCxn id="14" idx="2"/>
            </p:cNvCxnSpPr>
            <p:nvPr/>
          </p:nvCxnSpPr>
          <p:spPr bwMode="auto">
            <a:xfrm rot="10800000" flipV="1">
              <a:off x="338421" y="142855"/>
              <a:ext cx="1588" cy="142854"/>
            </a:xfrm>
            <a:prstGeom prst="line">
              <a:avLst/>
            </a:prstGeom>
            <a:noFill/>
            <a:ln w="12700">
              <a:solidFill>
                <a:schemeClr val="tx1"/>
              </a:solidFill>
              <a:round/>
              <a:headEnd/>
              <a:tailEnd/>
            </a:ln>
          </p:spPr>
        </p:cxnSp>
        <p:sp>
          <p:nvSpPr>
            <p:cNvPr id="19" name="Connecteur droit 354"/>
            <p:cNvSpPr>
              <a:spLocks noChangeShapeType="1"/>
            </p:cNvSpPr>
            <p:nvPr/>
          </p:nvSpPr>
          <p:spPr bwMode="auto">
            <a:xfrm rot="16200000" flipH="1">
              <a:off x="516274" y="107838"/>
              <a:ext cx="1588" cy="355723"/>
            </a:xfrm>
            <a:prstGeom prst="line">
              <a:avLst/>
            </a:prstGeom>
            <a:noFill/>
            <a:ln w="12700">
              <a:solidFill>
                <a:schemeClr val="tx1"/>
              </a:solidFill>
              <a:round/>
              <a:headEnd/>
              <a:tailEnd/>
            </a:ln>
          </p:spPr>
          <p:txBody>
            <a:bodyPr>
              <a:prstTxWarp prst="textNoShape">
                <a:avLst/>
              </a:prstTxWarp>
            </a:bodyPr>
            <a:lstStyle/>
            <a:p>
              <a:endParaRPr lang="fr-FR"/>
            </a:p>
          </p:txBody>
        </p:sp>
      </p:grpSp>
      <p:sp>
        <p:nvSpPr>
          <p:cNvPr id="23" name="Rectangle 49"/>
          <p:cNvSpPr>
            <a:spLocks/>
          </p:cNvSpPr>
          <p:nvPr/>
        </p:nvSpPr>
        <p:spPr bwMode="auto">
          <a:xfrm>
            <a:off x="474133" y="1939272"/>
            <a:ext cx="7619999" cy="1015663"/>
          </a:xfrm>
          <a:prstGeom prst="rect">
            <a:avLst/>
          </a:prstGeom>
          <a:noFill/>
          <a:ln w="9525">
            <a:noFill/>
            <a:miter lim="800000"/>
            <a:headEnd/>
            <a:tailEnd/>
          </a:ln>
        </p:spPr>
        <p:txBody>
          <a:bodyPr wrap="square">
            <a:prstTxWarp prst="textNoShape">
              <a:avLst/>
            </a:prstTxWarp>
            <a:noAutofit/>
          </a:bodyPr>
          <a:lstStyle/>
          <a:p>
            <a:pPr algn="ctr"/>
            <a:r>
              <a:rPr lang="fr-FR" sz="2000" b="1" dirty="0" err="1" smtClean="0">
                <a:solidFill>
                  <a:schemeClr val="bg1"/>
                </a:solidFill>
                <a:ea typeface="Arial" charset="0"/>
                <a:cs typeface="Arial" charset="0"/>
                <a:sym typeface="Arial" charset="0"/>
              </a:rPr>
              <a:t>ChIP</a:t>
            </a:r>
            <a:r>
              <a:rPr lang="fr-FR" sz="2000" b="1" dirty="0" smtClean="0">
                <a:solidFill>
                  <a:schemeClr val="bg1"/>
                </a:solidFill>
                <a:ea typeface="Arial" charset="0"/>
                <a:cs typeface="Arial" charset="0"/>
                <a:sym typeface="Arial" charset="0"/>
              </a:rPr>
              <a:t> = ?</a:t>
            </a:r>
            <a:endParaRPr lang="en-US" sz="2000" b="1" dirty="0" smtClean="0">
              <a:solidFill>
                <a:schemeClr val="bg1"/>
              </a:solidFill>
              <a:ea typeface="Arial" charset="0"/>
              <a:cs typeface="Arial" charset="0"/>
              <a:sym typeface="Arial"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1_Nouvelle présentation">
  <a:themeElements>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Nouvelle présentation">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chemeClr val="bg1"/>
            </a:solidFill>
            <a:effectLst/>
            <a:latin typeface="Arial" charset="0"/>
            <a:ea typeface="ヒラギノ明朝 ProN W3" charset="-128"/>
            <a:cs typeface="ヒラギノ明朝 ProN W3" charset="-128"/>
          </a:defRPr>
        </a:defPPr>
      </a:lstStyle>
    </a:spDef>
    <a:ln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chemeClr val="bg1"/>
            </a:solidFill>
            <a:effectLst/>
            <a:latin typeface="Arial" charset="0"/>
            <a:ea typeface="ヒラギノ明朝 ProN W3" charset="-128"/>
            <a:cs typeface="ヒラギノ明朝 ProN W3" charset="-128"/>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9568</TotalTime>
  <Pages>0</Pages>
  <Words>5059</Words>
  <Characters>0</Characters>
  <Application>Microsoft Macintosh PowerPoint</Application>
  <PresentationFormat>Présentation à l'écran (4:3)</PresentationFormat>
  <Lines>0</Lines>
  <Paragraphs>980</Paragraphs>
  <Slides>47</Slides>
  <Notes>19</Notes>
  <HiddenSlides>0</HiddenSlides>
  <MMClips>0</MMClips>
  <ScaleCrop>false</ScaleCrop>
  <HeadingPairs>
    <vt:vector size="4" baseType="variant">
      <vt:variant>
        <vt:lpstr>Modèle de conception</vt:lpstr>
      </vt:variant>
      <vt:variant>
        <vt:i4>1</vt:i4>
      </vt:variant>
      <vt:variant>
        <vt:lpstr>Titres des diapositives</vt:lpstr>
      </vt:variant>
      <vt:variant>
        <vt:i4>47</vt:i4>
      </vt:variant>
    </vt:vector>
  </HeadingPairs>
  <TitlesOfParts>
    <vt:vector size="48" baseType="lpstr">
      <vt:lpstr>1_Nouvelle présentation</vt:lpstr>
      <vt:lpstr>Diapositive 1</vt:lpstr>
      <vt:lpstr>Diapositive 2</vt:lpstr>
      <vt:lpstr>Diapositive 3</vt:lpstr>
      <vt:lpstr>Diapositive 4</vt:lpstr>
      <vt:lpstr>Epigenetic mechanisms &amp; Post-translational modifications of Histones</vt:lpstr>
      <vt:lpstr>Epigenetic mechanisms </vt:lpstr>
      <vt:lpstr>Biological Context</vt:lpstr>
      <vt:lpstr>Activités en bioinformatique et biostatistique en cours</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Olivier Cuvier</dc:creator>
  <cp:keywords/>
  <dc:description/>
  <cp:lastModifiedBy>Olivier/Cuvier</cp:lastModifiedBy>
  <cp:revision>125</cp:revision>
  <dcterms:created xsi:type="dcterms:W3CDTF">2014-10-27T07:28:16Z</dcterms:created>
  <dcterms:modified xsi:type="dcterms:W3CDTF">2014-10-27T09:14:51Z</dcterms:modified>
</cp:coreProperties>
</file>